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7BF001-4153-4AC7-94A9-F21EEA3D6E2A}" v="1471" dt="2022-10-26T13:34:26.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p:cViewPr varScale="1">
        <p:scale>
          <a:sx n="57" d="100"/>
          <a:sy n="57" d="100"/>
        </p:scale>
        <p:origin x="312" y="72"/>
      </p:cViewPr>
      <p:guideLst>
        <p:guide orient="horz" pos="2160"/>
        <p:guide pos="2880"/>
      </p:guideLst>
    </p:cSldViewPr>
  </p:slideViewPr>
  <p:outlineViewPr>
    <p:cViewPr>
      <p:scale>
        <a:sx n="33" d="100"/>
        <a:sy n="33" d="100"/>
      </p:scale>
      <p:origin x="0" y="-17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B0522-E5F6-4BF2-8686-F79B3A333696}" type="datetimeFigureOut">
              <a:rPr lang="en-GB" smtClean="0"/>
              <a:t>31/10/2022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D2838-7372-41B4-AD3B-B899B289EBAF}" type="slidenum">
              <a:rPr lang="en-GB" smtClean="0"/>
              <a:t>‹#›</a:t>
            </a:fld>
            <a:endParaRPr lang="en-GB"/>
          </a:p>
        </p:txBody>
      </p:sp>
    </p:spTree>
    <p:extLst>
      <p:ext uri="{BB962C8B-B14F-4D97-AF65-F5344CB8AC3E}">
        <p14:creationId xmlns:p14="http://schemas.microsoft.com/office/powerpoint/2010/main" val="395642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ED2838-7372-41B4-AD3B-B899B289EBAF}" type="slidenum">
              <a:rPr lang="en-GB" smtClean="0"/>
              <a:t>1</a:t>
            </a:fld>
            <a:endParaRPr lang="en-GB"/>
          </a:p>
        </p:txBody>
      </p:sp>
    </p:spTree>
    <p:extLst>
      <p:ext uri="{BB962C8B-B14F-4D97-AF65-F5344CB8AC3E}">
        <p14:creationId xmlns:p14="http://schemas.microsoft.com/office/powerpoint/2010/main" val="2975832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Are there any questions that have arisen today as a result of this session?  Anything you’d like to know more about or discuss in more detail?</a:t>
            </a:r>
            <a:endParaRPr lang="en-GB" dirty="0"/>
          </a:p>
        </p:txBody>
      </p:sp>
      <p:sp>
        <p:nvSpPr>
          <p:cNvPr id="4" name="Slide Number Placeholder 3"/>
          <p:cNvSpPr>
            <a:spLocks noGrp="1"/>
          </p:cNvSpPr>
          <p:nvPr>
            <p:ph type="sldNum" sz="quarter" idx="5"/>
          </p:nvPr>
        </p:nvSpPr>
        <p:spPr/>
        <p:txBody>
          <a:bodyPr/>
          <a:lstStyle/>
          <a:p>
            <a:fld id="{15ED2838-7372-41B4-AD3B-B899B289EBAF}" type="slidenum">
              <a:rPr lang="en-GB" smtClean="0"/>
              <a:t>10</a:t>
            </a:fld>
            <a:endParaRPr lang="en-GB"/>
          </a:p>
        </p:txBody>
      </p:sp>
    </p:spTree>
    <p:extLst>
      <p:ext uri="{BB962C8B-B14F-4D97-AF65-F5344CB8AC3E}">
        <p14:creationId xmlns:p14="http://schemas.microsoft.com/office/powerpoint/2010/main" val="2830737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We’ve worked hard over the last five sessions to understand what resilience is, how it can help us manage the challenges in our lives, and how we can build it up.  We’ve also learned regulation strategies to help us when the challenges just seem too big to manage.  Finally, we’ve learned how important it is to look after ourselves mentally as well as physically.</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So today we’re going to bring together everything we have learned in order to help us to reach our targets and goals.  We’ll also re-score ourselves to see how much our resilience has increased from when we did the baseline score back in session 1.</a:t>
            </a:r>
            <a:endParaRPr lang="en-GB" dirty="0"/>
          </a:p>
        </p:txBody>
      </p:sp>
      <p:sp>
        <p:nvSpPr>
          <p:cNvPr id="4" name="Slide Number Placeholder 3"/>
          <p:cNvSpPr>
            <a:spLocks noGrp="1"/>
          </p:cNvSpPr>
          <p:nvPr>
            <p:ph type="sldNum" sz="quarter" idx="5"/>
          </p:nvPr>
        </p:nvSpPr>
        <p:spPr/>
        <p:txBody>
          <a:bodyPr/>
          <a:lstStyle/>
          <a:p>
            <a:fld id="{15ED2838-7372-41B4-AD3B-B899B289EBAF}" type="slidenum">
              <a:rPr lang="en-GB" smtClean="0"/>
              <a:t>2</a:t>
            </a:fld>
            <a:endParaRPr lang="en-GB"/>
          </a:p>
        </p:txBody>
      </p:sp>
    </p:spTree>
    <p:extLst>
      <p:ext uri="{BB962C8B-B14F-4D97-AF65-F5344CB8AC3E}">
        <p14:creationId xmlns:p14="http://schemas.microsoft.com/office/powerpoint/2010/main" val="325837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In session one we created this definition of resilience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(show group definition from week one).  </a:t>
            </a:r>
            <a:r>
              <a:rPr lang="en-GB" sz="1800" dirty="0">
                <a:effectLst/>
                <a:latin typeface="Calibri" panose="020F0502020204030204" pitchFamily="34" charset="0"/>
                <a:ea typeface="Calibri" panose="020F0502020204030204" pitchFamily="34" charset="0"/>
                <a:cs typeface="Times New Roman" panose="02020603050405020304" pitchFamily="18" charset="0"/>
              </a:rPr>
              <a:t>Are we still happy with this?  Do we want to change it?  Add to it?  Provide more detail?  Work with a partner to see what changes you can suggest.</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Use CYP feedback to create a better version of the original definition with more detail.  Acknowledge how much progress the group has made with their understanding.</a:t>
            </a:r>
            <a:endParaRPr lang="en-GB" dirty="0"/>
          </a:p>
        </p:txBody>
      </p:sp>
      <p:sp>
        <p:nvSpPr>
          <p:cNvPr id="4" name="Slide Number Placeholder 3"/>
          <p:cNvSpPr>
            <a:spLocks noGrp="1"/>
          </p:cNvSpPr>
          <p:nvPr>
            <p:ph type="sldNum" sz="quarter" idx="5"/>
          </p:nvPr>
        </p:nvSpPr>
        <p:spPr/>
        <p:txBody>
          <a:bodyPr/>
          <a:lstStyle/>
          <a:p>
            <a:fld id="{15ED2838-7372-41B4-AD3B-B899B289EBAF}" type="slidenum">
              <a:rPr lang="en-GB" smtClean="0"/>
              <a:t>3</a:t>
            </a:fld>
            <a:endParaRPr lang="en-GB"/>
          </a:p>
        </p:txBody>
      </p:sp>
    </p:spTree>
    <p:extLst>
      <p:ext uri="{BB962C8B-B14F-4D97-AF65-F5344CB8AC3E}">
        <p14:creationId xmlns:p14="http://schemas.microsoft.com/office/powerpoint/2010/main" val="188392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Here’s a short clip which really sums up what we have been working on in this project.</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After watching the video, take any feedback or questions from CYP as required).</a:t>
            </a:r>
            <a:endParaRPr lang="en-GB" dirty="0"/>
          </a:p>
        </p:txBody>
      </p:sp>
      <p:sp>
        <p:nvSpPr>
          <p:cNvPr id="4" name="Slide Number Placeholder 3"/>
          <p:cNvSpPr>
            <a:spLocks noGrp="1"/>
          </p:cNvSpPr>
          <p:nvPr>
            <p:ph type="sldNum" sz="quarter" idx="5"/>
          </p:nvPr>
        </p:nvSpPr>
        <p:spPr/>
        <p:txBody>
          <a:bodyPr/>
          <a:lstStyle/>
          <a:p>
            <a:fld id="{15ED2838-7372-41B4-AD3B-B899B289EBAF}" type="slidenum">
              <a:rPr lang="en-GB" smtClean="0"/>
              <a:t>4</a:t>
            </a:fld>
            <a:endParaRPr lang="en-GB"/>
          </a:p>
        </p:txBody>
      </p:sp>
    </p:spTree>
    <p:extLst>
      <p:ext uri="{BB962C8B-B14F-4D97-AF65-F5344CB8AC3E}">
        <p14:creationId xmlns:p14="http://schemas.microsoft.com/office/powerpoint/2010/main" val="3015315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One thing the video showed us was that it’s important to practice resilience skills on the small stuff so we are better equipped to deal with the big stuff.</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We’re going to have a practice now with a small piece of drama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(any pupils who can’t take part can write a script instead).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this drama activity, you need to be in small groups of up to 4 people.  Decide on a challenge or difficulty that young people might face (you can look at your ‘worries’ list for ideas) and show as a group how that person can become more resilient to those challenges.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5ED2838-7372-41B4-AD3B-B899B289EBAF}" type="slidenum">
              <a:rPr lang="en-GB" smtClean="0"/>
              <a:t>5</a:t>
            </a:fld>
            <a:endParaRPr lang="en-GB"/>
          </a:p>
        </p:txBody>
      </p:sp>
    </p:spTree>
    <p:extLst>
      <p:ext uri="{BB962C8B-B14F-4D97-AF65-F5344CB8AC3E}">
        <p14:creationId xmlns:p14="http://schemas.microsoft.com/office/powerpoint/2010/main" val="94809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Watch each performance in turn (and reading of scripts if required).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Ask the audience to comment on what the issue or challenge is, and then say how resilient the person was to it, or how they coped with it and can therefore improve their resilience in the future.</a:t>
            </a:r>
            <a:endParaRPr lang="en-GB" dirty="0"/>
          </a:p>
        </p:txBody>
      </p:sp>
      <p:sp>
        <p:nvSpPr>
          <p:cNvPr id="4" name="Slide Number Placeholder 3"/>
          <p:cNvSpPr>
            <a:spLocks noGrp="1"/>
          </p:cNvSpPr>
          <p:nvPr>
            <p:ph type="sldNum" sz="quarter" idx="5"/>
          </p:nvPr>
        </p:nvSpPr>
        <p:spPr/>
        <p:txBody>
          <a:bodyPr/>
          <a:lstStyle/>
          <a:p>
            <a:fld id="{15ED2838-7372-41B4-AD3B-B899B289EBAF}" type="slidenum">
              <a:rPr lang="en-GB" smtClean="0"/>
              <a:t>6</a:t>
            </a:fld>
            <a:endParaRPr lang="en-GB"/>
          </a:p>
        </p:txBody>
      </p:sp>
    </p:spTree>
    <p:extLst>
      <p:ext uri="{BB962C8B-B14F-4D97-AF65-F5344CB8AC3E}">
        <p14:creationId xmlns:p14="http://schemas.microsoft.com/office/powerpoint/2010/main" val="414846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we’re going to look at your personal targets.  So have a think and write down your top FIVE targets for this year.  They should be personal to you, and they don’t have to be school-related.  They can be things that you want to improve in yourself.  They can be short or long term targets.</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Give pupils paper and 5 mins to do this task.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have a look at those targets.  Share them with your partner.  Look at what each other has written.  How can you be more resilient when working towards these targets?  Do you need to give yourself a longer timescale?  Do you need to involve someone else in it/ask for help?  Do you need to be adaptable to changes in the target and expectations?  Do you need allow yourself some more good time from your wellbeing plate?</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Ask CYP to share one of their targets and how they can be more resilient in terms of meeting the target.</a:t>
            </a:r>
            <a:endParaRPr lang="en-GB" dirty="0"/>
          </a:p>
        </p:txBody>
      </p:sp>
      <p:sp>
        <p:nvSpPr>
          <p:cNvPr id="4" name="Slide Number Placeholder 3"/>
          <p:cNvSpPr>
            <a:spLocks noGrp="1"/>
          </p:cNvSpPr>
          <p:nvPr>
            <p:ph type="sldNum" sz="quarter" idx="5"/>
          </p:nvPr>
        </p:nvSpPr>
        <p:spPr/>
        <p:txBody>
          <a:bodyPr/>
          <a:lstStyle/>
          <a:p>
            <a:fld id="{15ED2838-7372-41B4-AD3B-B899B289EBAF}" type="slidenum">
              <a:rPr lang="en-GB" smtClean="0"/>
              <a:t>7</a:t>
            </a:fld>
            <a:endParaRPr lang="en-GB"/>
          </a:p>
        </p:txBody>
      </p:sp>
    </p:spTree>
    <p:extLst>
      <p:ext uri="{BB962C8B-B14F-4D97-AF65-F5344CB8AC3E}">
        <p14:creationId xmlns:p14="http://schemas.microsoft.com/office/powerpoint/2010/main" val="2695675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let’s go back to when we scored our resilience back in Session 1.  Re-score yourself now based on what you’ve learned.</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resilient do you feel right now to challenges that you might face?  Maybe some of the work we’ve done over the last five weeks has increased your resilience.</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Allow time for this activity.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I’d like you to speak with a partner and show them where you have really improved your resilience in comparison to before this project.  Are there any areas where you are ‘stuck’?  If so, what can you do about it?  Think about the wellbeing plate, Maslow’s pyramid (and the ladder) and your good mood list!</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Allow time for this and ask CYP to report back on their progress.</a:t>
            </a:r>
            <a:endParaRPr lang="en-GB" dirty="0"/>
          </a:p>
        </p:txBody>
      </p:sp>
      <p:sp>
        <p:nvSpPr>
          <p:cNvPr id="4" name="Slide Number Placeholder 3"/>
          <p:cNvSpPr>
            <a:spLocks noGrp="1"/>
          </p:cNvSpPr>
          <p:nvPr>
            <p:ph type="sldNum" sz="quarter" idx="5"/>
          </p:nvPr>
        </p:nvSpPr>
        <p:spPr/>
        <p:txBody>
          <a:bodyPr/>
          <a:lstStyle/>
          <a:p>
            <a:fld id="{15ED2838-7372-41B4-AD3B-B899B289EBAF}" type="slidenum">
              <a:rPr lang="en-GB" smtClean="0"/>
              <a:t>8</a:t>
            </a:fld>
            <a:endParaRPr lang="en-GB"/>
          </a:p>
        </p:txBody>
      </p:sp>
    </p:spTree>
    <p:extLst>
      <p:ext uri="{BB962C8B-B14F-4D97-AF65-F5344CB8AC3E}">
        <p14:creationId xmlns:p14="http://schemas.microsoft.com/office/powerpoint/2010/main" val="2282704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Share visuals to link back to the activities of the programme.  Take feedback from the group regarding the following: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did you enjoy?</a:t>
            </a:r>
          </a:p>
          <a:p>
            <a:pPr marL="342900" lvl="0" indent="-342900" algn="just">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did you find really helpful?</a:t>
            </a:r>
          </a:p>
          <a:p>
            <a:pPr marL="342900" lvl="0" indent="-342900" algn="just">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Will you use any of the tools or strategies you’ve learned during this project?  If so, which ones?</a:t>
            </a:r>
          </a:p>
          <a:p>
            <a:pPr marL="342900" lvl="0" indent="-342900" algn="just">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would you like to know more about?</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What would you like to do again?</a:t>
            </a:r>
            <a:endParaRPr lang="en-GB" dirty="0"/>
          </a:p>
        </p:txBody>
      </p:sp>
      <p:sp>
        <p:nvSpPr>
          <p:cNvPr id="4" name="Slide Number Placeholder 3"/>
          <p:cNvSpPr>
            <a:spLocks noGrp="1"/>
          </p:cNvSpPr>
          <p:nvPr>
            <p:ph type="sldNum" sz="quarter" idx="5"/>
          </p:nvPr>
        </p:nvSpPr>
        <p:spPr/>
        <p:txBody>
          <a:bodyPr/>
          <a:lstStyle/>
          <a:p>
            <a:fld id="{15ED2838-7372-41B4-AD3B-B899B289EBAF}" type="slidenum">
              <a:rPr lang="en-GB" smtClean="0"/>
              <a:t>9</a:t>
            </a:fld>
            <a:endParaRPr lang="en-GB"/>
          </a:p>
        </p:txBody>
      </p:sp>
    </p:spTree>
    <p:extLst>
      <p:ext uri="{BB962C8B-B14F-4D97-AF65-F5344CB8AC3E}">
        <p14:creationId xmlns:p14="http://schemas.microsoft.com/office/powerpoint/2010/main" val="928608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B63571-3595-4CAE-B82F-FF69DA1CB58F}"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63571-3595-4CAE-B82F-FF69DA1CB58F}"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B63571-3595-4CAE-B82F-FF69DA1CB58F}"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63571-3595-4CAE-B82F-FF69DA1CB58F}"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B63571-3595-4CAE-B82F-FF69DA1CB58F}"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EB63571-3595-4CAE-B82F-FF69DA1CB58F}"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22388-A8A7-4C41-88CA-0B435197A9FA}"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B63571-3595-4CAE-B82F-FF69DA1CB58F}" type="datetimeFigureOut">
              <a:rPr lang="en-GB" smtClean="0"/>
              <a:t>31/10/2022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B63571-3595-4CAE-B82F-FF69DA1CB58F}" type="datetimeFigureOut">
              <a:rPr lang="en-GB" smtClean="0"/>
              <a:t>31/10/2022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EB63571-3595-4CAE-B82F-FF69DA1CB58F}" type="datetimeFigureOut">
              <a:rPr lang="en-GB" smtClean="0"/>
              <a:t>31/10/2022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EB63571-3595-4CAE-B82F-FF69DA1CB58F}"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22388-A8A7-4C41-88CA-0B435197A9FA}"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B63571-3595-4CAE-B82F-FF69DA1CB58F}"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22388-A8A7-4C41-88CA-0B435197A9FA}"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EB63571-3595-4CAE-B82F-FF69DA1CB58F}" type="datetimeFigureOut">
              <a:rPr lang="en-GB" smtClean="0"/>
              <a:t>31/10/2022</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4622388-A8A7-4C41-88CA-0B435197A9FA}"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HYsRGe0tfZ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A55104-053D-425E-BD16-494C4912A104}"/>
              </a:ext>
            </a:extLst>
          </p:cNvPr>
          <p:cNvSpPr>
            <a:spLocks noGrp="1"/>
          </p:cNvSpPr>
          <p:nvPr>
            <p:ph type="ctrTitle"/>
          </p:nvPr>
        </p:nvSpPr>
        <p:spPr>
          <a:xfrm>
            <a:off x="861902" y="3354494"/>
            <a:ext cx="7772400" cy="1780108"/>
          </a:xfrm>
        </p:spPr>
        <p:txBody>
          <a:bodyPr>
            <a:normAutofit fontScale="90000"/>
          </a:bodyPr>
          <a:lstStyle/>
          <a:p>
            <a:pPr rtl="0" eaLnBrk="1" latinLnBrk="0" hangingPunct="1"/>
            <a:r>
              <a:rPr lang="en-GB" sz="5300" b="1" kern="1200" dirty="0">
                <a:solidFill>
                  <a:srgbClr val="000000"/>
                </a:solidFill>
                <a:effectLst/>
                <a:latin typeface="Comic Sans MS" panose="030F0702030302020204" pitchFamily="66" charset="0"/>
                <a:ea typeface="+mn-ea"/>
                <a:cs typeface="+mn-cs"/>
              </a:rPr>
              <a:t>The Multi-Schools Council Resilience Programme</a:t>
            </a:r>
            <a:endParaRPr lang="en-GB" sz="5300" dirty="0">
              <a:effectLst/>
            </a:endParaRPr>
          </a:p>
          <a:p>
            <a:endParaRPr lang="en-GB" dirty="0"/>
          </a:p>
        </p:txBody>
      </p:sp>
      <p:pic>
        <p:nvPicPr>
          <p:cNvPr id="2" name="Picture 1" descr="Branding - Trauma Perceptive Practice">
            <a:extLst>
              <a:ext uri="{FF2B5EF4-FFF2-40B4-BE49-F238E27FC236}">
                <a16:creationId xmlns:a16="http://schemas.microsoft.com/office/drawing/2014/main" id="{7DCB651F-C69B-4531-A422-36077010203E}"/>
              </a:ext>
            </a:extLst>
          </p:cNvPr>
          <p:cNvPicPr>
            <a:picLocks noChangeAspect="1"/>
          </p:cNvPicPr>
          <p:nvPr/>
        </p:nvPicPr>
        <p:blipFill>
          <a:blip r:embed="rId3"/>
          <a:stretch>
            <a:fillRect/>
          </a:stretch>
        </p:blipFill>
        <p:spPr>
          <a:xfrm>
            <a:off x="225232" y="222161"/>
            <a:ext cx="8667247" cy="2158171"/>
          </a:xfrm>
          <a:prstGeom prst="rect">
            <a:avLst/>
          </a:prstGeom>
        </p:spPr>
      </p:pic>
      <p:pic>
        <p:nvPicPr>
          <p:cNvPr id="6" name="Picture 5" descr="Multi-schools Council Logo with the words 'We may all be different but we have the same smil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509120"/>
            <a:ext cx="2592288" cy="2276872"/>
          </a:xfrm>
          <a:prstGeom prst="rect">
            <a:avLst/>
          </a:prstGeom>
          <a:noFill/>
          <a:ln>
            <a:noFill/>
          </a:ln>
        </p:spPr>
      </p:pic>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7286" y="5445224"/>
            <a:ext cx="997521" cy="99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374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Any final questions for me?</a:t>
            </a:r>
          </a:p>
        </p:txBody>
      </p:sp>
      <p:pic>
        <p:nvPicPr>
          <p:cNvPr id="5122" name="Picture 2" descr="Question marks of different sizes and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140968"/>
            <a:ext cx="4578350"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754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Session 6</a:t>
            </a:r>
          </a:p>
        </p:txBody>
      </p:sp>
      <p:sp>
        <p:nvSpPr>
          <p:cNvPr id="2" name="Content Placeholder 1"/>
          <p:cNvSpPr>
            <a:spLocks noGrp="1"/>
          </p:cNvSpPr>
          <p:nvPr>
            <p:ph idx="1"/>
          </p:nvPr>
        </p:nvSpPr>
        <p:spPr/>
        <p:txBody>
          <a:bodyPr/>
          <a:lstStyle/>
          <a:p>
            <a:r>
              <a:rPr lang="en-GB" dirty="0"/>
              <a:t> Resilience – what is it?</a:t>
            </a:r>
          </a:p>
          <a:p>
            <a:r>
              <a:rPr lang="en-GB" dirty="0"/>
              <a:t> Resilience activity</a:t>
            </a:r>
          </a:p>
          <a:p>
            <a:r>
              <a:rPr lang="en-GB" dirty="0"/>
              <a:t> Resilience targets </a:t>
            </a:r>
          </a:p>
          <a:p>
            <a:r>
              <a:rPr lang="en-GB" dirty="0"/>
              <a:t> Scoring ourselves</a:t>
            </a:r>
          </a:p>
          <a:p>
            <a:r>
              <a:rPr lang="en-GB" dirty="0"/>
              <a:t> Questions</a:t>
            </a:r>
          </a:p>
        </p:txBody>
      </p:sp>
    </p:spTree>
    <p:extLst>
      <p:ext uri="{BB962C8B-B14F-4D97-AF65-F5344CB8AC3E}">
        <p14:creationId xmlns:p14="http://schemas.microsoft.com/office/powerpoint/2010/main" val="408842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67544" y="332656"/>
            <a:ext cx="8229600" cy="1252728"/>
          </a:xfrm>
        </p:spPr>
        <p:txBody>
          <a:bodyPr/>
          <a:lstStyle/>
          <a:p>
            <a:r>
              <a:rPr lang="en-GB" dirty="0"/>
              <a:t>What is resilience?</a:t>
            </a:r>
          </a:p>
        </p:txBody>
      </p:sp>
      <p:pic>
        <p:nvPicPr>
          <p:cNvPr id="1026" name="Picture 2" descr="Image of people gathered as if in conversation with speech bubbles coming out of their mou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36912"/>
            <a:ext cx="7499350"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People gathered as if in conversation with speech bubbles from their mouth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2221" y="3356992"/>
            <a:ext cx="5541963"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99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DE1C4-489E-417A-9F5E-1BF29EFC7DE0}"/>
              </a:ext>
            </a:extLst>
          </p:cNvPr>
          <p:cNvSpPr>
            <a:spLocks noGrp="1"/>
          </p:cNvSpPr>
          <p:nvPr>
            <p:ph type="title"/>
          </p:nvPr>
        </p:nvSpPr>
        <p:spPr/>
        <p:txBody>
          <a:bodyPr/>
          <a:lstStyle/>
          <a:p>
            <a:pPr algn="l"/>
            <a:r>
              <a:rPr lang="en-GB" dirty="0"/>
              <a:t>Watch this…</a:t>
            </a:r>
          </a:p>
        </p:txBody>
      </p:sp>
      <p:sp>
        <p:nvSpPr>
          <p:cNvPr id="6" name="Rectangle 5" descr="Link to a You Tube video"/>
          <p:cNvSpPr/>
          <p:nvPr/>
        </p:nvSpPr>
        <p:spPr>
          <a:xfrm>
            <a:off x="1619672" y="3356992"/>
            <a:ext cx="5616624" cy="369332"/>
          </a:xfrm>
          <a:prstGeom prst="rect">
            <a:avLst/>
          </a:prstGeom>
        </p:spPr>
        <p:txBody>
          <a:bodyPr wrap="square">
            <a:spAutoFit/>
          </a:bodyPr>
          <a:lstStyle/>
          <a:p>
            <a:r>
              <a:rPr lang="en-GB" dirty="0">
                <a:hlinkClick r:id="rId3"/>
              </a:rPr>
              <a:t>https://www.youtube.com/watch?v=HYsRGe0tfZc</a:t>
            </a:r>
            <a:r>
              <a:rPr lang="en-GB" dirty="0"/>
              <a:t> </a:t>
            </a:r>
          </a:p>
        </p:txBody>
      </p:sp>
    </p:spTree>
    <p:extLst>
      <p:ext uri="{BB962C8B-B14F-4D97-AF65-F5344CB8AC3E}">
        <p14:creationId xmlns:p14="http://schemas.microsoft.com/office/powerpoint/2010/main" val="31666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Activity 1</a:t>
            </a:r>
          </a:p>
        </p:txBody>
      </p:sp>
      <p:sp>
        <p:nvSpPr>
          <p:cNvPr id="2" name="Content Placeholder 1"/>
          <p:cNvSpPr>
            <a:spLocks noGrp="1"/>
          </p:cNvSpPr>
          <p:nvPr>
            <p:ph idx="1"/>
          </p:nvPr>
        </p:nvSpPr>
        <p:spPr/>
        <p:txBody>
          <a:bodyPr/>
          <a:lstStyle/>
          <a:p>
            <a:r>
              <a:rPr lang="en-GB" dirty="0"/>
              <a:t> In a small group, can you put together a small piece of Drama that show’s someone being resilient to a problem</a:t>
            </a:r>
          </a:p>
          <a:p>
            <a:r>
              <a:rPr lang="en-GB" dirty="0"/>
              <a:t>It may be a real problem or one you have made up</a:t>
            </a:r>
          </a:p>
          <a:p>
            <a:r>
              <a:rPr lang="en-GB" dirty="0"/>
              <a:t>Think about what we have covered over the last 6 weeks </a:t>
            </a:r>
          </a:p>
        </p:txBody>
      </p:sp>
    </p:spTree>
    <p:extLst>
      <p:ext uri="{BB962C8B-B14F-4D97-AF65-F5344CB8AC3E}">
        <p14:creationId xmlns:p14="http://schemas.microsoft.com/office/powerpoint/2010/main" val="1377827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Show our performances</a:t>
            </a:r>
          </a:p>
        </p:txBody>
      </p:sp>
      <p:pic>
        <p:nvPicPr>
          <p:cNvPr id="2050" name="Picture 2" descr="Image of a screenplay clapper-boards with face masks on - black and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988840"/>
            <a:ext cx="4365104" cy="436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35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Activity 2</a:t>
            </a:r>
          </a:p>
        </p:txBody>
      </p:sp>
      <p:sp>
        <p:nvSpPr>
          <p:cNvPr id="2" name="Content Placeholder 1"/>
          <p:cNvSpPr>
            <a:spLocks noGrp="1"/>
          </p:cNvSpPr>
          <p:nvPr>
            <p:ph idx="1"/>
          </p:nvPr>
        </p:nvSpPr>
        <p:spPr/>
        <p:txBody>
          <a:bodyPr/>
          <a:lstStyle/>
          <a:p>
            <a:r>
              <a:rPr lang="en-GB" dirty="0"/>
              <a:t> On your piece of paper think about your top 5 targets for the year</a:t>
            </a:r>
          </a:p>
          <a:p>
            <a:r>
              <a:rPr lang="en-GB" dirty="0"/>
              <a:t> They should be personal to you</a:t>
            </a:r>
          </a:p>
          <a:p>
            <a:r>
              <a:rPr lang="en-GB" dirty="0"/>
              <a:t> How could you be more resilient so that you can reach these targets?</a:t>
            </a:r>
          </a:p>
        </p:txBody>
      </p:sp>
    </p:spTree>
    <p:extLst>
      <p:ext uri="{BB962C8B-B14F-4D97-AF65-F5344CB8AC3E}">
        <p14:creationId xmlns:p14="http://schemas.microsoft.com/office/powerpoint/2010/main" val="674553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GB" dirty="0"/>
              <a:t>Score yourself</a:t>
            </a:r>
          </a:p>
        </p:txBody>
      </p:sp>
      <p:sp>
        <p:nvSpPr>
          <p:cNvPr id="2" name="Content Placeholder 1"/>
          <p:cNvSpPr>
            <a:spLocks noGrp="1"/>
          </p:cNvSpPr>
          <p:nvPr>
            <p:ph idx="1"/>
          </p:nvPr>
        </p:nvSpPr>
        <p:spPr/>
        <p:txBody>
          <a:bodyPr/>
          <a:lstStyle/>
          <a:p>
            <a:r>
              <a:rPr lang="en-GB" dirty="0"/>
              <a:t>Use the model to score yourself </a:t>
            </a:r>
          </a:p>
          <a:p>
            <a:r>
              <a:rPr lang="en-GB" dirty="0"/>
              <a:t> 2 is the lowest score and 10 the highest</a:t>
            </a:r>
          </a:p>
          <a:p>
            <a:r>
              <a:rPr lang="en-GB" dirty="0"/>
              <a:t> How resilient do you feel right now to challenges you might face in these groups? </a:t>
            </a:r>
          </a:p>
          <a:p>
            <a:r>
              <a:rPr lang="en-GB" dirty="0"/>
              <a:t> Maybe you have already experienced challenges</a:t>
            </a:r>
          </a:p>
          <a:p>
            <a:r>
              <a:rPr lang="en-GB" dirty="0"/>
              <a:t> Maybe some of the work over the past 6-weeks has made you more resilient </a:t>
            </a:r>
          </a:p>
        </p:txBody>
      </p:sp>
    </p:spTree>
    <p:extLst>
      <p:ext uri="{BB962C8B-B14F-4D97-AF65-F5344CB8AC3E}">
        <p14:creationId xmlns:p14="http://schemas.microsoft.com/office/powerpoint/2010/main" val="254595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 few reminders….</a:t>
            </a:r>
          </a:p>
        </p:txBody>
      </p:sp>
      <p:pic>
        <p:nvPicPr>
          <p:cNvPr id="4" name="Picture 3">
            <a:extLst>
              <a:ext uri="{FF2B5EF4-FFF2-40B4-BE49-F238E27FC236}">
                <a16:creationId xmlns:a16="http://schemas.microsoft.com/office/drawing/2014/main" id="{6D16CABA-A35E-4E8D-B704-F540F9EC93E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9512" y="116632"/>
            <a:ext cx="8836758" cy="6552728"/>
          </a:xfrm>
          <a:prstGeom prst="rect">
            <a:avLst/>
          </a:prstGeom>
        </p:spPr>
      </p:pic>
    </p:spTree>
    <p:extLst>
      <p:ext uri="{BB962C8B-B14F-4D97-AF65-F5344CB8AC3E}">
        <p14:creationId xmlns:p14="http://schemas.microsoft.com/office/powerpoint/2010/main" val="31792543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56175E026CD448999EC5242933A89E" ma:contentTypeVersion="3" ma:contentTypeDescription="Create a new document." ma:contentTypeScope="" ma:versionID="b4004ea0a25100bc1bfa596fa0a05de4">
  <xsd:schema xmlns:xsd="http://www.w3.org/2001/XMLSchema" xmlns:xs="http://www.w3.org/2001/XMLSchema" xmlns:p="http://schemas.microsoft.com/office/2006/metadata/properties" xmlns:ns1="http://schemas.microsoft.com/sharepoint/v3" xmlns:ns3="a5b7c433-9aa9-429c-ab64-277417faf551" targetNamespace="http://schemas.microsoft.com/office/2006/metadata/properties" ma:root="true" ma:fieldsID="e55a45479ce1ab7ba9a591f5cfa5f2b0" ns1:_="" ns3:_="">
    <xsd:import namespace="http://schemas.microsoft.com/sharepoint/v3"/>
    <xsd:import namespace="a5b7c433-9aa9-429c-ab64-277417faf551"/>
    <xsd:element name="properties">
      <xsd:complexType>
        <xsd:sequence>
          <xsd:element name="documentManagement">
            <xsd:complexType>
              <xsd:all>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b7c433-9aa9-429c-ab64-277417faf55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6382608-E699-4EAC-86F6-C62F9A507893}"/>
</file>

<file path=customXml/itemProps2.xml><?xml version="1.0" encoding="utf-8"?>
<ds:datastoreItem xmlns:ds="http://schemas.openxmlformats.org/officeDocument/2006/customXml" ds:itemID="{A13C53D8-A2D3-4464-98CC-0CF5D2B1566E}">
  <ds:schemaRefs>
    <ds:schemaRef ds:uri="http://schemas.microsoft.com/sharepoint/v3/contenttype/forms"/>
  </ds:schemaRefs>
</ds:datastoreItem>
</file>

<file path=customXml/itemProps3.xml><?xml version="1.0" encoding="utf-8"?>
<ds:datastoreItem xmlns:ds="http://schemas.openxmlformats.org/officeDocument/2006/customXml" ds:itemID="{B5673E32-5FB7-4E4A-BD60-304C726F54E1}">
  <ds:schemaRefs>
    <ds:schemaRef ds:uri="http://purl.org/dc/elements/1.1/"/>
    <ds:schemaRef ds:uri="f501759c-6e27-42a7-bc53-ace532592aeb"/>
    <ds:schemaRef ds:uri="http://www.w3.org/XML/1998/namespace"/>
    <ds:schemaRef ds:uri="http://purl.org/dc/term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6a461f78-e7a2-485a-8a47-5fc604b0410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Waveform</Template>
  <TotalTime>97</TotalTime>
  <Words>1043</Words>
  <Application>Microsoft Office PowerPoint</Application>
  <PresentationFormat>On-screen Show (4:3)</PresentationFormat>
  <Paragraphs>79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Candara</vt:lpstr>
      <vt:lpstr>Comic Sans MS</vt:lpstr>
      <vt:lpstr>Symbol</vt:lpstr>
      <vt:lpstr>Waveform</vt:lpstr>
      <vt:lpstr>The Multi-Schools Council Resilience Programme </vt:lpstr>
      <vt:lpstr>Session 6</vt:lpstr>
      <vt:lpstr>What is resilience?</vt:lpstr>
      <vt:lpstr>Watch this…</vt:lpstr>
      <vt:lpstr>Activity 1</vt:lpstr>
      <vt:lpstr>Show our performances</vt:lpstr>
      <vt:lpstr>Activity 2</vt:lpstr>
      <vt:lpstr>Score yourself</vt:lpstr>
      <vt:lpstr>A few reminders….</vt:lpstr>
      <vt:lpstr>Any final questions for me?</vt:lpstr>
    </vt:vector>
  </TitlesOfParts>
  <Company>Market Field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Kierran Pearce</dc:creator>
  <cp:lastModifiedBy>Beth Brown - EWMHS Coordinator</cp:lastModifiedBy>
  <cp:revision>11</cp:revision>
  <dcterms:created xsi:type="dcterms:W3CDTF">2019-02-20T11:42:47Z</dcterms:created>
  <dcterms:modified xsi:type="dcterms:W3CDTF">2022-10-31T14:50:23Z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2022-09-08T12:16:48Z</vt:lpwstr>
  </property>
  <property fmtid="{D5CDD505-2E9C-101B-9397-08002B2CF9AE}" pid="4" name="MSIP_Label_39d8be9e-c8d9-4b9c-bd40-2c27cc7ea2e6_Method">
    <vt:lpwstr>Privileged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5d508679-d0f0-4c7c-8c05-2c9dcd8804ad</vt:lpwstr>
  </property>
  <property fmtid="{D5CDD505-2E9C-101B-9397-08002B2CF9AE}" pid="8" name="MSIP_Label_39d8be9e-c8d9-4b9c-bd40-2c27cc7ea2e6_ContentBits">
    <vt:lpwstr>0</vt:lpwstr>
  </property>
  <property fmtid="{D5CDD505-2E9C-101B-9397-08002B2CF9AE}" pid="9" name="ContentTypeId">
    <vt:lpwstr>0x0101004C56175E026CD448999EC5242933A89E</vt:lpwstr>
  </property>
  <property fmtid="{D5CDD505-2E9C-101B-9397-08002B2CF9AE}" pid="10" name="MediaServiceImageTags">
    <vt:lpwstr/>
  </property>
</Properties>
</file>