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192F8-04C6-4424-9A33-E1D76973F5E4}" v="1149" dt="2022-10-26T13:17:49.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p:cViewPr varScale="1">
        <p:scale>
          <a:sx n="57" d="100"/>
          <a:sy n="57" d="100"/>
        </p:scale>
        <p:origin x="312" y="52"/>
      </p:cViewPr>
      <p:guideLst>
        <p:guide orient="horz" pos="2160"/>
        <p:guide pos="2880"/>
      </p:guideLst>
    </p:cSldViewPr>
  </p:slideViewPr>
  <p:outlineViewPr>
    <p:cViewPr>
      <p:scale>
        <a:sx n="33" d="100"/>
        <a:sy n="33" d="100"/>
      </p:scale>
      <p:origin x="0" y="-15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67DC4-E3E5-4BB3-B231-15F84EAA4D41}" type="datetimeFigureOut">
              <a:rPr lang="en-GB" smtClean="0"/>
              <a:t>27/10/2022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171C9-AF98-4557-B8E1-90C8A4CF0B5C}" type="slidenum">
              <a:rPr lang="en-GB" smtClean="0"/>
              <a:t>‹#›</a:t>
            </a:fld>
            <a:endParaRPr lang="en-GB"/>
          </a:p>
        </p:txBody>
      </p:sp>
    </p:spTree>
    <p:extLst>
      <p:ext uri="{BB962C8B-B14F-4D97-AF65-F5344CB8AC3E}">
        <p14:creationId xmlns:p14="http://schemas.microsoft.com/office/powerpoint/2010/main" val="289521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6171C9-AF98-4557-B8E1-90C8A4CF0B5C}" type="slidenum">
              <a:rPr lang="en-GB" smtClean="0"/>
              <a:t>1</a:t>
            </a:fld>
            <a:endParaRPr lang="en-GB"/>
          </a:p>
        </p:txBody>
      </p:sp>
    </p:spTree>
    <p:extLst>
      <p:ext uri="{BB962C8B-B14F-4D97-AF65-F5344CB8AC3E}">
        <p14:creationId xmlns:p14="http://schemas.microsoft.com/office/powerpoint/2010/main" val="3292338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So far in these sessions we have introduced the concept of resilience, looked at definitions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ensure the group definition is displayed somewhere in the room), </a:t>
            </a:r>
            <a:r>
              <a:rPr lang="en-GB" sz="1800" dirty="0">
                <a:effectLst/>
                <a:latin typeface="Calibri" panose="020F0502020204030204" pitchFamily="34" charset="0"/>
                <a:ea typeface="Calibri" panose="020F0502020204030204" pitchFamily="34" charset="0"/>
                <a:cs typeface="Times New Roman" panose="02020603050405020304" pitchFamily="18" charset="0"/>
              </a:rPr>
              <a:t>looked at our own worries both inside and outside of school and looked at how we can group them into ones we can and can’t control.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the last session we looked at regulation strategies and created our own wellbeing plates to refer to when we’re feeling overwhelmed or stressed.</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today’s session we’re going to move that forward and look at the impact of mood can affect us, and the importance of looking after our own mental health.</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We’ll also look at practical ways of turning a bad ‘mood’ into a good ‘mood’. As always, there will be a chance to ask questions at the end of the session.</a:t>
            </a:r>
            <a:endParaRPr lang="en-GB" dirty="0"/>
          </a:p>
        </p:txBody>
      </p:sp>
      <p:sp>
        <p:nvSpPr>
          <p:cNvPr id="4" name="Slide Number Placeholder 3"/>
          <p:cNvSpPr>
            <a:spLocks noGrp="1"/>
          </p:cNvSpPr>
          <p:nvPr>
            <p:ph type="sldNum" sz="quarter" idx="5"/>
          </p:nvPr>
        </p:nvSpPr>
        <p:spPr/>
        <p:txBody>
          <a:bodyPr/>
          <a:lstStyle/>
          <a:p>
            <a:fld id="{306171C9-AF98-4557-B8E1-90C8A4CF0B5C}" type="slidenum">
              <a:rPr lang="en-GB" smtClean="0"/>
              <a:t>2</a:t>
            </a:fld>
            <a:endParaRPr lang="en-GB"/>
          </a:p>
        </p:txBody>
      </p:sp>
    </p:spTree>
    <p:extLst>
      <p:ext uri="{BB962C8B-B14F-4D97-AF65-F5344CB8AC3E}">
        <p14:creationId xmlns:p14="http://schemas.microsoft.com/office/powerpoint/2010/main" val="135185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do we mean by mood?  What is a good or a bad mood?</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Take answers from the class.  Then hand round plain paper – one per student.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 want you to take this piece of paper and draw a line down the middle of it.  On one half, list all of the things that put you into a BAD mood.  On the other half list all the things that put you in a GOOD mood.</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Give 5 mins for this task.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Take feedback from the class looking at the good mood.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puts you in a good mood?</a:t>
            </a:r>
          </a:p>
          <a:p>
            <a:pPr marL="342900" lvl="0" indent="-342900" algn="just">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How/why?</a:t>
            </a:r>
          </a:p>
          <a:p>
            <a:pPr marL="342900" lvl="0" indent="-342900" algn="just">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Are these things that we have put onto our wellbeing plate?  If not, can they be added now?</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Now take feedback from the class looking at the bad mood.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type of things put you in a bad mood?</a:t>
            </a:r>
          </a:p>
          <a:p>
            <a:pPr marL="342900" lvl="0" indent="-342900" algn="just">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Is it possible to change a bad mood into a good mood?</a:t>
            </a:r>
          </a:p>
          <a:p>
            <a:pPr marL="342900" lvl="0" indent="-342900" algn="just">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Refer back to good mood, wellbeing plate etc)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does this increase/improve our resilience?</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It’s really important to understand that not everything can be positive all the time.  That’s why we’ve undertaken this project in order to give us the strategies to build our resilience so we can better deal with challenges that come our way.</a:t>
            </a: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06171C9-AF98-4557-B8E1-90C8A4CF0B5C}" type="slidenum">
              <a:rPr lang="en-GB" smtClean="0"/>
              <a:t>3</a:t>
            </a:fld>
            <a:endParaRPr lang="en-GB"/>
          </a:p>
        </p:txBody>
      </p:sp>
    </p:spTree>
    <p:extLst>
      <p:ext uri="{BB962C8B-B14F-4D97-AF65-F5344CB8AC3E}">
        <p14:creationId xmlns:p14="http://schemas.microsoft.com/office/powerpoint/2010/main" val="74476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on your own, go back to your BAD list and think about how you could deal with that situation.  Is it possible to turn it into a GOOD situation?  What could improve your mood?  What might give you a break from BAD and increase the GOOD?</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3 mins reflection or making notes next to their BAD list.</a:t>
            </a:r>
            <a:endParaRPr lang="en-GB" dirty="0"/>
          </a:p>
        </p:txBody>
      </p:sp>
      <p:sp>
        <p:nvSpPr>
          <p:cNvPr id="4" name="Slide Number Placeholder 3"/>
          <p:cNvSpPr>
            <a:spLocks noGrp="1"/>
          </p:cNvSpPr>
          <p:nvPr>
            <p:ph type="sldNum" sz="quarter" idx="5"/>
          </p:nvPr>
        </p:nvSpPr>
        <p:spPr/>
        <p:txBody>
          <a:bodyPr/>
          <a:lstStyle/>
          <a:p>
            <a:fld id="{306171C9-AF98-4557-B8E1-90C8A4CF0B5C}" type="slidenum">
              <a:rPr lang="en-GB" smtClean="0"/>
              <a:t>4</a:t>
            </a:fld>
            <a:endParaRPr lang="en-GB"/>
          </a:p>
        </p:txBody>
      </p:sp>
    </p:spTree>
    <p:extLst>
      <p:ext uri="{BB962C8B-B14F-4D97-AF65-F5344CB8AC3E}">
        <p14:creationId xmlns:p14="http://schemas.microsoft.com/office/powerpoint/2010/main" val="396560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with your partner, look at images on the screen and discuss how they could link to resilience.</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Give 5 mins and take feedback from the group.  Ensure that the discussion draws out the following aspects: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impact of drugs and alcohol on mood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impact of loneliness and having the </a:t>
            </a: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right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people around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importance of exercise and being active mind and body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balanced diet and the impact that can have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 smiley face is all about whether it’s realistic to be happy ALL the time.  Sometimes you WILL be down and sad – and it’s important to learn to deal with it and find positive outlets (resilience)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brain picture is about how we look after it.  We need to look after our mental health (sleep, being able to switch off, relaxation etc).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06171C9-AF98-4557-B8E1-90C8A4CF0B5C}" type="slidenum">
              <a:rPr lang="en-GB" smtClean="0"/>
              <a:t>5</a:t>
            </a:fld>
            <a:endParaRPr lang="en-GB"/>
          </a:p>
        </p:txBody>
      </p:sp>
    </p:spTree>
    <p:extLst>
      <p:ext uri="{BB962C8B-B14F-4D97-AF65-F5344CB8AC3E}">
        <p14:creationId xmlns:p14="http://schemas.microsoft.com/office/powerpoint/2010/main" val="220659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Maslow’s hierarchy of needs is introduced.  Vocab will need to be adapted depending on group and age.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Maslow’s hierarchy of needs.  It’s a pyramid.  All pyramids need strong base foundations in order for them to stand strong, just like people.</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aim for all of us is to be at the top of the pyramid, but this can only be achieved if the foundations are in place, so in order to understand it, and ourselves, we need to start at the foundations.</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Firstly, as you can see, it is our physiological needs that have to be met – the things that keep us alive.  Above that is the need to feel safe and secure. These are the absolute basics, and without them we can’t progress to the next level.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If those layers are in place and secure, we can then look at our psychological needs.  If we have the layer of belonging, connection, friendships etc we can then move up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up</a:t>
            </a:r>
            <a:r>
              <a:rPr lang="en-GB" sz="1800" dirty="0">
                <a:effectLst/>
                <a:latin typeface="Calibri" panose="020F0502020204030204" pitchFamily="34" charset="0"/>
                <a:ea typeface="Calibri" panose="020F0502020204030204" pitchFamily="34" charset="0"/>
                <a:cs typeface="Times New Roman" panose="02020603050405020304" pitchFamily="18" charset="0"/>
              </a:rPr>
              <a:t> to the next session and see how that gives us our self-esteem and sense of self-worth.  These are essential to us reaching the top of the pyramid.</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that is called ‘self-actualisation’ which is where we are achieving our goals, we’re creative, we are fulfilling our potential.  But in order to be this, all the other layers need to be in place first.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306171C9-AF98-4557-B8E1-90C8A4CF0B5C}" type="slidenum">
              <a:rPr lang="en-GB" smtClean="0"/>
              <a:t>6</a:t>
            </a:fld>
            <a:endParaRPr lang="en-GB"/>
          </a:p>
        </p:txBody>
      </p:sp>
    </p:spTree>
    <p:extLst>
      <p:ext uri="{BB962C8B-B14F-4D97-AF65-F5344CB8AC3E}">
        <p14:creationId xmlns:p14="http://schemas.microsoft.com/office/powerpoint/2010/main" val="147091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Now you’re going to use a plain piece of paper and you’ll create your own pyramid based on Maslow’s.  It will be different to everyone else’s as you’re going to populate it with YOUR OWN needs in each of the layers.</a:t>
            </a:r>
          </a:p>
          <a:p>
            <a:pPr algn="just">
              <a:lnSpc>
                <a:spcPct val="115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Provide pupils with paper and pens to complete this task.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Now, I want you to draw a ladder next to your pyramid.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Allow time for this.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We now understand what our own needs are, and we might be able to meet these.  But sometimes things happen that our out of our control.  For example, we might be in a really good mood, but if someone comes along and is mean to us, it might knock our self-esteem.  We’d then use the ladder to climb down one level to find something/someone to meet that need.</a:t>
            </a:r>
          </a:p>
          <a:p>
            <a:pPr algn="just">
              <a:lnSpc>
                <a:spcPct val="115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So in that scenario we’d need to look at belonging, connection, friendships etc…. so we’d seek out a friend or family member to restore us back up the next level so we can climb the ladder back up again.</a:t>
            </a:r>
          </a:p>
          <a:p>
            <a:pPr algn="just">
              <a:lnSpc>
                <a:spcPct val="115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If that isn’t available, we might need to climb down to the next level to meet our needs.  The important thing to remember is that the ladder goes both ways – we may climb down sometimes when challenges come our way, but we can use the tools on that lower level to help us climb back up again.  This is resilience!  The ability to bounce-back and overcome. </a:t>
            </a:r>
          </a:p>
          <a:p>
            <a:pPr>
              <a:lnSpc>
                <a:spcPct val="115000"/>
              </a:lnSpc>
            </a:pPr>
            <a:r>
              <a:rPr lang="en-GB" sz="12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06171C9-AF98-4557-B8E1-90C8A4CF0B5C}" type="slidenum">
              <a:rPr lang="en-GB" smtClean="0"/>
              <a:t>7</a:t>
            </a:fld>
            <a:endParaRPr lang="en-GB"/>
          </a:p>
        </p:txBody>
      </p:sp>
    </p:spTree>
    <p:extLst>
      <p:ext uri="{BB962C8B-B14F-4D97-AF65-F5344CB8AC3E}">
        <p14:creationId xmlns:p14="http://schemas.microsoft.com/office/powerpoint/2010/main" val="2961433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hear a lot about mental health.  So – what IS mental health?</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Take ideas from the CYP.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does mental health link to resilience?</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Take ideas from the CYP.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Is there a stigma around mental health?</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Take ideas from the pupils and challenge bias/stigma if and when it arises.  Liken it to physical health and the lack of stigma in comparison.  Also mention the rise of poor mental health during the pandemic and the drive to make it something that people talk about more openly.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06171C9-AF98-4557-B8E1-90C8A4CF0B5C}" type="slidenum">
              <a:rPr lang="en-GB" smtClean="0"/>
              <a:t>8</a:t>
            </a:fld>
            <a:endParaRPr lang="en-GB"/>
          </a:p>
        </p:txBody>
      </p:sp>
    </p:spTree>
    <p:extLst>
      <p:ext uri="{BB962C8B-B14F-4D97-AF65-F5344CB8AC3E}">
        <p14:creationId xmlns:p14="http://schemas.microsoft.com/office/powerpoint/2010/main" val="1336531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activity works best using the graffiti cans and bed sheets (OUTSIDE!!), but an be replicated using paint and pieces of paper, or chalk on a playground if necessary.  However it needs to be art based and preferably outside.</a:t>
            </a:r>
          </a:p>
          <a:p>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this activity, we are going to use graffiti cans and old bedsheets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adapt for what you’re using)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use them to write positive and negative words/phrases to talk about mental health.  All the positive things we’re going to put in green – for example ‘it’s ok not to be ok’.  Then in red we’re going to put negative or unhelpful phrases – for example – ‘they’re mental’.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Walk round the art work and discuss the positive and negative words.  </a:t>
            </a:r>
            <a:r>
              <a:rPr lang="en-GB" sz="1800" i="1">
                <a:effectLst/>
                <a:latin typeface="Calibri" panose="020F0502020204030204" pitchFamily="34" charset="0"/>
                <a:ea typeface="Calibri" panose="020F0502020204030204" pitchFamily="34" charset="0"/>
                <a:cs typeface="Times New Roman" panose="02020603050405020304" pitchFamily="18" charset="0"/>
              </a:rPr>
              <a:t>Encourage pupils to reflect on this and use only the green words in future.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i="1" dirty="0"/>
          </a:p>
        </p:txBody>
      </p:sp>
      <p:sp>
        <p:nvSpPr>
          <p:cNvPr id="4" name="Slide Number Placeholder 3"/>
          <p:cNvSpPr>
            <a:spLocks noGrp="1"/>
          </p:cNvSpPr>
          <p:nvPr>
            <p:ph type="sldNum" sz="quarter" idx="5"/>
          </p:nvPr>
        </p:nvSpPr>
        <p:spPr/>
        <p:txBody>
          <a:bodyPr/>
          <a:lstStyle/>
          <a:p>
            <a:fld id="{306171C9-AF98-4557-B8E1-90C8A4CF0B5C}" type="slidenum">
              <a:rPr lang="en-GB" smtClean="0"/>
              <a:t>9</a:t>
            </a:fld>
            <a:endParaRPr lang="en-GB"/>
          </a:p>
        </p:txBody>
      </p:sp>
    </p:spTree>
    <p:extLst>
      <p:ext uri="{BB962C8B-B14F-4D97-AF65-F5344CB8AC3E}">
        <p14:creationId xmlns:p14="http://schemas.microsoft.com/office/powerpoint/2010/main" val="113367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B63571-3595-4CAE-B82F-FF69DA1CB58F}"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63571-3595-4CAE-B82F-FF69DA1CB58F}"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B63571-3595-4CAE-B82F-FF69DA1CB58F}"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63571-3595-4CAE-B82F-FF69DA1CB58F}"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B63571-3595-4CAE-B82F-FF69DA1CB58F}"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EB63571-3595-4CAE-B82F-FF69DA1CB58F}" type="datetimeFigureOut">
              <a:rPr lang="en-GB" smtClean="0"/>
              <a:t>27/10/2022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22388-A8A7-4C41-88CA-0B435197A9FA}"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B63571-3595-4CAE-B82F-FF69DA1CB58F}" type="datetimeFigureOut">
              <a:rPr lang="en-GB" smtClean="0"/>
              <a:t>27/10/2022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B63571-3595-4CAE-B82F-FF69DA1CB58F}" type="datetimeFigureOut">
              <a:rPr lang="en-GB" smtClean="0"/>
              <a:t>27/10/2022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EB63571-3595-4CAE-B82F-FF69DA1CB58F}" type="datetimeFigureOut">
              <a:rPr lang="en-GB" smtClean="0"/>
              <a:t>27/10/2022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EB63571-3595-4CAE-B82F-FF69DA1CB58F}" type="datetimeFigureOut">
              <a:rPr lang="en-GB" smtClean="0"/>
              <a:t>27/10/2022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22388-A8A7-4C41-88CA-0B435197A9FA}"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B63571-3595-4CAE-B82F-FF69DA1CB58F}" type="datetimeFigureOut">
              <a:rPr lang="en-GB" smtClean="0"/>
              <a:t>27/10/2022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22388-A8A7-4C41-88CA-0B435197A9FA}"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EB63571-3595-4CAE-B82F-FF69DA1CB58F}" type="datetimeFigureOut">
              <a:rPr lang="en-GB" smtClean="0"/>
              <a:t>27/10/2022</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4622388-A8A7-4C41-88CA-0B435197A9FA}"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BD099-65FB-4B31-A0E7-B589A8854029}"/>
              </a:ext>
            </a:extLst>
          </p:cNvPr>
          <p:cNvSpPr>
            <a:spLocks noGrp="1"/>
          </p:cNvSpPr>
          <p:nvPr>
            <p:ph type="ctrTitle"/>
          </p:nvPr>
        </p:nvSpPr>
        <p:spPr>
          <a:xfrm>
            <a:off x="904056" y="3429000"/>
            <a:ext cx="7772400" cy="1780108"/>
          </a:xfrm>
        </p:spPr>
        <p:txBody>
          <a:bodyPr>
            <a:normAutofit fontScale="90000"/>
          </a:bodyPr>
          <a:lstStyle/>
          <a:p>
            <a:pPr rtl="0" eaLnBrk="1" latinLnBrk="0" hangingPunct="1"/>
            <a:r>
              <a:rPr lang="en-GB" sz="6000" b="1" kern="1200" dirty="0">
                <a:solidFill>
                  <a:srgbClr val="000000"/>
                </a:solidFill>
                <a:effectLst/>
                <a:latin typeface="Comic Sans MS" panose="030F0702030302020204" pitchFamily="66" charset="0"/>
                <a:ea typeface="+mn-ea"/>
                <a:cs typeface="+mn-cs"/>
              </a:rPr>
              <a:t>The Multi-Schools Council Resilience Programme</a:t>
            </a:r>
            <a:endParaRPr lang="en-GB" sz="6000" dirty="0">
              <a:effectLst/>
            </a:endParaRPr>
          </a:p>
          <a:p>
            <a:endParaRPr lang="en-GB" dirty="0"/>
          </a:p>
        </p:txBody>
      </p:sp>
      <p:pic>
        <p:nvPicPr>
          <p:cNvPr id="2" name="Picture 1" descr="Branding - Trauma Perceptive Practice">
            <a:extLst>
              <a:ext uri="{FF2B5EF4-FFF2-40B4-BE49-F238E27FC236}">
                <a16:creationId xmlns:a16="http://schemas.microsoft.com/office/drawing/2014/main" id="{BF989414-EC4C-4384-82C7-86D795E9A41C}"/>
              </a:ext>
            </a:extLst>
          </p:cNvPr>
          <p:cNvPicPr>
            <a:picLocks noChangeAspect="1"/>
          </p:cNvPicPr>
          <p:nvPr/>
        </p:nvPicPr>
        <p:blipFill>
          <a:blip r:embed="rId3"/>
          <a:stretch>
            <a:fillRect/>
          </a:stretch>
        </p:blipFill>
        <p:spPr>
          <a:xfrm>
            <a:off x="225232" y="239859"/>
            <a:ext cx="8667247" cy="2158171"/>
          </a:xfrm>
          <a:prstGeom prst="rect">
            <a:avLst/>
          </a:prstGeom>
        </p:spPr>
      </p:pic>
      <p:pic>
        <p:nvPicPr>
          <p:cNvPr id="6" name="Picture 5" descr="Multi Schools Council logo with the words 'We may all be different but we all have the same smil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509120"/>
            <a:ext cx="2592288" cy="2276872"/>
          </a:xfrm>
          <a:prstGeom prst="rect">
            <a:avLst/>
          </a:prstGeom>
          <a:noFill/>
          <a:ln>
            <a:noFill/>
          </a:ln>
        </p:spPr>
      </p:pic>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7830" y="5445224"/>
            <a:ext cx="997521" cy="99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374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Any questions?</a:t>
            </a:r>
          </a:p>
        </p:txBody>
      </p:sp>
      <p:pic>
        <p:nvPicPr>
          <p:cNvPr id="5122" name="Picture 2" descr="Question marks of different sizes and colou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068960"/>
            <a:ext cx="457835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16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Session 4</a:t>
            </a:r>
          </a:p>
        </p:txBody>
      </p:sp>
      <p:sp>
        <p:nvSpPr>
          <p:cNvPr id="2" name="Content Placeholder 1"/>
          <p:cNvSpPr>
            <a:spLocks noGrp="1"/>
          </p:cNvSpPr>
          <p:nvPr>
            <p:ph idx="1"/>
          </p:nvPr>
        </p:nvSpPr>
        <p:spPr/>
        <p:txBody>
          <a:bodyPr/>
          <a:lstStyle/>
          <a:p>
            <a:r>
              <a:rPr lang="en-GB" dirty="0"/>
              <a:t> Mood work</a:t>
            </a:r>
          </a:p>
          <a:p>
            <a:r>
              <a:rPr lang="en-GB" dirty="0"/>
              <a:t> Maslow activity – what affects my mood</a:t>
            </a:r>
          </a:p>
          <a:p>
            <a:r>
              <a:rPr lang="en-GB" dirty="0"/>
              <a:t> What is mental health?</a:t>
            </a:r>
          </a:p>
          <a:p>
            <a:r>
              <a:rPr lang="en-GB" dirty="0"/>
              <a:t> Mental health activity</a:t>
            </a:r>
          </a:p>
          <a:p>
            <a:r>
              <a:rPr lang="en-GB" dirty="0"/>
              <a:t> Questions</a:t>
            </a:r>
          </a:p>
        </p:txBody>
      </p:sp>
    </p:spTree>
    <p:extLst>
      <p:ext uri="{BB962C8B-B14F-4D97-AF65-F5344CB8AC3E}">
        <p14:creationId xmlns:p14="http://schemas.microsoft.com/office/powerpoint/2010/main" val="408842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Activity 1</a:t>
            </a:r>
          </a:p>
        </p:txBody>
      </p:sp>
      <p:sp>
        <p:nvSpPr>
          <p:cNvPr id="2" name="Content Placeholder 1"/>
          <p:cNvSpPr>
            <a:spLocks noGrp="1"/>
          </p:cNvSpPr>
          <p:nvPr>
            <p:ph idx="1"/>
          </p:nvPr>
        </p:nvSpPr>
        <p:spPr/>
        <p:txBody>
          <a:bodyPr/>
          <a:lstStyle/>
          <a:p>
            <a:r>
              <a:rPr lang="en-GB" dirty="0"/>
              <a:t> Write a top 5 list of things that put you in a good mood </a:t>
            </a:r>
          </a:p>
          <a:p>
            <a:r>
              <a:rPr lang="en-GB" dirty="0"/>
              <a:t> Write a top 5 list of things that put you in a bad mood</a:t>
            </a:r>
          </a:p>
        </p:txBody>
      </p:sp>
      <p:pic>
        <p:nvPicPr>
          <p:cNvPr id="1026" name="Picture 2" descr="Image of a smiley face with a pencil in hand making notes on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199567"/>
            <a:ext cx="2715004" cy="262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18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8C4925-6EB7-42A5-964B-FBAEE4F25ABB}"/>
              </a:ext>
            </a:extLst>
          </p:cNvPr>
          <p:cNvSpPr>
            <a:spLocks noGrp="1"/>
          </p:cNvSpPr>
          <p:nvPr>
            <p:ph type="title"/>
          </p:nvPr>
        </p:nvSpPr>
        <p:spPr/>
        <p:txBody>
          <a:bodyPr/>
          <a:lstStyle/>
          <a:p>
            <a:pPr algn="l"/>
            <a:r>
              <a:rPr lang="en-GB" dirty="0"/>
              <a:t>Now try this…</a:t>
            </a:r>
          </a:p>
        </p:txBody>
      </p:sp>
      <p:sp>
        <p:nvSpPr>
          <p:cNvPr id="2" name="Content Placeholder 1"/>
          <p:cNvSpPr>
            <a:spLocks noGrp="1"/>
          </p:cNvSpPr>
          <p:nvPr>
            <p:ph idx="1"/>
          </p:nvPr>
        </p:nvSpPr>
        <p:spPr/>
        <p:txBody>
          <a:bodyPr/>
          <a:lstStyle/>
          <a:p>
            <a:r>
              <a:rPr lang="en-GB" dirty="0"/>
              <a:t> With your bad list think about how you could deal with that situation?</a:t>
            </a:r>
          </a:p>
          <a:p>
            <a:r>
              <a:rPr lang="en-GB" dirty="0"/>
              <a:t> Maybe you could turn it a ‘good’ situation by making a small change? </a:t>
            </a:r>
          </a:p>
        </p:txBody>
      </p:sp>
    </p:spTree>
    <p:extLst>
      <p:ext uri="{BB962C8B-B14F-4D97-AF65-F5344CB8AC3E}">
        <p14:creationId xmlns:p14="http://schemas.microsoft.com/office/powerpoint/2010/main" val="328923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7D25-AF78-473C-AE7C-8A233089A86B}"/>
              </a:ext>
            </a:extLst>
          </p:cNvPr>
          <p:cNvSpPr>
            <a:spLocks noGrp="1"/>
          </p:cNvSpPr>
          <p:nvPr>
            <p:ph type="title"/>
          </p:nvPr>
        </p:nvSpPr>
        <p:spPr/>
        <p:txBody>
          <a:bodyPr/>
          <a:lstStyle/>
          <a:p>
            <a:r>
              <a:rPr lang="en-GB" dirty="0"/>
              <a:t>What could</a:t>
            </a:r>
            <a:r>
              <a:rPr lang="en-GB" baseline="0" dirty="0"/>
              <a:t> these images mean?</a:t>
            </a:r>
            <a:endParaRPr lang="en-GB" dirty="0"/>
          </a:p>
        </p:txBody>
      </p:sp>
      <p:pic>
        <p:nvPicPr>
          <p:cNvPr id="5" name="Picture 4">
            <a:extLst>
              <a:ext uri="{FF2B5EF4-FFF2-40B4-BE49-F238E27FC236}">
                <a16:creationId xmlns:a16="http://schemas.microsoft.com/office/drawing/2014/main" id="{179C8E99-350C-4300-8F9A-18920E308C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3171" y="1412776"/>
            <a:ext cx="8657658" cy="4896544"/>
          </a:xfrm>
          <a:prstGeom prst="rect">
            <a:avLst/>
          </a:prstGeom>
        </p:spPr>
      </p:pic>
    </p:spTree>
    <p:extLst>
      <p:ext uri="{BB962C8B-B14F-4D97-AF65-F5344CB8AC3E}">
        <p14:creationId xmlns:p14="http://schemas.microsoft.com/office/powerpoint/2010/main" val="315968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5504-7FAC-4D8D-8391-34360AEDC751}"/>
              </a:ext>
            </a:extLst>
          </p:cNvPr>
          <p:cNvSpPr>
            <a:spLocks noGrp="1"/>
          </p:cNvSpPr>
          <p:nvPr>
            <p:ph type="title"/>
          </p:nvPr>
        </p:nvSpPr>
        <p:spPr>
          <a:xfrm>
            <a:off x="457200" y="338328"/>
            <a:ext cx="2746648" cy="1252728"/>
          </a:xfrm>
        </p:spPr>
        <p:txBody>
          <a:bodyPr>
            <a:normAutofit fontScale="90000"/>
          </a:bodyPr>
          <a:lstStyle/>
          <a:p>
            <a:r>
              <a:rPr lang="en-GB" sz="3200" dirty="0">
                <a:solidFill>
                  <a:schemeClr val="tx1"/>
                </a:solidFill>
              </a:rPr>
              <a:t>Maslow’s Hierarchy of Need</a:t>
            </a:r>
          </a:p>
        </p:txBody>
      </p:sp>
      <p:pic>
        <p:nvPicPr>
          <p:cNvPr id="3074" name="Picture 2" descr="Maslow's Hierarchy of Needs Pyram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168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Activity 2</a:t>
            </a:r>
          </a:p>
        </p:txBody>
      </p:sp>
      <p:sp>
        <p:nvSpPr>
          <p:cNvPr id="2" name="Content Placeholder 1"/>
          <p:cNvSpPr>
            <a:spLocks noGrp="1"/>
          </p:cNvSpPr>
          <p:nvPr>
            <p:ph idx="1"/>
          </p:nvPr>
        </p:nvSpPr>
        <p:spPr/>
        <p:txBody>
          <a:bodyPr/>
          <a:lstStyle/>
          <a:p>
            <a:r>
              <a:rPr lang="en-GB" dirty="0"/>
              <a:t> On the sugar paper can you design your own ‘pyramid’ ?</a:t>
            </a:r>
          </a:p>
          <a:p>
            <a:r>
              <a:rPr lang="en-GB" dirty="0"/>
              <a:t> What do you need to be the best you can be? </a:t>
            </a:r>
          </a:p>
          <a:p>
            <a:r>
              <a:rPr lang="en-GB" dirty="0"/>
              <a:t> Discuss as a group and add in the ideas</a:t>
            </a:r>
          </a:p>
        </p:txBody>
      </p:sp>
    </p:spTree>
    <p:extLst>
      <p:ext uri="{BB962C8B-B14F-4D97-AF65-F5344CB8AC3E}">
        <p14:creationId xmlns:p14="http://schemas.microsoft.com/office/powerpoint/2010/main" val="188427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is mental health?</a:t>
            </a:r>
          </a:p>
        </p:txBody>
      </p:sp>
      <p:pic>
        <p:nvPicPr>
          <p:cNvPr id="4" name="Picture 2" descr="A bit red question mark with a person stood in front looking quizz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306348"/>
            <a:ext cx="4213324" cy="421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41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Activity 3</a:t>
            </a:r>
          </a:p>
        </p:txBody>
      </p:sp>
      <p:sp>
        <p:nvSpPr>
          <p:cNvPr id="2" name="Content Placeholder 1"/>
          <p:cNvSpPr>
            <a:spLocks noGrp="1"/>
          </p:cNvSpPr>
          <p:nvPr>
            <p:ph idx="1"/>
          </p:nvPr>
        </p:nvSpPr>
        <p:spPr/>
        <p:txBody>
          <a:bodyPr/>
          <a:lstStyle/>
          <a:p>
            <a:r>
              <a:rPr lang="en-GB" dirty="0"/>
              <a:t> Using the graffiti cans and the plain sheets add all the positive words in green to do with mental health</a:t>
            </a:r>
          </a:p>
          <a:p>
            <a:r>
              <a:rPr lang="en-GB" dirty="0"/>
              <a:t> Using the red colour add all the negative words</a:t>
            </a:r>
          </a:p>
        </p:txBody>
      </p:sp>
      <p:pic>
        <p:nvPicPr>
          <p:cNvPr id="4098" name="Picture 2" descr="Image of a can of spray pa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3789040"/>
            <a:ext cx="1527012" cy="287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633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56175E026CD448999EC5242933A89E" ma:contentTypeVersion="3" ma:contentTypeDescription="Create a new document." ma:contentTypeScope="" ma:versionID="b4004ea0a25100bc1bfa596fa0a05de4">
  <xsd:schema xmlns:xsd="http://www.w3.org/2001/XMLSchema" xmlns:xs="http://www.w3.org/2001/XMLSchema" xmlns:p="http://schemas.microsoft.com/office/2006/metadata/properties" xmlns:ns1="http://schemas.microsoft.com/sharepoint/v3" xmlns:ns3="a5b7c433-9aa9-429c-ab64-277417faf551" targetNamespace="http://schemas.microsoft.com/office/2006/metadata/properties" ma:root="true" ma:fieldsID="e55a45479ce1ab7ba9a591f5cfa5f2b0" ns1:_="" ns3:_="">
    <xsd:import namespace="http://schemas.microsoft.com/sharepoint/v3"/>
    <xsd:import namespace="a5b7c433-9aa9-429c-ab64-277417faf551"/>
    <xsd:element name="properties">
      <xsd:complexType>
        <xsd:sequence>
          <xsd:element name="documentManagement">
            <xsd:complexType>
              <xsd:all>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b7c433-9aa9-429c-ab64-277417faf55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C6C844A-4B0E-41CC-B15D-7C013F0DF40D}"/>
</file>

<file path=customXml/itemProps2.xml><?xml version="1.0" encoding="utf-8"?>
<ds:datastoreItem xmlns:ds="http://schemas.openxmlformats.org/officeDocument/2006/customXml" ds:itemID="{F9C500EC-454E-4CB2-9448-5823848EC525}">
  <ds:schemaRefs>
    <ds:schemaRef ds:uri="http://schemas.microsoft.com/sharepoint/v3/contenttype/forms"/>
  </ds:schemaRefs>
</ds:datastoreItem>
</file>

<file path=customXml/itemProps3.xml><?xml version="1.0" encoding="utf-8"?>
<ds:datastoreItem xmlns:ds="http://schemas.openxmlformats.org/officeDocument/2006/customXml" ds:itemID="{7525AA46-4D1A-4C32-8B04-F6EE710FEDA9}">
  <ds:schemaRef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6a461f78-e7a2-485a-8a47-5fc604b04102"/>
    <ds:schemaRef ds:uri="f501759c-6e27-42a7-bc53-ace532592aeb"/>
    <ds:schemaRef ds:uri="http://www.w3.org/XML/1998/namespace"/>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Waveform</Template>
  <TotalTime>119</TotalTime>
  <Words>1595</Words>
  <Application>Microsoft Office PowerPoint</Application>
  <PresentationFormat>On-screen Show (4:3)</PresentationFormat>
  <Paragraphs>117</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Candara</vt:lpstr>
      <vt:lpstr>Comic Sans MS</vt:lpstr>
      <vt:lpstr>Symbol</vt:lpstr>
      <vt:lpstr>Waveform</vt:lpstr>
      <vt:lpstr>The Multi-Schools Council Resilience Programme </vt:lpstr>
      <vt:lpstr>Session 4</vt:lpstr>
      <vt:lpstr>Activity 1</vt:lpstr>
      <vt:lpstr>Now try this…</vt:lpstr>
      <vt:lpstr>What could these images mean?</vt:lpstr>
      <vt:lpstr>Maslow’s Hierarchy of Need</vt:lpstr>
      <vt:lpstr>Activity 2</vt:lpstr>
      <vt:lpstr>What is mental health?</vt:lpstr>
      <vt:lpstr>Activity 3</vt:lpstr>
      <vt:lpstr>Any questions?</vt:lpstr>
    </vt:vector>
  </TitlesOfParts>
  <Company>Market Field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Kierran Pearce</dc:creator>
  <cp:lastModifiedBy>Beth Brown - EWMHS Coordinator</cp:lastModifiedBy>
  <cp:revision>8</cp:revision>
  <dcterms:created xsi:type="dcterms:W3CDTF">2019-02-20T11:42:47Z</dcterms:created>
  <dcterms:modified xsi:type="dcterms:W3CDTF">2022-10-27T14:01:20Z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2022-09-08T10:28:45Z</vt:lpwstr>
  </property>
  <property fmtid="{D5CDD505-2E9C-101B-9397-08002B2CF9AE}" pid="4" name="MSIP_Label_39d8be9e-c8d9-4b9c-bd40-2c27cc7ea2e6_Method">
    <vt:lpwstr>Privileged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e366bdd7-8196-421e-8298-07f9a6e07ff6</vt:lpwstr>
  </property>
  <property fmtid="{D5CDD505-2E9C-101B-9397-08002B2CF9AE}" pid="8" name="MSIP_Label_39d8be9e-c8d9-4b9c-bd40-2c27cc7ea2e6_ContentBits">
    <vt:lpwstr>0</vt:lpwstr>
  </property>
  <property fmtid="{D5CDD505-2E9C-101B-9397-08002B2CF9AE}" pid="9" name="ContentTypeId">
    <vt:lpwstr>0x0101004C56175E026CD448999EC5242933A89E</vt:lpwstr>
  </property>
  <property fmtid="{D5CDD505-2E9C-101B-9397-08002B2CF9AE}" pid="10" name="MediaServiceImageTags">
    <vt:lpwstr/>
  </property>
</Properties>
</file>