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1"/>
  </p:notesMasterIdLst>
  <p:sldIdLst>
    <p:sldId id="256" r:id="rId5"/>
    <p:sldId id="257" r:id="rId6"/>
    <p:sldId id="258" r:id="rId7"/>
    <p:sldId id="271"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59352-CACA-4CC8-8CD2-BB8805599153}" v="1420" dt="2022-10-26T12:44:42.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varScale="1">
        <p:scale>
          <a:sx n="57" d="100"/>
          <a:sy n="57" d="100"/>
        </p:scale>
        <p:origin x="812" y="52"/>
      </p:cViewPr>
      <p:guideLst>
        <p:guide orient="horz" pos="2160"/>
        <p:guide pos="2880"/>
      </p:guideLst>
    </p:cSldViewPr>
  </p:slideViewPr>
  <p:outlineViewPr>
    <p:cViewPr>
      <p:scale>
        <a:sx n="33" d="100"/>
        <a:sy n="33" d="100"/>
      </p:scale>
      <p:origin x="0" y="-164"/>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E9207-007B-4E4B-95B8-E39AB1D182DE}" type="datetimeFigureOut">
              <a:rPr lang="en-GB" smtClean="0"/>
              <a:t>27/10/2022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B2CF6F-2757-4077-8E50-2D45944FD5F1}" type="slidenum">
              <a:rPr lang="en-GB" smtClean="0"/>
              <a:t>‹#›</a:t>
            </a:fld>
            <a:endParaRPr lang="en-GB"/>
          </a:p>
        </p:txBody>
      </p:sp>
    </p:spTree>
    <p:extLst>
      <p:ext uri="{BB962C8B-B14F-4D97-AF65-F5344CB8AC3E}">
        <p14:creationId xmlns:p14="http://schemas.microsoft.com/office/powerpoint/2010/main" val="273882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DvNUbVST7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to the course.  The programme was put together with staff and students from the Multi-Schools Council, Essex.</a:t>
            </a:r>
          </a:p>
        </p:txBody>
      </p:sp>
      <p:sp>
        <p:nvSpPr>
          <p:cNvPr id="4" name="Slide Number Placeholder 3"/>
          <p:cNvSpPr>
            <a:spLocks noGrp="1"/>
          </p:cNvSpPr>
          <p:nvPr>
            <p:ph type="sldNum" sz="quarter" idx="5"/>
          </p:nvPr>
        </p:nvSpPr>
        <p:spPr/>
        <p:txBody>
          <a:bodyPr/>
          <a:lstStyle/>
          <a:p>
            <a:fld id="{60B2CF6F-2757-4077-8E50-2D45944FD5F1}" type="slidenum">
              <a:rPr lang="en-GB" smtClean="0"/>
              <a:t>1</a:t>
            </a:fld>
            <a:endParaRPr lang="en-GB"/>
          </a:p>
        </p:txBody>
      </p:sp>
    </p:spTree>
    <p:extLst>
      <p:ext uri="{BB962C8B-B14F-4D97-AF65-F5344CB8AC3E}">
        <p14:creationId xmlns:p14="http://schemas.microsoft.com/office/powerpoint/2010/main" val="818684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Pairs or small groups.  You will need either the sheets with a body shape drawn on, or a large piece of paper and markers so pupils can draw around their own shape.  If necessary, they can have a plain piece of paper and draw around their own hand.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In your pair or small group, you will have/need to create a body or hand shape.  We will be writing things inside and outside of the drawing, so leave space!</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On the INSIDE of the hand/body you need to write all the things that YOUR GROUP think makes a GOOD friend, and on the outside of the shape, all the things you think makes a BAD friend.</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Remember, these are YOUR views, not the views of the entire group.  Some things that are important to one, may not be important to the other.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Pin the sheets to the wall/place on desks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you need to walk round the room look at each other’s ideas.  Are there common agreement in certain areas?  Are there certain things that we ALL agreed are bad/good?</a:t>
            </a:r>
          </a:p>
        </p:txBody>
      </p:sp>
      <p:sp>
        <p:nvSpPr>
          <p:cNvPr id="4" name="Slide Number Placeholder 3"/>
          <p:cNvSpPr>
            <a:spLocks noGrp="1"/>
          </p:cNvSpPr>
          <p:nvPr>
            <p:ph type="sldNum" sz="quarter" idx="5"/>
          </p:nvPr>
        </p:nvSpPr>
        <p:spPr/>
        <p:txBody>
          <a:bodyPr/>
          <a:lstStyle/>
          <a:p>
            <a:fld id="{60B2CF6F-2757-4077-8E50-2D45944FD5F1}" type="slidenum">
              <a:rPr lang="en-GB" smtClean="0"/>
              <a:t>10</a:t>
            </a:fld>
            <a:endParaRPr lang="en-GB"/>
          </a:p>
        </p:txBody>
      </p:sp>
    </p:spTree>
    <p:extLst>
      <p:ext uri="{BB962C8B-B14F-4D97-AF65-F5344CB8AC3E}">
        <p14:creationId xmlns:p14="http://schemas.microsoft.com/office/powerpoint/2010/main" val="1181988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This is one definition of what a good friend is.  Do we agree?  What would we add from our discussion from the last activity?</a:t>
            </a:r>
            <a:endParaRPr lang="en-GB" dirty="0"/>
          </a:p>
        </p:txBody>
      </p:sp>
      <p:sp>
        <p:nvSpPr>
          <p:cNvPr id="4" name="Slide Number Placeholder 3"/>
          <p:cNvSpPr>
            <a:spLocks noGrp="1"/>
          </p:cNvSpPr>
          <p:nvPr>
            <p:ph type="sldNum" sz="quarter" idx="5"/>
          </p:nvPr>
        </p:nvSpPr>
        <p:spPr/>
        <p:txBody>
          <a:bodyPr/>
          <a:lstStyle/>
          <a:p>
            <a:fld id="{60B2CF6F-2757-4077-8E50-2D45944FD5F1}" type="slidenum">
              <a:rPr lang="en-GB" smtClean="0"/>
              <a:t>11</a:t>
            </a:fld>
            <a:endParaRPr lang="en-GB"/>
          </a:p>
        </p:txBody>
      </p:sp>
    </p:spTree>
    <p:extLst>
      <p:ext uri="{BB962C8B-B14F-4D97-AF65-F5344CB8AC3E}">
        <p14:creationId xmlns:p14="http://schemas.microsoft.com/office/powerpoint/2010/main" val="21694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We’ve had a really good look at friendships, and now we’re going to look at the differences between people.  Now you need to turn to the person next to you and discuss what is different about each other.  This can be physical, but also include character traits, personality, likes and dislikes etc.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You’ll have three minutes to discuss then feedback to the group one difference you found in your pair.</a:t>
            </a:r>
          </a:p>
          <a:p>
            <a:endParaRPr lang="en-GB" dirty="0"/>
          </a:p>
        </p:txBody>
      </p:sp>
      <p:sp>
        <p:nvSpPr>
          <p:cNvPr id="4" name="Slide Number Placeholder 3"/>
          <p:cNvSpPr>
            <a:spLocks noGrp="1"/>
          </p:cNvSpPr>
          <p:nvPr>
            <p:ph type="sldNum" sz="quarter" idx="5"/>
          </p:nvPr>
        </p:nvSpPr>
        <p:spPr/>
        <p:txBody>
          <a:bodyPr/>
          <a:lstStyle/>
          <a:p>
            <a:fld id="{60B2CF6F-2757-4077-8E50-2D45944FD5F1}" type="slidenum">
              <a:rPr lang="en-GB" smtClean="0"/>
              <a:t>12</a:t>
            </a:fld>
            <a:endParaRPr lang="en-GB"/>
          </a:p>
        </p:txBody>
      </p:sp>
    </p:spTree>
    <p:extLst>
      <p:ext uri="{BB962C8B-B14F-4D97-AF65-F5344CB8AC3E}">
        <p14:creationId xmlns:p14="http://schemas.microsoft.com/office/powerpoint/2010/main" val="3095278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Lots of things make us different.  We can have different hair colour, height, interests, personalities etc and there are some differences that which can play a part in our daily life and our resilience.  We have to remember that many of our differences are internal, and many can’t be changed.</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All of these on the slide (and many more) can have a real impact on our daily life, learning and resilience.  It’s true to say that if we were all the same, life WOULD be very boring, so please always remember to respect and embrace each other’s differences!</a:t>
            </a:r>
            <a:endParaRPr lang="en-GB" dirty="0"/>
          </a:p>
        </p:txBody>
      </p:sp>
      <p:sp>
        <p:nvSpPr>
          <p:cNvPr id="4" name="Slide Number Placeholder 3"/>
          <p:cNvSpPr>
            <a:spLocks noGrp="1"/>
          </p:cNvSpPr>
          <p:nvPr>
            <p:ph type="sldNum" sz="quarter" idx="5"/>
          </p:nvPr>
        </p:nvSpPr>
        <p:spPr/>
        <p:txBody>
          <a:bodyPr/>
          <a:lstStyle/>
          <a:p>
            <a:fld id="{60B2CF6F-2757-4077-8E50-2D45944FD5F1}" type="slidenum">
              <a:rPr lang="en-GB" smtClean="0"/>
              <a:t>13</a:t>
            </a:fld>
            <a:endParaRPr lang="en-GB"/>
          </a:p>
        </p:txBody>
      </p:sp>
    </p:spTree>
    <p:extLst>
      <p:ext uri="{BB962C8B-B14F-4D97-AF65-F5344CB8AC3E}">
        <p14:creationId xmlns:p14="http://schemas.microsoft.com/office/powerpoint/2010/main" val="388395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It is helpful to have watched this video BEFORE delivering this session: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Autism - the brain and the rope (teacher </a:t>
            </a:r>
            <a:r>
              <a:rPr lang="en-GB"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guide)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I’m going to use these two items - a plastic brain and skipping rope to show that all brains work in different ways! Everyone has a talent, even if you don’t know what it is yet.  But one thing we know is that we can’t ALL be good at EVERYTHING because our brains are different.  Resilience is about understanding that.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Think about a rope lying on the floor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use an actual rope if you have one</a:t>
            </a:r>
            <a:r>
              <a:rPr lang="en-GB" sz="1800" dirty="0">
                <a:effectLst/>
                <a:latin typeface="Calibri" panose="020F0502020204030204" pitchFamily="34" charset="0"/>
                <a:ea typeface="Calibri" panose="020F0502020204030204" pitchFamily="34" charset="0"/>
                <a:cs typeface="Times New Roman" panose="02020603050405020304" pitchFamily="18" charset="0"/>
              </a:rPr>
              <a:t>).  On the left of the rope there are brains that work without using words to communicate.  They are resilient because can communicate in other ways (signs/photos/drawings etc).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On right of the line there are verbal communicators.  They might use ear defenders at times so they can concentrate, or perhaps they need to work on their own or in very small groups.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None of this means anyone is better or worse than anyone else, we’re just different, and if we’re resilient we can come to terms to that and find out our own talents.</a:t>
            </a:r>
          </a:p>
          <a:p>
            <a:endParaRPr lang="en-GB" dirty="0"/>
          </a:p>
        </p:txBody>
      </p:sp>
      <p:sp>
        <p:nvSpPr>
          <p:cNvPr id="4" name="Slide Number Placeholder 3"/>
          <p:cNvSpPr>
            <a:spLocks noGrp="1"/>
          </p:cNvSpPr>
          <p:nvPr>
            <p:ph type="sldNum" sz="quarter" idx="5"/>
          </p:nvPr>
        </p:nvSpPr>
        <p:spPr/>
        <p:txBody>
          <a:bodyPr/>
          <a:lstStyle/>
          <a:p>
            <a:fld id="{60B2CF6F-2757-4077-8E50-2D45944FD5F1}" type="slidenum">
              <a:rPr lang="en-GB" smtClean="0"/>
              <a:t>14</a:t>
            </a:fld>
            <a:endParaRPr lang="en-GB"/>
          </a:p>
        </p:txBody>
      </p:sp>
    </p:spTree>
    <p:extLst>
      <p:ext uri="{BB962C8B-B14F-4D97-AF65-F5344CB8AC3E}">
        <p14:creationId xmlns:p14="http://schemas.microsoft.com/office/powerpoint/2010/main" val="2094401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Listen to this short video of one of the Multi-Schools Council members talk so positively about autism.</a:t>
            </a:r>
            <a:endParaRPr lang="en-GB" dirty="0"/>
          </a:p>
        </p:txBody>
      </p:sp>
      <p:sp>
        <p:nvSpPr>
          <p:cNvPr id="4" name="Slide Number Placeholder 3"/>
          <p:cNvSpPr>
            <a:spLocks noGrp="1"/>
          </p:cNvSpPr>
          <p:nvPr>
            <p:ph type="sldNum" sz="quarter" idx="5"/>
          </p:nvPr>
        </p:nvSpPr>
        <p:spPr/>
        <p:txBody>
          <a:bodyPr/>
          <a:lstStyle/>
          <a:p>
            <a:fld id="{60B2CF6F-2757-4077-8E50-2D45944FD5F1}" type="slidenum">
              <a:rPr lang="en-GB" smtClean="0"/>
              <a:t>15</a:t>
            </a:fld>
            <a:endParaRPr lang="en-GB"/>
          </a:p>
        </p:txBody>
      </p:sp>
    </p:spTree>
    <p:extLst>
      <p:ext uri="{BB962C8B-B14F-4D97-AF65-F5344CB8AC3E}">
        <p14:creationId xmlns:p14="http://schemas.microsoft.com/office/powerpoint/2010/main" val="2359437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Are there any questions that have arisen today as a result of this session?  Anything you’d like to know more about or discuss in more detail?</a:t>
            </a:r>
            <a:endParaRPr lang="en-GB" dirty="0"/>
          </a:p>
        </p:txBody>
      </p:sp>
      <p:sp>
        <p:nvSpPr>
          <p:cNvPr id="4" name="Slide Number Placeholder 3"/>
          <p:cNvSpPr>
            <a:spLocks noGrp="1"/>
          </p:cNvSpPr>
          <p:nvPr>
            <p:ph type="sldNum" sz="quarter" idx="5"/>
          </p:nvPr>
        </p:nvSpPr>
        <p:spPr/>
        <p:txBody>
          <a:bodyPr/>
          <a:lstStyle/>
          <a:p>
            <a:fld id="{60B2CF6F-2757-4077-8E50-2D45944FD5F1}" type="slidenum">
              <a:rPr lang="en-GB" smtClean="0"/>
              <a:t>16</a:t>
            </a:fld>
            <a:endParaRPr lang="en-GB"/>
          </a:p>
        </p:txBody>
      </p:sp>
    </p:spTree>
    <p:extLst>
      <p:ext uri="{BB962C8B-B14F-4D97-AF65-F5344CB8AC3E}">
        <p14:creationId xmlns:p14="http://schemas.microsoft.com/office/powerpoint/2010/main" val="92297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programme was put together with staff and students from the Multi-Schools Council, Essex.  This is a group of children and young people (CYP) from a variety of schools who come together regularly to have a voice in the education.</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Today we’re going to be looking at the following:</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resilience is and how it can help us.</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to score ourselves to find out how resilient we are already (at the end of the 6</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dirty="0">
                <a:effectLst/>
                <a:latin typeface="Calibri" panose="020F0502020204030204" pitchFamily="34" charset="0"/>
                <a:ea typeface="Calibri" panose="020F0502020204030204" pitchFamily="34" charset="0"/>
                <a:cs typeface="Times New Roman" panose="02020603050405020304" pitchFamily="18" charset="0"/>
              </a:rPr>
              <a:t> session we’ll do this again to see if we’ve become more resilient).</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We’ll explore friendships both in and outside of school.</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We’ll look at differences between people in terms of individual needs.</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Finally, there’s a chance at the end to ask any questions that you have.</a:t>
            </a:r>
          </a:p>
          <a:p>
            <a:endParaRPr lang="en-GB" dirty="0"/>
          </a:p>
          <a:p>
            <a:endParaRPr lang="en-GB" dirty="0"/>
          </a:p>
        </p:txBody>
      </p:sp>
      <p:sp>
        <p:nvSpPr>
          <p:cNvPr id="4" name="Slide Number Placeholder 3"/>
          <p:cNvSpPr>
            <a:spLocks noGrp="1"/>
          </p:cNvSpPr>
          <p:nvPr>
            <p:ph type="sldNum" sz="quarter" idx="5"/>
          </p:nvPr>
        </p:nvSpPr>
        <p:spPr/>
        <p:txBody>
          <a:bodyPr/>
          <a:lstStyle/>
          <a:p>
            <a:fld id="{60B2CF6F-2757-4077-8E50-2D45944FD5F1}" type="slidenum">
              <a:rPr lang="en-GB" smtClean="0"/>
              <a:t>2</a:t>
            </a:fld>
            <a:endParaRPr lang="en-GB"/>
          </a:p>
        </p:txBody>
      </p:sp>
    </p:spTree>
    <p:extLst>
      <p:ext uri="{BB962C8B-B14F-4D97-AF65-F5344CB8AC3E}">
        <p14:creationId xmlns:p14="http://schemas.microsoft.com/office/powerpoint/2010/main" val="5964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Firstly, what is resilience?</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Spend five minutes with a partner (or in a small group) to see what you can come up with.  Once you’ve finished, each group will get chance to feedback and we’re going to see if there’s any similarity in the answers.  If there is, then we’ll put together our own definition of resilience.</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After the five minutes talk, create a group definition of resilience and keep this on display throughout the six sessions.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B2CF6F-2757-4077-8E50-2D45944FD5F1}" type="slidenum">
              <a:rPr lang="en-GB" smtClean="0"/>
              <a:t>3</a:t>
            </a:fld>
            <a:endParaRPr lang="en-GB"/>
          </a:p>
        </p:txBody>
      </p:sp>
    </p:spTree>
    <p:extLst>
      <p:ext uri="{BB962C8B-B14F-4D97-AF65-F5344CB8AC3E}">
        <p14:creationId xmlns:p14="http://schemas.microsoft.com/office/powerpoint/2010/main" val="330722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This can be a pair/group exercise with feedback, or CYP could respond individually with adult collating the answers.  CYP could also be given post-it notes to write words on and add to spare wall or board to be feedback by adult.  Decide on the best course of action for the 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So now we’re going to look at worries, and the kind of things we can all worry about.  The first thing to make clear is that it is OK to worry.  It’s perfectly natural to worry about things: interviews, exams, driving tests, when someone is ill etc.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I’ve named a few common worries here, but what do CYP in particular worry about?  You don’t have to share your own worries if you don’t want to, but you can suggest things that you know CYP worry about.</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If they’re struggling, there are ideas on the next slide that you can discuss with them to see which are more relevant, and if there are any others they think should be in there.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60B2CF6F-2757-4077-8E50-2D45944FD5F1}" type="slidenum">
              <a:rPr lang="en-GB" smtClean="0"/>
              <a:t>4</a:t>
            </a:fld>
            <a:endParaRPr lang="en-GB"/>
          </a:p>
        </p:txBody>
      </p:sp>
    </p:spTree>
    <p:extLst>
      <p:ext uri="{BB962C8B-B14F-4D97-AF65-F5344CB8AC3E}">
        <p14:creationId xmlns:p14="http://schemas.microsoft.com/office/powerpoint/2010/main" val="297530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You’ve all come up with lots of great ideas.  Let’s see how many of our ideas are on here.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Did you have these?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Are there any we’ve come up with that aren’t on the list?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Are there certain worries that come up at certain times?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(Exams from January, money worries at Xmas, the pandemic which was a huge worry in 2020 but less so now).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Of all the worries we have listed, add up in your head (you don’t need to share this!) how many of those you feel personally.  You’ll probably find that we all carry a worries with us.</a:t>
            </a:r>
            <a:endParaRPr lang="en-GB" dirty="0"/>
          </a:p>
        </p:txBody>
      </p:sp>
      <p:sp>
        <p:nvSpPr>
          <p:cNvPr id="4" name="Slide Number Placeholder 3"/>
          <p:cNvSpPr>
            <a:spLocks noGrp="1"/>
          </p:cNvSpPr>
          <p:nvPr>
            <p:ph type="sldNum" sz="quarter" idx="5"/>
          </p:nvPr>
        </p:nvSpPr>
        <p:spPr/>
        <p:txBody>
          <a:bodyPr/>
          <a:lstStyle/>
          <a:p>
            <a:fld id="{60B2CF6F-2757-4077-8E50-2D45944FD5F1}" type="slidenum">
              <a:rPr lang="en-GB" smtClean="0"/>
              <a:t>5</a:t>
            </a:fld>
            <a:endParaRPr lang="en-GB"/>
          </a:p>
        </p:txBody>
      </p:sp>
    </p:spTree>
    <p:extLst>
      <p:ext uri="{BB962C8B-B14F-4D97-AF65-F5344CB8AC3E}">
        <p14:creationId xmlns:p14="http://schemas.microsoft.com/office/powerpoint/2010/main" val="168857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quote is one definition of resilience.  Life doesn’t always go well, and there WILL be difficult situations which occur throughout our lives.</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As an example, let’s think about what we can learn from boxing and boxers.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This slide can be made active by asking them to get into boxing stances.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Boxers have the ability and resilience to get knocked down and get back up again.  They have to eat well, sleep well and train hard in order to achieve their goals.  The key here is that resilience relies on other areas of wellbeing, and not just the issue at hand.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Getting knocked down and getting back up, training harder to come back stronger, is all about resilience.</a:t>
            </a:r>
          </a:p>
        </p:txBody>
      </p:sp>
      <p:sp>
        <p:nvSpPr>
          <p:cNvPr id="4" name="Slide Number Placeholder 3"/>
          <p:cNvSpPr>
            <a:spLocks noGrp="1"/>
          </p:cNvSpPr>
          <p:nvPr>
            <p:ph type="sldNum" sz="quarter" idx="5"/>
          </p:nvPr>
        </p:nvSpPr>
        <p:spPr/>
        <p:txBody>
          <a:bodyPr/>
          <a:lstStyle/>
          <a:p>
            <a:fld id="{60B2CF6F-2757-4077-8E50-2D45944FD5F1}" type="slidenum">
              <a:rPr lang="en-GB" smtClean="0"/>
              <a:t>6</a:t>
            </a:fld>
            <a:endParaRPr lang="en-GB"/>
          </a:p>
        </p:txBody>
      </p:sp>
    </p:spTree>
    <p:extLst>
      <p:ext uri="{BB962C8B-B14F-4D97-AF65-F5344CB8AC3E}">
        <p14:creationId xmlns:p14="http://schemas.microsoft.com/office/powerpoint/2010/main" val="1886311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Handout score sheets – one per CYP.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we’re going to look at how resilient we are.  We’ll repeat this same score sheet at the end of session 6 to see if we’ve managed to increase our resilience.</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form was designed and created by CYP in order to monitor how they improved their own resilience over time.  You’ll need to use the scoring chart to score yourselves – be as honest as you can.  You need to score yourself in every area of the chart.</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2 is the lowest score and 10 the highest</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Think about how resilient you feel right now.  You can think about the challenges you’ll face in these sessions.</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might be that you have already face, and even overcome a number of challenges.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Ensure these are kept safely in order to compare with the score sheet at the end of session six.</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B2CF6F-2757-4077-8E50-2D45944FD5F1}" type="slidenum">
              <a:rPr lang="en-GB" smtClean="0"/>
              <a:t>7</a:t>
            </a:fld>
            <a:endParaRPr lang="en-GB"/>
          </a:p>
        </p:txBody>
      </p:sp>
    </p:spTree>
    <p:extLst>
      <p:ext uri="{BB962C8B-B14F-4D97-AF65-F5344CB8AC3E}">
        <p14:creationId xmlns:p14="http://schemas.microsoft.com/office/powerpoint/2010/main" val="1130321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next section focuses on friendships.  Work in pairs or small groups to discuss what makes a good friend?  Make a list of all the things you think are important in your friendships and we’ll feedback to the group in 5 minutes.</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From the feedback draw out key themes and ideas. There is no need to write these down.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B2CF6F-2757-4077-8E50-2D45944FD5F1}" type="slidenum">
              <a:rPr lang="en-GB" smtClean="0"/>
              <a:t>8</a:t>
            </a:fld>
            <a:endParaRPr lang="en-GB"/>
          </a:p>
        </p:txBody>
      </p:sp>
    </p:spTree>
    <p:extLst>
      <p:ext uri="{BB962C8B-B14F-4D97-AF65-F5344CB8AC3E}">
        <p14:creationId xmlns:p14="http://schemas.microsoft.com/office/powerpoint/2010/main" val="171524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we’re going to consider what makes a BAD friend.  You may find this easier than the last exercise as it’s often quicker to list the things you don’t like than the things you so!  Same again, discuss in your pairs/groups and we’ll feedback in 5 minutes.</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From the feedback draw out key themes and ideas. There is no need to write these down.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What’s important to note here is that we can’t always see what is going on inside a person, or what the state of their mental health is.  People may be expressing themselves poorly due to how they’re feeling inside, so it’s important to bear this in mind.</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It’s easy to be friends with someone when everything is going well, but it’s harder to be there when things are difficult.  Having a good team of people around us contributes to our resilience.</a:t>
            </a:r>
          </a:p>
        </p:txBody>
      </p:sp>
      <p:sp>
        <p:nvSpPr>
          <p:cNvPr id="4" name="Slide Number Placeholder 3"/>
          <p:cNvSpPr>
            <a:spLocks noGrp="1"/>
          </p:cNvSpPr>
          <p:nvPr>
            <p:ph type="sldNum" sz="quarter" idx="5"/>
          </p:nvPr>
        </p:nvSpPr>
        <p:spPr/>
        <p:txBody>
          <a:bodyPr/>
          <a:lstStyle/>
          <a:p>
            <a:fld id="{60B2CF6F-2757-4077-8E50-2D45944FD5F1}" type="slidenum">
              <a:rPr lang="en-GB" smtClean="0"/>
              <a:t>9</a:t>
            </a:fld>
            <a:endParaRPr lang="en-GB"/>
          </a:p>
        </p:txBody>
      </p:sp>
    </p:spTree>
    <p:extLst>
      <p:ext uri="{BB962C8B-B14F-4D97-AF65-F5344CB8AC3E}">
        <p14:creationId xmlns:p14="http://schemas.microsoft.com/office/powerpoint/2010/main" val="100977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B63571-3595-4CAE-B82F-FF69DA1CB58F}"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63571-3595-4CAE-B82F-FF69DA1CB58F}"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B63571-3595-4CAE-B82F-FF69DA1CB58F}"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63571-3595-4CAE-B82F-FF69DA1CB58F}"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B63571-3595-4CAE-B82F-FF69DA1CB58F}"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EB63571-3595-4CAE-B82F-FF69DA1CB58F}" type="datetimeFigureOut">
              <a:rPr lang="en-GB" smtClean="0"/>
              <a:t>27/10/2022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B63571-3595-4CAE-B82F-FF69DA1CB58F}" type="datetimeFigureOut">
              <a:rPr lang="en-GB" smtClean="0"/>
              <a:t>27/10/2022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B63571-3595-4CAE-B82F-FF69DA1CB58F}" type="datetimeFigureOut">
              <a:rPr lang="en-GB" smtClean="0"/>
              <a:t>27/10/2022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EB63571-3595-4CAE-B82F-FF69DA1CB58F}" type="datetimeFigureOut">
              <a:rPr lang="en-GB" smtClean="0"/>
              <a:t>27/10/2022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EB63571-3595-4CAE-B82F-FF69DA1CB58F}" type="datetimeFigureOut">
              <a:rPr lang="en-GB" smtClean="0"/>
              <a:t>27/10/2022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B63571-3595-4CAE-B82F-FF69DA1CB58F}" type="datetimeFigureOut">
              <a:rPr lang="en-GB" smtClean="0"/>
              <a:t>27/10/2022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EB63571-3595-4CAE-B82F-FF69DA1CB58F}" type="datetimeFigureOut">
              <a:rPr lang="en-GB" smtClean="0"/>
              <a:t>27/10/2022</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4622388-A8A7-4C41-88CA-0B435197A9FA}"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jURNMEzg6m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30B5-2AC8-41E8-8214-B692542E80B9}"/>
              </a:ext>
            </a:extLst>
          </p:cNvPr>
          <p:cNvSpPr>
            <a:spLocks noGrp="1"/>
          </p:cNvSpPr>
          <p:nvPr>
            <p:ph type="ctrTitle"/>
          </p:nvPr>
        </p:nvSpPr>
        <p:spPr>
          <a:xfrm>
            <a:off x="755576" y="4508724"/>
            <a:ext cx="7772400" cy="582663"/>
          </a:xfrm>
        </p:spPr>
        <p:txBody>
          <a:bodyPr>
            <a:normAutofit fontScale="90000"/>
          </a:bodyPr>
          <a:lstStyle/>
          <a:p>
            <a:r>
              <a:rPr lang="en-GB" sz="5300" b="1" dirty="0">
                <a:solidFill>
                  <a:schemeClr val="tx1"/>
                </a:solidFill>
                <a:latin typeface="Comic Sans MS" pitchFamily="66" charset="0"/>
              </a:rPr>
              <a:t>The Multi-Schools Council Resilience Programme</a:t>
            </a:r>
            <a:br>
              <a:rPr lang="en-GB" b="1" dirty="0">
                <a:latin typeface="Comic Sans MS" pitchFamily="66" charset="0"/>
              </a:rPr>
            </a:br>
            <a:endParaRPr lang="en-GB" dirty="0"/>
          </a:p>
        </p:txBody>
      </p:sp>
      <p:pic>
        <p:nvPicPr>
          <p:cNvPr id="5" name="Picture 4" descr="Branding logo - Trauma Perceptive Practice">
            <a:extLst>
              <a:ext uri="{FF2B5EF4-FFF2-40B4-BE49-F238E27FC236}">
                <a16:creationId xmlns:a16="http://schemas.microsoft.com/office/drawing/2014/main" id="{4CB18D61-8C1B-4F8A-B9FB-FAB20564CB7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94087"/>
            <a:ext cx="8640960" cy="2155190"/>
          </a:xfrm>
          <a:prstGeom prst="rect">
            <a:avLst/>
          </a:prstGeom>
        </p:spPr>
      </p:pic>
      <p:pic>
        <p:nvPicPr>
          <p:cNvPr id="6" name="Picture 5" descr="Logo of the Multi-Schools Council with the words 'We may all be different but we have the same smil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509120"/>
            <a:ext cx="2592288" cy="2276872"/>
          </a:xfrm>
          <a:prstGeom prst="rect">
            <a:avLst/>
          </a:prstGeom>
          <a:noFill/>
          <a:ln>
            <a:noFill/>
          </a:ln>
        </p:spPr>
      </p:pic>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5841" y="5638825"/>
            <a:ext cx="1046869" cy="104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37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Activity</a:t>
            </a:r>
          </a:p>
        </p:txBody>
      </p:sp>
      <p:sp>
        <p:nvSpPr>
          <p:cNvPr id="2" name="Content Placeholder 1"/>
          <p:cNvSpPr>
            <a:spLocks noGrp="1"/>
          </p:cNvSpPr>
          <p:nvPr>
            <p:ph idx="1"/>
          </p:nvPr>
        </p:nvSpPr>
        <p:spPr/>
        <p:txBody>
          <a:bodyPr>
            <a:normAutofit/>
          </a:bodyPr>
          <a:lstStyle/>
          <a:p>
            <a:r>
              <a:rPr lang="en-GB" sz="3200" dirty="0"/>
              <a:t> Draw round your partner on the paper provided</a:t>
            </a:r>
          </a:p>
          <a:p>
            <a:r>
              <a:rPr lang="en-GB" sz="3200" dirty="0"/>
              <a:t> Inside the body add all the good friend points</a:t>
            </a:r>
          </a:p>
          <a:p>
            <a:r>
              <a:rPr lang="en-GB" sz="3200" dirty="0"/>
              <a:t> On the outside add all the bad friend points</a:t>
            </a:r>
          </a:p>
        </p:txBody>
      </p:sp>
      <p:pic>
        <p:nvPicPr>
          <p:cNvPr id="4" name="Picture 3">
            <a:extLst>
              <a:ext uri="{FF2B5EF4-FFF2-40B4-BE49-F238E27FC236}">
                <a16:creationId xmlns:a16="http://schemas.microsoft.com/office/drawing/2014/main" id="{D9AB4951-B9C2-4D98-AE4F-0D8184303BE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80484" y="467825"/>
            <a:ext cx="999831" cy="993734"/>
          </a:xfrm>
          <a:prstGeom prst="rect">
            <a:avLst/>
          </a:prstGeom>
        </p:spPr>
      </p:pic>
    </p:spTree>
    <p:extLst>
      <p:ext uri="{BB962C8B-B14F-4D97-AF65-F5344CB8AC3E}">
        <p14:creationId xmlns:p14="http://schemas.microsoft.com/office/powerpoint/2010/main" val="308204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E09C9F-FF6F-4715-BDDC-4A5B7F35754E}"/>
              </a:ext>
            </a:extLst>
          </p:cNvPr>
          <p:cNvSpPr>
            <a:spLocks noGrp="1"/>
          </p:cNvSpPr>
          <p:nvPr>
            <p:ph type="title"/>
          </p:nvPr>
        </p:nvSpPr>
        <p:spPr/>
        <p:txBody>
          <a:bodyPr/>
          <a:lstStyle/>
          <a:p>
            <a:pPr algn="l"/>
            <a:r>
              <a:rPr lang="en-GB" dirty="0"/>
              <a:t>Quote:</a:t>
            </a:r>
          </a:p>
        </p:txBody>
      </p:sp>
      <p:pic>
        <p:nvPicPr>
          <p:cNvPr id="4098" name="Picture 2" descr="Quote:  A good friend is one who understands your strengths and weaknesses and sill cherishes you for who you 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2896"/>
            <a:ext cx="6156177" cy="3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7EE41876-EF66-499C-AD9B-0D84AF1A25D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40352" y="404664"/>
            <a:ext cx="999831" cy="993734"/>
          </a:xfrm>
          <a:prstGeom prst="rect">
            <a:avLst/>
          </a:prstGeom>
        </p:spPr>
      </p:pic>
    </p:spTree>
    <p:extLst>
      <p:ext uri="{BB962C8B-B14F-4D97-AF65-F5344CB8AC3E}">
        <p14:creationId xmlns:p14="http://schemas.microsoft.com/office/powerpoint/2010/main" val="243130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Our differences</a:t>
            </a:r>
          </a:p>
        </p:txBody>
      </p:sp>
      <p:pic>
        <p:nvPicPr>
          <p:cNvPr id="5122" name="Picture 2" descr="Icons of people of different colours - cyan, orange, pink, purple and g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2055" y="3789040"/>
            <a:ext cx="4302224" cy="285694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rmAutofit/>
          </a:bodyPr>
          <a:lstStyle/>
          <a:p>
            <a:r>
              <a:rPr lang="en-GB" sz="3200" dirty="0"/>
              <a:t> Turn to the person next to you, what makes you different? </a:t>
            </a:r>
          </a:p>
        </p:txBody>
      </p:sp>
      <p:pic>
        <p:nvPicPr>
          <p:cNvPr id="4" name="Picture 3">
            <a:extLst>
              <a:ext uri="{FF2B5EF4-FFF2-40B4-BE49-F238E27FC236}">
                <a16:creationId xmlns:a16="http://schemas.microsoft.com/office/drawing/2014/main" id="{458FEE56-6919-4CC9-8221-FF4360EEAE0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80484" y="360367"/>
            <a:ext cx="999831" cy="993734"/>
          </a:xfrm>
          <a:prstGeom prst="rect">
            <a:avLst/>
          </a:prstGeom>
        </p:spPr>
      </p:pic>
    </p:spTree>
    <p:extLst>
      <p:ext uri="{BB962C8B-B14F-4D97-AF65-F5344CB8AC3E}">
        <p14:creationId xmlns:p14="http://schemas.microsoft.com/office/powerpoint/2010/main" val="1478852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‘If we were all the same life would be very boring.’ </a:t>
            </a:r>
          </a:p>
        </p:txBody>
      </p:sp>
      <p:sp>
        <p:nvSpPr>
          <p:cNvPr id="2" name="Content Placeholder 1"/>
          <p:cNvSpPr>
            <a:spLocks noGrp="1"/>
          </p:cNvSpPr>
          <p:nvPr>
            <p:ph idx="1"/>
          </p:nvPr>
        </p:nvSpPr>
        <p:spPr/>
        <p:txBody>
          <a:bodyPr>
            <a:normAutofit lnSpcReduction="10000"/>
          </a:bodyPr>
          <a:lstStyle/>
          <a:p>
            <a:r>
              <a:rPr lang="en-GB" sz="3200" dirty="0"/>
              <a:t>SEND </a:t>
            </a:r>
          </a:p>
          <a:p>
            <a:r>
              <a:rPr lang="en-GB" sz="3200" dirty="0"/>
              <a:t>Mental health</a:t>
            </a:r>
          </a:p>
          <a:p>
            <a:r>
              <a:rPr lang="en-GB" sz="3200" dirty="0"/>
              <a:t>ADHD </a:t>
            </a:r>
          </a:p>
          <a:p>
            <a:r>
              <a:rPr lang="en-GB" sz="3200" dirty="0"/>
              <a:t>Autism </a:t>
            </a:r>
          </a:p>
          <a:p>
            <a:r>
              <a:rPr lang="en-GB" sz="3200" dirty="0"/>
              <a:t>Global delay</a:t>
            </a:r>
          </a:p>
          <a:p>
            <a:r>
              <a:rPr lang="en-GB" sz="3200" dirty="0"/>
              <a:t>Cerebral palsy </a:t>
            </a:r>
          </a:p>
        </p:txBody>
      </p:sp>
      <p:pic>
        <p:nvPicPr>
          <p:cNvPr id="4" name="Picture 3">
            <a:extLst>
              <a:ext uri="{FF2B5EF4-FFF2-40B4-BE49-F238E27FC236}">
                <a16:creationId xmlns:a16="http://schemas.microsoft.com/office/drawing/2014/main" id="{68ECC110-D615-4899-ABA6-822FD6BAF07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56376" y="5733256"/>
            <a:ext cx="999831" cy="993734"/>
          </a:xfrm>
          <a:prstGeom prst="rect">
            <a:avLst/>
          </a:prstGeom>
        </p:spPr>
      </p:pic>
    </p:spTree>
    <p:extLst>
      <p:ext uri="{BB962C8B-B14F-4D97-AF65-F5344CB8AC3E}">
        <p14:creationId xmlns:p14="http://schemas.microsoft.com/office/powerpoint/2010/main" val="2132237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803F6A-FF63-47D1-BED0-4CA10E08536D}"/>
              </a:ext>
            </a:extLst>
          </p:cNvPr>
          <p:cNvSpPr>
            <a:spLocks noGrp="1"/>
          </p:cNvSpPr>
          <p:nvPr>
            <p:ph type="title"/>
          </p:nvPr>
        </p:nvSpPr>
        <p:spPr/>
        <p:txBody>
          <a:bodyPr/>
          <a:lstStyle/>
          <a:p>
            <a:pPr algn="l"/>
            <a:r>
              <a:rPr lang="en-GB" dirty="0"/>
              <a:t>The brain and rope</a:t>
            </a:r>
            <a:r>
              <a:rPr lang="en-GB" baseline="0" dirty="0"/>
              <a:t> activity</a:t>
            </a:r>
            <a:endParaRPr lang="en-GB" dirty="0"/>
          </a:p>
        </p:txBody>
      </p:sp>
      <p:pic>
        <p:nvPicPr>
          <p:cNvPr id="6146" name="Picture 2" descr="Image of a human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780928"/>
            <a:ext cx="4363636" cy="3300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Image of a piece of ro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939960"/>
            <a:ext cx="3125263" cy="31409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902C7FE-F58A-41DE-B1E2-3FB862DCFBD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73411" y="404664"/>
            <a:ext cx="999831" cy="993734"/>
          </a:xfrm>
          <a:prstGeom prst="rect">
            <a:avLst/>
          </a:prstGeom>
        </p:spPr>
      </p:pic>
    </p:spTree>
    <p:extLst>
      <p:ext uri="{BB962C8B-B14F-4D97-AF65-F5344CB8AC3E}">
        <p14:creationId xmlns:p14="http://schemas.microsoft.com/office/powerpoint/2010/main" val="129690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6DF3E7-1166-4746-9485-4645394432A6}"/>
              </a:ext>
            </a:extLst>
          </p:cNvPr>
          <p:cNvSpPr>
            <a:spLocks noGrp="1"/>
          </p:cNvSpPr>
          <p:nvPr>
            <p:ph type="title"/>
          </p:nvPr>
        </p:nvSpPr>
        <p:spPr/>
        <p:txBody>
          <a:bodyPr/>
          <a:lstStyle/>
          <a:p>
            <a:pPr algn="l"/>
            <a:r>
              <a:rPr lang="en-GB" dirty="0"/>
              <a:t>Now watch</a:t>
            </a:r>
            <a:r>
              <a:rPr lang="en-GB" baseline="0" dirty="0"/>
              <a:t> this…</a:t>
            </a:r>
            <a:endParaRPr lang="en-GB" dirty="0"/>
          </a:p>
        </p:txBody>
      </p:sp>
      <p:pic>
        <p:nvPicPr>
          <p:cNvPr id="5" name="Picture 4" descr="Image from the video of a school boy sat in a classroom.">
            <a:extLst>
              <a:ext uri="{FF2B5EF4-FFF2-40B4-BE49-F238E27FC236}">
                <a16:creationId xmlns:a16="http://schemas.microsoft.com/office/drawing/2014/main" id="{D7A91FFE-A311-4308-A15F-11EEAB0C34B6}"/>
              </a:ext>
            </a:extLst>
          </p:cNvPr>
          <p:cNvPicPr>
            <a:picLocks noChangeAspect="1"/>
          </p:cNvPicPr>
          <p:nvPr/>
        </p:nvPicPr>
        <p:blipFill>
          <a:blip r:embed="rId3"/>
          <a:stretch>
            <a:fillRect/>
          </a:stretch>
        </p:blipFill>
        <p:spPr>
          <a:xfrm>
            <a:off x="5220072" y="4365104"/>
            <a:ext cx="3635896" cy="2309336"/>
          </a:xfrm>
          <a:prstGeom prst="rect">
            <a:avLst/>
          </a:prstGeom>
        </p:spPr>
      </p:pic>
      <p:sp>
        <p:nvSpPr>
          <p:cNvPr id="2" name="Content Placeholder 1"/>
          <p:cNvSpPr>
            <a:spLocks noGrp="1"/>
          </p:cNvSpPr>
          <p:nvPr>
            <p:ph idx="1"/>
          </p:nvPr>
        </p:nvSpPr>
        <p:spPr>
          <a:xfrm>
            <a:off x="539552" y="3049462"/>
            <a:ext cx="7408333" cy="3450696"/>
          </a:xfrm>
        </p:spPr>
        <p:txBody>
          <a:bodyPr/>
          <a:lstStyle/>
          <a:p>
            <a:pPr marL="0" indent="0" algn="ctr">
              <a:buNone/>
            </a:pPr>
            <a:r>
              <a:rPr lang="en-GB" dirty="0">
                <a:hlinkClick r:id="rId4"/>
              </a:rPr>
              <a:t>https://www.youtube.com/watch?v=jURNMEzg6mg</a:t>
            </a:r>
            <a:r>
              <a:rPr lang="en-GB" dirty="0"/>
              <a:t> </a:t>
            </a:r>
          </a:p>
        </p:txBody>
      </p:sp>
      <p:pic>
        <p:nvPicPr>
          <p:cNvPr id="3" name="Picture 2">
            <a:extLst>
              <a:ext uri="{FF2B5EF4-FFF2-40B4-BE49-F238E27FC236}">
                <a16:creationId xmlns:a16="http://schemas.microsoft.com/office/drawing/2014/main" id="{0C7300C5-890C-47FA-B6F9-1E9FBBD7D83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36001" y="404664"/>
            <a:ext cx="999831" cy="993734"/>
          </a:xfrm>
          <a:prstGeom prst="rect">
            <a:avLst/>
          </a:prstGeom>
        </p:spPr>
      </p:pic>
    </p:spTree>
    <p:extLst>
      <p:ext uri="{BB962C8B-B14F-4D97-AF65-F5344CB8AC3E}">
        <p14:creationId xmlns:p14="http://schemas.microsoft.com/office/powerpoint/2010/main" val="2263063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Any questions?</a:t>
            </a:r>
          </a:p>
        </p:txBody>
      </p:sp>
      <p:pic>
        <p:nvPicPr>
          <p:cNvPr id="7170" name="Picture 2" descr="Question marks of different colours and siz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017" y="2708920"/>
            <a:ext cx="4577651" cy="34563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C48A5FF-2110-4134-B15F-583AE81467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42053" y="338328"/>
            <a:ext cx="999831" cy="993734"/>
          </a:xfrm>
          <a:prstGeom prst="rect">
            <a:avLst/>
          </a:prstGeom>
        </p:spPr>
      </p:pic>
    </p:spTree>
    <p:extLst>
      <p:ext uri="{BB962C8B-B14F-4D97-AF65-F5344CB8AC3E}">
        <p14:creationId xmlns:p14="http://schemas.microsoft.com/office/powerpoint/2010/main" val="1530232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Session 1</a:t>
            </a:r>
          </a:p>
        </p:txBody>
      </p:sp>
      <p:sp>
        <p:nvSpPr>
          <p:cNvPr id="2" name="Content Placeholder 1"/>
          <p:cNvSpPr>
            <a:spLocks noGrp="1"/>
          </p:cNvSpPr>
          <p:nvPr>
            <p:ph idx="1"/>
          </p:nvPr>
        </p:nvSpPr>
        <p:spPr/>
        <p:txBody>
          <a:bodyPr>
            <a:normAutofit/>
          </a:bodyPr>
          <a:lstStyle/>
          <a:p>
            <a:r>
              <a:rPr lang="en-GB" sz="3600" dirty="0"/>
              <a:t> What is resilience?</a:t>
            </a:r>
          </a:p>
          <a:p>
            <a:r>
              <a:rPr lang="en-GB" sz="3600" dirty="0"/>
              <a:t> Scoring ourselves</a:t>
            </a:r>
          </a:p>
          <a:p>
            <a:r>
              <a:rPr lang="en-GB" sz="3600" dirty="0"/>
              <a:t> Sustainable friendships</a:t>
            </a:r>
          </a:p>
          <a:p>
            <a:r>
              <a:rPr lang="en-GB" sz="3600" dirty="0"/>
              <a:t> Our differences</a:t>
            </a:r>
          </a:p>
          <a:p>
            <a:r>
              <a:rPr lang="en-GB" sz="3600" dirty="0"/>
              <a:t> Questions</a:t>
            </a:r>
          </a:p>
        </p:txBody>
      </p:sp>
      <p:pic>
        <p:nvPicPr>
          <p:cNvPr id="4" name="Picture 3">
            <a:extLst>
              <a:ext uri="{FF2B5EF4-FFF2-40B4-BE49-F238E27FC236}">
                <a16:creationId xmlns:a16="http://schemas.microsoft.com/office/drawing/2014/main" id="{A33FBABB-86A5-499A-A63B-827C8DEC76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86969" y="338328"/>
            <a:ext cx="999831" cy="993734"/>
          </a:xfrm>
          <a:prstGeom prst="rect">
            <a:avLst/>
          </a:prstGeom>
        </p:spPr>
      </p:pic>
    </p:spTree>
    <p:extLst>
      <p:ext uri="{BB962C8B-B14F-4D97-AF65-F5344CB8AC3E}">
        <p14:creationId xmlns:p14="http://schemas.microsoft.com/office/powerpoint/2010/main" val="408842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is resilience?</a:t>
            </a:r>
          </a:p>
        </p:txBody>
      </p:sp>
      <p:sp>
        <p:nvSpPr>
          <p:cNvPr id="2" name="Content Placeholder 1"/>
          <p:cNvSpPr>
            <a:spLocks noGrp="1"/>
          </p:cNvSpPr>
          <p:nvPr>
            <p:ph idx="1"/>
          </p:nvPr>
        </p:nvSpPr>
        <p:spPr>
          <a:xfrm>
            <a:off x="872067" y="2420888"/>
            <a:ext cx="7408333" cy="3705275"/>
          </a:xfrm>
        </p:spPr>
        <p:txBody>
          <a:bodyPr>
            <a:normAutofit/>
          </a:bodyPr>
          <a:lstStyle/>
          <a:p>
            <a:r>
              <a:rPr lang="en-GB" sz="3200" dirty="0"/>
              <a:t> Speak to the person next to you, what do you think?</a:t>
            </a:r>
          </a:p>
        </p:txBody>
      </p:sp>
      <p:pic>
        <p:nvPicPr>
          <p:cNvPr id="1026" name="Picture 2" descr="People gathered round with speech bubbles coming out of their mou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387324"/>
            <a:ext cx="5544616" cy="31323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1A992DC-318C-442E-A4BC-3EF1BFF1EC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80484" y="338328"/>
            <a:ext cx="999831" cy="993734"/>
          </a:xfrm>
          <a:prstGeom prst="rect">
            <a:avLst/>
          </a:prstGeom>
        </p:spPr>
      </p:pic>
    </p:spTree>
    <p:extLst>
      <p:ext uri="{BB962C8B-B14F-4D97-AF65-F5344CB8AC3E}">
        <p14:creationId xmlns:p14="http://schemas.microsoft.com/office/powerpoint/2010/main" val="319383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It’s OK to worry…</a:t>
            </a:r>
          </a:p>
        </p:txBody>
      </p:sp>
      <p:sp>
        <p:nvSpPr>
          <p:cNvPr id="2" name="Content Placeholder 1"/>
          <p:cNvSpPr>
            <a:spLocks noGrp="1"/>
          </p:cNvSpPr>
          <p:nvPr>
            <p:ph idx="1"/>
          </p:nvPr>
        </p:nvSpPr>
        <p:spPr>
          <a:xfrm>
            <a:off x="971600" y="2996952"/>
            <a:ext cx="7408333" cy="3705275"/>
          </a:xfrm>
        </p:spPr>
        <p:txBody>
          <a:bodyPr>
            <a:normAutofit/>
          </a:bodyPr>
          <a:lstStyle/>
          <a:p>
            <a:pPr algn="ctr"/>
            <a:r>
              <a:rPr lang="en-GB" sz="4800" dirty="0"/>
              <a:t> What sorts of things do young people worry about?  </a:t>
            </a:r>
          </a:p>
        </p:txBody>
      </p:sp>
      <p:pic>
        <p:nvPicPr>
          <p:cNvPr id="4" name="Picture 3">
            <a:extLst>
              <a:ext uri="{FF2B5EF4-FFF2-40B4-BE49-F238E27FC236}">
                <a16:creationId xmlns:a16="http://schemas.microsoft.com/office/drawing/2014/main" id="{F1A992DC-318C-442E-A4BC-3EF1BFF1EC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80484" y="338328"/>
            <a:ext cx="999831" cy="993734"/>
          </a:xfrm>
          <a:prstGeom prst="rect">
            <a:avLst/>
          </a:prstGeom>
        </p:spPr>
      </p:pic>
    </p:spTree>
    <p:extLst>
      <p:ext uri="{BB962C8B-B14F-4D97-AF65-F5344CB8AC3E}">
        <p14:creationId xmlns:p14="http://schemas.microsoft.com/office/powerpoint/2010/main" val="2314262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B9A6914-B741-4E52-AFD5-B361BE7CDF7D}"/>
              </a:ext>
            </a:extLst>
          </p:cNvPr>
          <p:cNvSpPr>
            <a:spLocks noGrp="1"/>
          </p:cNvSpPr>
          <p:nvPr>
            <p:ph type="title"/>
          </p:nvPr>
        </p:nvSpPr>
        <p:spPr>
          <a:xfrm>
            <a:off x="352671" y="-55364"/>
            <a:ext cx="5387388" cy="1252728"/>
          </a:xfrm>
        </p:spPr>
        <p:txBody>
          <a:bodyPr/>
          <a:lstStyle/>
          <a:p>
            <a:pPr algn="l"/>
            <a:r>
              <a:rPr lang="en-GB" dirty="0"/>
              <a:t>Worries…</a:t>
            </a:r>
          </a:p>
        </p:txBody>
      </p:sp>
      <p:pic>
        <p:nvPicPr>
          <p:cNvPr id="2" name="Picture 1">
            <a:extLst>
              <a:ext uri="{FF2B5EF4-FFF2-40B4-BE49-F238E27FC236}">
                <a16:creationId xmlns:a16="http://schemas.microsoft.com/office/drawing/2014/main" id="{7686FDBE-FF17-43BC-A426-7E7ADE9764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40352" y="477394"/>
            <a:ext cx="999831" cy="993734"/>
          </a:xfrm>
          <a:prstGeom prst="rect">
            <a:avLst/>
          </a:prstGeom>
        </p:spPr>
      </p:pic>
      <p:sp>
        <p:nvSpPr>
          <p:cNvPr id="13" name="TextBox 12">
            <a:extLst>
              <a:ext uri="{FF2B5EF4-FFF2-40B4-BE49-F238E27FC236}">
                <a16:creationId xmlns:a16="http://schemas.microsoft.com/office/drawing/2014/main" id="{388BB80D-8ACD-4AB8-AD15-FF1E56BD2603}"/>
              </a:ext>
            </a:extLst>
          </p:cNvPr>
          <p:cNvSpPr txBox="1"/>
          <p:nvPr/>
        </p:nvSpPr>
        <p:spPr>
          <a:xfrm>
            <a:off x="1304568" y="2454898"/>
            <a:ext cx="2791081" cy="3724096"/>
          </a:xfrm>
          <a:prstGeom prst="rect">
            <a:avLst/>
          </a:prstGeom>
          <a:noFill/>
        </p:spPr>
        <p:txBody>
          <a:bodyPr wrap="square" rtlCol="0">
            <a:spAutoFit/>
          </a:bodyPr>
          <a:lstStyle/>
          <a:p>
            <a:r>
              <a:rPr lang="en-GB" sz="2800" b="1" dirty="0">
                <a:solidFill>
                  <a:schemeClr val="accent1">
                    <a:lumMod val="75000"/>
                  </a:schemeClr>
                </a:solidFill>
                <a:latin typeface="Avenir Next LT Pro" panose="020B0604020202020204" pitchFamily="34" charset="0"/>
              </a:rPr>
              <a:t>Death</a:t>
            </a:r>
          </a:p>
          <a:p>
            <a:endParaRPr lang="en-GB" sz="1600" b="1" dirty="0">
              <a:latin typeface="Avenir Next LT Pro" panose="020B0604020202020204" pitchFamily="34" charset="0"/>
            </a:endParaRPr>
          </a:p>
          <a:p>
            <a:r>
              <a:rPr lang="en-GB" sz="2800" b="1" dirty="0">
                <a:solidFill>
                  <a:schemeClr val="accent5">
                    <a:lumMod val="75000"/>
                  </a:schemeClr>
                </a:solidFill>
                <a:latin typeface="Avenir Next LT Pro Light" panose="020B0604020202020204" pitchFamily="34" charset="0"/>
              </a:rPr>
              <a:t>The Future</a:t>
            </a:r>
          </a:p>
          <a:p>
            <a:endParaRPr lang="en-GB" sz="2400" b="1" dirty="0">
              <a:latin typeface="Avenir Next LT Pro Light" panose="020B0604020202020204" pitchFamily="34" charset="0"/>
            </a:endParaRPr>
          </a:p>
          <a:p>
            <a:r>
              <a:rPr lang="en-GB" sz="3600" b="1" dirty="0">
                <a:solidFill>
                  <a:schemeClr val="accent3">
                    <a:lumMod val="75000"/>
                  </a:schemeClr>
                </a:solidFill>
                <a:latin typeface="Chiller" panose="04020404031007020602" pitchFamily="82" charset="0"/>
              </a:rPr>
              <a:t>Money</a:t>
            </a:r>
          </a:p>
          <a:p>
            <a:endParaRPr lang="en-GB" sz="2400" b="1" dirty="0">
              <a:latin typeface="Chiller" panose="04020404031007020602" pitchFamily="82" charset="0"/>
            </a:endParaRPr>
          </a:p>
          <a:p>
            <a:r>
              <a:rPr lang="en-GB" sz="2800" b="1" dirty="0">
                <a:solidFill>
                  <a:srgbClr val="C00000"/>
                </a:solidFill>
                <a:latin typeface="Cavolini" panose="020B0502040204020203" pitchFamily="66" charset="0"/>
                <a:cs typeface="Cavolini" panose="020B0502040204020203" pitchFamily="66" charset="0"/>
              </a:rPr>
              <a:t>Friendships</a:t>
            </a:r>
          </a:p>
          <a:p>
            <a:endParaRPr lang="en-GB" sz="2400" b="1" dirty="0">
              <a:latin typeface="Cavolini" panose="020B0502040204020203" pitchFamily="66" charset="0"/>
              <a:cs typeface="Cavolini" panose="020B0502040204020203" pitchFamily="66" charset="0"/>
            </a:endParaRPr>
          </a:p>
          <a:p>
            <a:r>
              <a:rPr lang="en-GB" sz="2800" b="1" dirty="0">
                <a:solidFill>
                  <a:schemeClr val="tx2">
                    <a:lumMod val="60000"/>
                    <a:lumOff val="40000"/>
                  </a:schemeClr>
                </a:solidFill>
              </a:rPr>
              <a:t>Family</a:t>
            </a:r>
          </a:p>
        </p:txBody>
      </p:sp>
      <p:sp>
        <p:nvSpPr>
          <p:cNvPr id="17" name="TextBox 16">
            <a:extLst>
              <a:ext uri="{FF2B5EF4-FFF2-40B4-BE49-F238E27FC236}">
                <a16:creationId xmlns:a16="http://schemas.microsoft.com/office/drawing/2014/main" id="{F6851748-5A8B-45BD-9949-A80C12E32504}"/>
              </a:ext>
            </a:extLst>
          </p:cNvPr>
          <p:cNvSpPr txBox="1"/>
          <p:nvPr/>
        </p:nvSpPr>
        <p:spPr>
          <a:xfrm>
            <a:off x="4875415" y="2859451"/>
            <a:ext cx="3107630" cy="298543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accent4"/>
                </a:solidFill>
                <a:effectLst/>
                <a:uLnTx/>
                <a:uFillTx/>
                <a:latin typeface="Georgia Pro Cond Semibold" panose="020B0604020202020204" pitchFamily="18" charset="0"/>
              </a:rPr>
              <a:t>Peer Pressure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Georgia Pro Cond Semibold" panose="020B0604020202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Kigelia" panose="020B0502040204020203" pitchFamily="34" charset="0"/>
                <a:ea typeface="Kigelia" panose="020B0502040204020203" pitchFamily="34" charset="0"/>
                <a:cs typeface="Kigelia" panose="020B0502040204020203" pitchFamily="34" charset="0"/>
              </a:rPr>
              <a:t>Illness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Kigelia" panose="020B0502040204020203" pitchFamily="34" charset="0"/>
              <a:ea typeface="Kigelia" panose="020B0502040204020203" pitchFamily="34" charset="0"/>
              <a:cs typeface="Kigeli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66CC"/>
                </a:solidFill>
                <a:effectLst/>
                <a:uLnTx/>
                <a:uFillTx/>
                <a:latin typeface="MV Boli" panose="02000500030200090000" pitchFamily="2" charset="0"/>
                <a:cs typeface="MV Boli" panose="02000500030200090000" pitchFamily="2" charset="0"/>
              </a:rPr>
              <a:t>Making Mistakes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90099"/>
                </a:solidFill>
                <a:effectLst/>
                <a:uLnTx/>
                <a:uFillTx/>
                <a:latin typeface="MV Boli" panose="02000500030200090000" pitchFamily="2" charset="0"/>
                <a:cs typeface="MV Boli" panose="0200050003020009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90099"/>
                </a:solidFill>
                <a:effectLst/>
                <a:uLnTx/>
                <a:uFillTx/>
                <a:latin typeface="Kristen ITC" panose="03050502040202030202" pitchFamily="66" charset="0"/>
              </a:rPr>
              <a:t>School</a:t>
            </a:r>
          </a:p>
        </p:txBody>
      </p:sp>
    </p:spTree>
    <p:extLst>
      <p:ext uri="{BB962C8B-B14F-4D97-AF65-F5344CB8AC3E}">
        <p14:creationId xmlns:p14="http://schemas.microsoft.com/office/powerpoint/2010/main" val="387808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404664"/>
            <a:ext cx="8229600" cy="1252728"/>
          </a:xfrm>
        </p:spPr>
        <p:txBody>
          <a:bodyPr>
            <a:normAutofit fontScale="90000"/>
          </a:bodyPr>
          <a:lstStyle/>
          <a:p>
            <a:r>
              <a:rPr lang="en-GB" dirty="0"/>
              <a:t>‘The ability to deal with difficult situations.’</a:t>
            </a:r>
          </a:p>
        </p:txBody>
      </p:sp>
      <p:pic>
        <p:nvPicPr>
          <p:cNvPr id="5" name="Picture 4" descr="Image of two people in a boxing stance and wearing boxing gloves.  One is in red gloves, the other in blue.">
            <a:extLst>
              <a:ext uri="{FF2B5EF4-FFF2-40B4-BE49-F238E27FC236}">
                <a16:creationId xmlns:a16="http://schemas.microsoft.com/office/drawing/2014/main" id="{63E49107-609B-450A-A1A2-CA2179F674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10" b="9944"/>
          <a:stretch/>
        </p:blipFill>
        <p:spPr>
          <a:xfrm>
            <a:off x="683568" y="2564904"/>
            <a:ext cx="5256584" cy="3744416"/>
          </a:xfrm>
          <a:prstGeom prst="rect">
            <a:avLst/>
          </a:prstGeom>
        </p:spPr>
      </p:pic>
      <p:pic>
        <p:nvPicPr>
          <p:cNvPr id="2" name="Picture 1">
            <a:extLst>
              <a:ext uri="{FF2B5EF4-FFF2-40B4-BE49-F238E27FC236}">
                <a16:creationId xmlns:a16="http://schemas.microsoft.com/office/drawing/2014/main" id="{C09ADE8C-46BE-4ACE-B214-F0AEADDCB19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88508" y="5839876"/>
            <a:ext cx="999831" cy="993734"/>
          </a:xfrm>
          <a:prstGeom prst="rect">
            <a:avLst/>
          </a:prstGeom>
        </p:spPr>
      </p:pic>
    </p:spTree>
    <p:extLst>
      <p:ext uri="{BB962C8B-B14F-4D97-AF65-F5344CB8AC3E}">
        <p14:creationId xmlns:p14="http://schemas.microsoft.com/office/powerpoint/2010/main" val="363017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Score yourself</a:t>
            </a:r>
          </a:p>
        </p:txBody>
      </p:sp>
      <p:sp>
        <p:nvSpPr>
          <p:cNvPr id="2" name="Content Placeholder 1"/>
          <p:cNvSpPr>
            <a:spLocks noGrp="1"/>
          </p:cNvSpPr>
          <p:nvPr>
            <p:ph idx="1"/>
          </p:nvPr>
        </p:nvSpPr>
        <p:spPr>
          <a:xfrm>
            <a:off x="867833" y="2564904"/>
            <a:ext cx="7408333" cy="3450696"/>
          </a:xfrm>
        </p:spPr>
        <p:txBody>
          <a:bodyPr>
            <a:normAutofit fontScale="92500"/>
          </a:bodyPr>
          <a:lstStyle/>
          <a:p>
            <a:r>
              <a:rPr lang="en-GB" sz="2800" dirty="0"/>
              <a:t> Use the model to score yourself </a:t>
            </a:r>
          </a:p>
          <a:p>
            <a:r>
              <a:rPr lang="en-GB" sz="2800" dirty="0"/>
              <a:t> 2 is the lowest score and 10 the highest</a:t>
            </a:r>
          </a:p>
          <a:p>
            <a:r>
              <a:rPr lang="en-GB" sz="2800" dirty="0"/>
              <a:t> How resilient do you feel right now to challenges you might face in these groups? </a:t>
            </a:r>
          </a:p>
          <a:p>
            <a:r>
              <a:rPr lang="en-GB" sz="2800" dirty="0"/>
              <a:t> Maybe you have already experienced challenges</a:t>
            </a:r>
          </a:p>
          <a:p>
            <a:r>
              <a:rPr lang="en-GB" sz="2800" dirty="0"/>
              <a:t> We will come back to these at the end of the programme</a:t>
            </a:r>
          </a:p>
        </p:txBody>
      </p:sp>
      <p:pic>
        <p:nvPicPr>
          <p:cNvPr id="4" name="Picture 3">
            <a:extLst>
              <a:ext uri="{FF2B5EF4-FFF2-40B4-BE49-F238E27FC236}">
                <a16:creationId xmlns:a16="http://schemas.microsoft.com/office/drawing/2014/main" id="{3AE50166-37F2-4DFE-852F-6110941865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96336" y="467825"/>
            <a:ext cx="999831" cy="993734"/>
          </a:xfrm>
          <a:prstGeom prst="rect">
            <a:avLst/>
          </a:prstGeom>
        </p:spPr>
      </p:pic>
    </p:spTree>
    <p:extLst>
      <p:ext uri="{BB962C8B-B14F-4D97-AF65-F5344CB8AC3E}">
        <p14:creationId xmlns:p14="http://schemas.microsoft.com/office/powerpoint/2010/main" val="136939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Sustainable friendships</a:t>
            </a:r>
          </a:p>
        </p:txBody>
      </p:sp>
      <p:pic>
        <p:nvPicPr>
          <p:cNvPr id="4" name="Picture 2" descr="Image of people stood around as if in conversation and with speech bubbles coming out of their mou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56992"/>
            <a:ext cx="5544616" cy="313234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rmAutofit/>
          </a:bodyPr>
          <a:lstStyle/>
          <a:p>
            <a:r>
              <a:rPr lang="en-GB" sz="2800" dirty="0"/>
              <a:t> What makes a good friend? Discuss…</a:t>
            </a:r>
          </a:p>
        </p:txBody>
      </p:sp>
      <p:pic>
        <p:nvPicPr>
          <p:cNvPr id="5" name="Picture 4">
            <a:extLst>
              <a:ext uri="{FF2B5EF4-FFF2-40B4-BE49-F238E27FC236}">
                <a16:creationId xmlns:a16="http://schemas.microsoft.com/office/drawing/2014/main" id="{ACDBDDE2-045B-4085-B227-0781041D6DF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80484" y="338328"/>
            <a:ext cx="999831" cy="993734"/>
          </a:xfrm>
          <a:prstGeom prst="rect">
            <a:avLst/>
          </a:prstGeom>
        </p:spPr>
      </p:pic>
    </p:spTree>
    <p:extLst>
      <p:ext uri="{BB962C8B-B14F-4D97-AF65-F5344CB8AC3E}">
        <p14:creationId xmlns:p14="http://schemas.microsoft.com/office/powerpoint/2010/main" val="34578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makes a bad friend?</a:t>
            </a:r>
          </a:p>
        </p:txBody>
      </p:sp>
      <p:pic>
        <p:nvPicPr>
          <p:cNvPr id="3074" name="Picture 2" descr="Large question mark with a person stood next to it in a quizzical p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2644676"/>
            <a:ext cx="4213324" cy="42133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5CFC4D6-914F-4EAC-BBB5-D8504A47A1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84368" y="5843393"/>
            <a:ext cx="999831" cy="993734"/>
          </a:xfrm>
          <a:prstGeom prst="rect">
            <a:avLst/>
          </a:prstGeom>
        </p:spPr>
      </p:pic>
    </p:spTree>
    <p:extLst>
      <p:ext uri="{BB962C8B-B14F-4D97-AF65-F5344CB8AC3E}">
        <p14:creationId xmlns:p14="http://schemas.microsoft.com/office/powerpoint/2010/main" val="709546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56175E026CD448999EC5242933A89E" ma:contentTypeVersion="3" ma:contentTypeDescription="Create a new document." ma:contentTypeScope="" ma:versionID="b4004ea0a25100bc1bfa596fa0a05de4">
  <xsd:schema xmlns:xsd="http://www.w3.org/2001/XMLSchema" xmlns:xs="http://www.w3.org/2001/XMLSchema" xmlns:p="http://schemas.microsoft.com/office/2006/metadata/properties" xmlns:ns1="http://schemas.microsoft.com/sharepoint/v3" xmlns:ns3="a5b7c433-9aa9-429c-ab64-277417faf551" targetNamespace="http://schemas.microsoft.com/office/2006/metadata/properties" ma:root="true" ma:fieldsID="e55a45479ce1ab7ba9a591f5cfa5f2b0" ns1:_="" ns3:_="">
    <xsd:import namespace="http://schemas.microsoft.com/sharepoint/v3"/>
    <xsd:import namespace="a5b7c433-9aa9-429c-ab64-277417faf551"/>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b7c433-9aa9-429c-ab64-277417faf55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4BE3B6-4E67-4802-8ABA-E31914E7A4F5}"/>
</file>

<file path=customXml/itemProps2.xml><?xml version="1.0" encoding="utf-8"?>
<ds:datastoreItem xmlns:ds="http://schemas.openxmlformats.org/officeDocument/2006/customXml" ds:itemID="{7A43DCA3-25CB-49AD-A333-308C63B6D2D3}">
  <ds:schemaRefs>
    <ds:schemaRef ds:uri="http://schemas.microsoft.com/office/2006/documentManagement/types"/>
    <ds:schemaRef ds:uri="http://purl.org/dc/terms/"/>
    <ds:schemaRef ds:uri="f501759c-6e27-42a7-bc53-ace532592aeb"/>
    <ds:schemaRef ds:uri="http://purl.org/dc/elements/1.1/"/>
    <ds:schemaRef ds:uri="http://purl.org/dc/dcmitype/"/>
    <ds:schemaRef ds:uri="http://schemas.microsoft.com/office/2006/metadata/properties"/>
    <ds:schemaRef ds:uri="6a461f78-e7a2-485a-8a47-5fc604b04102"/>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58232D-E718-4702-B719-7C0324845C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Waveform</Template>
  <TotalTime>233</TotalTime>
  <Words>2048</Words>
  <Application>Microsoft Office PowerPoint</Application>
  <PresentationFormat>On-screen Show (4:3)</PresentationFormat>
  <Paragraphs>161</Paragraphs>
  <Slides>16</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Avenir Next LT Pro</vt:lpstr>
      <vt:lpstr>Avenir Next LT Pro Light</vt:lpstr>
      <vt:lpstr>Calibri</vt:lpstr>
      <vt:lpstr>Candara</vt:lpstr>
      <vt:lpstr>Cavolini</vt:lpstr>
      <vt:lpstr>Chiller</vt:lpstr>
      <vt:lpstr>Comic Sans MS</vt:lpstr>
      <vt:lpstr>Georgia Pro Cond Semibold</vt:lpstr>
      <vt:lpstr>Kigelia</vt:lpstr>
      <vt:lpstr>Kristen ITC</vt:lpstr>
      <vt:lpstr>MV Boli</vt:lpstr>
      <vt:lpstr>Symbol</vt:lpstr>
      <vt:lpstr>Waveform</vt:lpstr>
      <vt:lpstr>The Multi-Schools Council Resilience Programme </vt:lpstr>
      <vt:lpstr>Session 1</vt:lpstr>
      <vt:lpstr>What is resilience?</vt:lpstr>
      <vt:lpstr>It’s OK to worry…</vt:lpstr>
      <vt:lpstr>Worries…</vt:lpstr>
      <vt:lpstr>‘The ability to deal with difficult situations.’</vt:lpstr>
      <vt:lpstr>Score yourself</vt:lpstr>
      <vt:lpstr>Sustainable friendships</vt:lpstr>
      <vt:lpstr>What makes a bad friend?</vt:lpstr>
      <vt:lpstr>Activity</vt:lpstr>
      <vt:lpstr>Quote:</vt:lpstr>
      <vt:lpstr>Our differences</vt:lpstr>
      <vt:lpstr>‘If we were all the same life would be very boring.’ </vt:lpstr>
      <vt:lpstr>The brain and rope activity</vt:lpstr>
      <vt:lpstr>Now watch this…</vt:lpstr>
      <vt:lpstr>Any questions?</vt:lpstr>
    </vt:vector>
  </TitlesOfParts>
  <Company>Market Field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Kierran Pearce</dc:creator>
  <cp:lastModifiedBy>Beth Brown - EWMHS Coordinator</cp:lastModifiedBy>
  <cp:revision>9</cp:revision>
  <dcterms:created xsi:type="dcterms:W3CDTF">2019-02-20T11:42:47Z</dcterms:created>
  <dcterms:modified xsi:type="dcterms:W3CDTF">2022-10-27T10:41:16Z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2021-11-23T15:13:27Z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7bb91a31-8e22-40c6-ba19-00009fe83bf7</vt:lpwstr>
  </property>
  <property fmtid="{D5CDD505-2E9C-101B-9397-08002B2CF9AE}" pid="8" name="MSIP_Label_39d8be9e-c8d9-4b9c-bd40-2c27cc7ea2e6_ContentBits">
    <vt:lpwstr>0</vt:lpwstr>
  </property>
  <property fmtid="{D5CDD505-2E9C-101B-9397-08002B2CF9AE}" pid="9" name="ContentTypeId">
    <vt:lpwstr>0x0101004C56175E026CD448999EC5242933A89E</vt:lpwstr>
  </property>
  <property fmtid="{D5CDD505-2E9C-101B-9397-08002B2CF9AE}" pid="10" name="MediaServiceImageTags">
    <vt:lpwstr/>
  </property>
</Properties>
</file>