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10" r:id="rId1"/>
    <p:sldMasterId id="2147483722" r:id="rId2"/>
  </p:sldMasterIdLst>
  <p:notesMasterIdLst>
    <p:notesMasterId r:id="rId15"/>
  </p:notesMasterIdLst>
  <p:sldIdLst>
    <p:sldId id="363" r:id="rId3"/>
    <p:sldId id="356" r:id="rId4"/>
    <p:sldId id="375" r:id="rId5"/>
    <p:sldId id="380" r:id="rId6"/>
    <p:sldId id="287" r:id="rId7"/>
    <p:sldId id="337" r:id="rId8"/>
    <p:sldId id="377" r:id="rId9"/>
    <p:sldId id="381" r:id="rId10"/>
    <p:sldId id="365" r:id="rId11"/>
    <p:sldId id="376" r:id="rId12"/>
    <p:sldId id="316" r:id="rId13"/>
    <p:sldId id="3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618" userDrawn="1">
          <p15:clr>
            <a:srgbClr val="A4A3A4"/>
          </p15:clr>
        </p15:guide>
        <p15:guide id="3" pos="347" userDrawn="1">
          <p15:clr>
            <a:srgbClr val="A4A3A4"/>
          </p15:clr>
        </p15:guide>
        <p15:guide id="4" pos="7333" userDrawn="1">
          <p15:clr>
            <a:srgbClr val="A4A3A4"/>
          </p15:clr>
        </p15:guide>
        <p15:guide id="5" orient="horz" pos="913" userDrawn="1">
          <p15:clr>
            <a:srgbClr val="A4A3A4"/>
          </p15:clr>
        </p15:guide>
        <p15:guide id="6" pos="4679" userDrawn="1">
          <p15:clr>
            <a:srgbClr val="A4A3A4"/>
          </p15:clr>
        </p15:guide>
        <p15:guide id="7" pos="2298" userDrawn="1">
          <p15:clr>
            <a:srgbClr val="A4A3A4"/>
          </p15:clr>
        </p15:guide>
        <p15:guide id="8" orient="horz" pos="3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4D73"/>
    <a:srgbClr val="FF00FF"/>
    <a:srgbClr val="A9384F"/>
    <a:srgbClr val="EA4E74"/>
    <a:srgbClr val="C03954"/>
    <a:srgbClr val="DB0011"/>
    <a:srgbClr val="EBEBEA"/>
    <a:srgbClr val="71A056"/>
    <a:srgbClr val="767676"/>
    <a:srgbClr val="EC70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–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–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Light Style 2 –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18" autoAdjust="0"/>
    <p:restoredTop sz="58989" autoAdjust="0"/>
  </p:normalViewPr>
  <p:slideViewPr>
    <p:cSldViewPr snapToGrid="0">
      <p:cViewPr varScale="1">
        <p:scale>
          <a:sx n="63" d="100"/>
          <a:sy n="63" d="100"/>
        </p:scale>
        <p:origin x="2772" y="48"/>
      </p:cViewPr>
      <p:guideLst>
        <p:guide orient="horz" pos="618"/>
        <p:guide pos="347"/>
        <p:guide pos="7333"/>
        <p:guide orient="horz" pos="913"/>
        <p:guide pos="4679"/>
        <p:guide pos="2298"/>
        <p:guide orient="horz" pos="3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notesViewPr>
    <p:cSldViewPr snapToGrid="0">
      <p:cViewPr varScale="1">
        <p:scale>
          <a:sx n="145" d="100"/>
          <a:sy n="145" d="100"/>
        </p:scale>
        <p:origin x="488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551A8-C33A-4505-8743-445035E56B3F}" type="datetimeFigureOut">
              <a:rPr lang="en-GB" smtClean="0"/>
              <a:t>12/07/2024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9071B0-F000-4A36-9913-D1B5A1F7C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702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 </a:t>
            </a:r>
          </a:p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1C01A2-815F-1C4A-9BCB-F073B78CAA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58609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DFBB49-A62D-4379-9D4E-906C96DEC85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31591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063" y="746125"/>
            <a:ext cx="6559550" cy="36909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indent="0" algn="l" defTabSz="1377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C00000"/>
              </a:buClr>
              <a:buFont typeface="Wingdings" panose="05000000000000000000" pitchFamily="2" charset="2"/>
              <a:buNone/>
            </a:pPr>
            <a:endParaRPr lang="en-GB" dirty="0">
              <a:latin typeface="Univers Next for HSBC Regular" panose="020B0503030202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32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6AA542-1BEB-429B-B120-4C7A998E8845}" type="slidenum">
              <a:rPr kumimoji="0" lang="en-GB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rPr>
              <a:pPr marL="0" marR="0" lvl="0" indent="0" algn="r" defTabSz="933261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20916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GB" sz="1200" b="0" kern="1200" baseline="0" dirty="0">
              <a:solidFill>
                <a:schemeClr val="tx1"/>
              </a:solidFill>
              <a:effectLst/>
              <a:latin typeface="Times New Roman" pitchFamily="18" charset="0"/>
              <a:ea typeface="ＭＳ Ｐゴシック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9071B0-F000-4A36-9913-D1B5A1F7C3E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446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1C01A2-815F-1C4A-9BCB-F073B78CAA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1542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1C01A2-815F-1C4A-9BCB-F073B78CAA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7739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1C01A2-815F-1C4A-9BCB-F073B78CAA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1555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1C01A2-815F-1C4A-9BCB-F073B78CAA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8474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DFBB49-A62D-4379-9D4E-906C96DEC85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24384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DFBB49-A62D-4379-9D4E-906C96DEC85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6781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1C01A2-815F-1C4A-9BCB-F073B78CAA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5685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9071B0-F000-4A36-9913-D1B5A1F7C3E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968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7" y="-24608"/>
            <a:ext cx="12176812" cy="6882608"/>
          </a:xfrm>
          <a:prstGeom prst="rect">
            <a:avLst/>
          </a:prstGeom>
        </p:spPr>
      </p:pic>
      <p:sp>
        <p:nvSpPr>
          <p:cNvPr id="2" name="Footer Placeholder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4" name="Co-branding logo" hidden="1"/>
          <p:cNvGrpSpPr/>
          <p:nvPr userDrawn="1"/>
        </p:nvGrpSpPr>
        <p:grpSpPr>
          <a:xfrm>
            <a:off x="2522537" y="5925543"/>
            <a:ext cx="1259514" cy="698324"/>
            <a:chOff x="2117251" y="6274418"/>
            <a:chExt cx="1071243" cy="738413"/>
          </a:xfrm>
        </p:grpSpPr>
        <p:cxnSp>
          <p:nvCxnSpPr>
            <p:cNvPr id="15" name="Straight Connector 14" hidden="1"/>
            <p:cNvCxnSpPr/>
            <p:nvPr userDrawn="1"/>
          </p:nvCxnSpPr>
          <p:spPr bwMode="auto">
            <a:xfrm flipH="1">
              <a:off x="2117251" y="6296568"/>
              <a:ext cx="1" cy="69411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" name="Rectangle 15" hidden="1"/>
            <p:cNvSpPr/>
            <p:nvPr userDrawn="1"/>
          </p:nvSpPr>
          <p:spPr bwMode="auto">
            <a:xfrm>
              <a:off x="2192615" y="6274418"/>
              <a:ext cx="995879" cy="738413"/>
            </a:xfrm>
            <a:prstGeom prst="rect">
              <a:avLst/>
            </a:prstGeom>
            <a:solidFill>
              <a:schemeClr val="bg1">
                <a:alpha val="43922"/>
              </a:schemeClr>
            </a:solidFill>
            <a:ln w="6350" cap="flat" cmpd="sng" algn="ctr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09812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5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CO-BRANDING LOGO</a:t>
              </a:r>
            </a:p>
          </p:txBody>
        </p:sp>
      </p:grpSp>
      <p:sp>
        <p:nvSpPr>
          <p:cNvPr id="27" name="Date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80987" y="1685134"/>
            <a:ext cx="2687764" cy="17464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noAutofit/>
          </a:bodyPr>
          <a:lstStyle>
            <a:lvl1pPr eaLnBrk="0" hangingPunct="0">
              <a:spcBef>
                <a:spcPct val="20000"/>
              </a:spcBef>
              <a:defRPr lang="en-US" sz="1411" b="1" kern="1200" dirty="0" smtClean="0">
                <a:solidFill>
                  <a:schemeClr val="tx1"/>
                </a:solidFill>
                <a:latin typeface="+mj-lt"/>
                <a:ea typeface="SimHei"/>
                <a:cs typeface="Arial" charset="0"/>
              </a:defRPr>
            </a:lvl1pPr>
          </a:lstStyle>
          <a:p>
            <a:pPr lvl="0" eaLnBrk="0" hangingPunct="0">
              <a:spcBef>
                <a:spcPct val="20000"/>
              </a:spcBef>
            </a:pPr>
            <a:r>
              <a:rPr lang="en-US"/>
              <a:t>Date: XXXX</a:t>
            </a:r>
          </a:p>
        </p:txBody>
      </p:sp>
      <p:sp>
        <p:nvSpPr>
          <p:cNvPr id="26" name="Prepared by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80987" y="2014757"/>
            <a:ext cx="2687764" cy="17464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noAutofit/>
          </a:bodyPr>
          <a:lstStyle>
            <a:lvl1pPr>
              <a:defRPr lang="en-US" sz="1411" b="1" kern="1200" dirty="0" smtClean="0">
                <a:solidFill>
                  <a:schemeClr val="tx1"/>
                </a:solidFill>
                <a:latin typeface="+mj-lt"/>
                <a:ea typeface="SimHei"/>
                <a:cs typeface="Arial" charset="0"/>
              </a:defRPr>
            </a:lvl1pPr>
          </a:lstStyle>
          <a:p>
            <a:pPr lvl="0" eaLnBrk="0" hangingPunct="0">
              <a:spcBef>
                <a:spcPct val="20000"/>
              </a:spcBef>
            </a:pPr>
            <a:r>
              <a:rPr lang="en-US"/>
              <a:t>Prepared by: XXXX</a:t>
            </a:r>
          </a:p>
        </p:txBody>
      </p:sp>
      <p:sp>
        <p:nvSpPr>
          <p:cNvPr id="25" name="Master subtitle"/>
          <p:cNvSpPr>
            <a:spLocks noGrp="1" noChangeArrowheads="1"/>
          </p:cNvSpPr>
          <p:nvPr userDrawn="1">
            <p:ph type="subTitle" sz="quarter" idx="1"/>
          </p:nvPr>
        </p:nvSpPr>
        <p:spPr>
          <a:xfrm>
            <a:off x="480986" y="888779"/>
            <a:ext cx="11213355" cy="37838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ClrTx/>
              <a:buFontTx/>
              <a:buNone/>
              <a:defRPr sz="3057" smtClean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24" name="Master title"/>
          <p:cNvSpPr>
            <a:spLocks noGrp="1" noChangeArrowheads="1"/>
          </p:cNvSpPr>
          <p:nvPr userDrawn="1">
            <p:ph type="ctrTitle" sz="quarter"/>
          </p:nvPr>
        </p:nvSpPr>
        <p:spPr>
          <a:xfrm>
            <a:off x="480987" y="392882"/>
            <a:ext cx="11213355" cy="378388"/>
          </a:xfrm>
          <a:prstGeom prst="rect">
            <a:avLst/>
          </a:prstGeom>
        </p:spPr>
        <p:txBody>
          <a:bodyPr wrap="square" bIns="0">
            <a:noAutofit/>
          </a:bodyPr>
          <a:lstStyle>
            <a:lvl1pPr>
              <a:lnSpc>
                <a:spcPct val="100000"/>
              </a:lnSpc>
              <a:defRPr sz="3057" b="1" smtClean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pic>
        <p:nvPicPr>
          <p:cNvPr id="4" name="HSBC Masterbrand RGBW" hidden="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409"/>
            <a:ext cx="2759060" cy="1166592"/>
          </a:xfrm>
          <a:prstGeom prst="rect">
            <a:avLst/>
          </a:prstGeom>
        </p:spPr>
      </p:pic>
      <p:pic>
        <p:nvPicPr>
          <p:cNvPr id="5" name="HSBC Masterbrand MonoB" hidden="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409"/>
            <a:ext cx="2759060" cy="1166592"/>
          </a:xfrm>
          <a:prstGeom prst="rect">
            <a:avLst/>
          </a:prstGeom>
        </p:spPr>
      </p:pic>
      <p:pic>
        <p:nvPicPr>
          <p:cNvPr id="6" name="HSBC Masterbrand MonoW" hidden="1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409"/>
            <a:ext cx="2759060" cy="1166592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 bwMode="auto">
          <a:xfrm>
            <a:off x="15188" y="1"/>
            <a:ext cx="12176812" cy="6882608"/>
          </a:xfrm>
          <a:prstGeom prst="rect">
            <a:avLst/>
          </a:prstGeom>
          <a:solidFill>
            <a:srgbClr val="000000">
              <a:alpha val="10196"/>
            </a:srgb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6474" tIns="43237" rIns="86474" bIns="43237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812203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567" b="1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4806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8025" y="1028763"/>
            <a:ext cx="11502311" cy="2931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4" y="3840481"/>
            <a:ext cx="8538855" cy="25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7312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3303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_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39EA3-B50B-EC53-DF8D-9939FBF4B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380494"/>
            <a:ext cx="11090274" cy="83635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44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B406909-1C50-4C1D-9F0A-F3E3CEB04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84099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807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+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39EA3-B50B-EC53-DF8D-9939FBF4B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380494"/>
            <a:ext cx="11090274" cy="83635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44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873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AF9F0C4-11BB-55D5-0BD6-0F5705129259}"/>
              </a:ext>
            </a:extLst>
          </p:cNvPr>
          <p:cNvSpPr txBox="1"/>
          <p:nvPr userDrawn="1"/>
        </p:nvSpPr>
        <p:spPr>
          <a:xfrm>
            <a:off x="4657068" y="6433345"/>
            <a:ext cx="66938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0" i="0" dirty="0">
                <a:latin typeface="Univers Next for HSBC Light" panose="020B0403030202020203" pitchFamily="34" charset="0"/>
              </a:rPr>
              <a:t>Module 1 – Session 1 – </a:t>
            </a:r>
            <a:r>
              <a:rPr lang="en-GB" sz="1000" dirty="0">
                <a:solidFill>
                  <a:srgbClr val="000000"/>
                </a:solidFill>
                <a:latin typeface="Univers Next for HSBC Light" panose="020B0403030202020203" pitchFamily="34" charset="0"/>
              </a:rPr>
              <a:t>Income and Money</a:t>
            </a:r>
            <a:endParaRPr lang="en-US" sz="1000" b="0" i="0" dirty="0">
              <a:latin typeface="Univers Next for HSBC Light" panose="020B0403030202020203" pitchFamily="34" charset="0"/>
            </a:endParaRP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7C28ADA2-1FE8-D75A-17FF-7FE6D8B70C74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1353207" y="6433345"/>
            <a:ext cx="6427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noAutofit/>
          </a:bodyPr>
          <a:lstStyle/>
          <a:p>
            <a:pPr algn="ctr" defTabSz="1060209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1CF9EA00-886D-43B8-A53F-CB3B22E97C6F}" type="slidenum">
              <a:rPr lang="en-GB" altLang="zh-TW" sz="1000" b="0" i="0" kern="1200" smtClean="0">
                <a:solidFill>
                  <a:schemeClr val="tx1"/>
                </a:solidFill>
                <a:latin typeface="Univers Next for HSBC Light" panose="020B0403030202020203" pitchFamily="34" charset="0"/>
                <a:ea typeface="+mn-ea"/>
                <a:cs typeface="+mn-cs"/>
              </a:rPr>
              <a:pPr algn="ctr" defTabSz="1060209" fontAlgn="bas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altLang="zh-TW" sz="1000" b="0" i="0" kern="1200" dirty="0">
              <a:solidFill>
                <a:schemeClr val="tx1"/>
              </a:solidFill>
              <a:latin typeface="Univers Next for HSBC Light" panose="020B0403030202020203" pitchFamily="34" charset="0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3AD26BB-939C-3DA6-B622-3C89C0A19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380494"/>
            <a:ext cx="11090274" cy="83635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44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70179D7-3A30-5DD5-3F12-63A543C6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546" y="1457072"/>
            <a:ext cx="11090275" cy="4351338"/>
          </a:xfrm>
        </p:spPr>
        <p:txBody>
          <a:bodyPr lIns="0" tIns="0" rIns="0" bIns="0">
            <a:normAutofit/>
          </a:bodyPr>
          <a:lstStyle>
            <a:lvl1pPr>
              <a:defRPr sz="1600" b="0" i="0">
                <a:latin typeface="Univers Next for HSBC Light" panose="020B0403030202020203" pitchFamily="34" charset="0"/>
              </a:defRPr>
            </a:lvl1pPr>
            <a:lvl2pPr>
              <a:defRPr sz="1600" b="0" i="0">
                <a:latin typeface="Univers Next for HSBC Light" panose="020B0403030202020203" pitchFamily="34" charset="0"/>
              </a:defRPr>
            </a:lvl2pPr>
            <a:lvl3pPr>
              <a:defRPr sz="1600" b="0" i="0">
                <a:latin typeface="Univers Next for HSBC Light" panose="020B0403030202020203" pitchFamily="34" charset="0"/>
              </a:defRPr>
            </a:lvl3pPr>
            <a:lvl4pPr>
              <a:defRPr sz="1600" b="0" i="0">
                <a:latin typeface="Univers Next for HSBC Light" panose="020B0403030202020203" pitchFamily="34" charset="0"/>
              </a:defRPr>
            </a:lvl4pPr>
            <a:lvl5pPr>
              <a:defRPr sz="1600" b="0" i="0">
                <a:latin typeface="Univers Next for HSBC Light" panose="020B0403030202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5583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913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2" name="Master subtitle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80986" y="888779"/>
            <a:ext cx="11213355" cy="378388"/>
          </a:xfrm>
          <a:prstGeom prst="rect">
            <a:avLst/>
          </a:prstGeom>
        </p:spPr>
        <p:txBody>
          <a:bodyPr wrap="square" lIns="0" tIns="0">
            <a:noAutofit/>
          </a:bodyPr>
          <a:lstStyle>
            <a:lvl1pPr marL="0" indent="0">
              <a:buClrTx/>
              <a:buFontTx/>
              <a:buNone/>
              <a:defRPr lang="en-GB" sz="3057" b="1" baseline="0" noProof="0" dirty="0" smtClean="0">
                <a:solidFill>
                  <a:srgbClr val="FFFFFF"/>
                </a:solidFill>
                <a:latin typeface="+mj-lt"/>
                <a:ea typeface="SimHei"/>
                <a:cs typeface="+mj-cs"/>
              </a:defRPr>
            </a:lvl1pPr>
          </a:lstStyle>
          <a:p>
            <a:pPr lvl="0" algn="l" defTabSz="1370058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"/>
          <p:cNvSpPr>
            <a:spLocks noChangeArrowheads="1"/>
          </p:cNvSpPr>
          <p:nvPr userDrawn="1"/>
        </p:nvSpPr>
        <p:spPr bwMode="gray">
          <a:xfrm>
            <a:off x="5995167" y="6345768"/>
            <a:ext cx="201667" cy="164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noAutofit/>
          </a:bodyPr>
          <a:lstStyle/>
          <a:p>
            <a:pPr algn="ctr" defTabSz="1060209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1CF9EA00-886D-43B8-A53F-CB3B22E97C6F}" type="slidenum">
              <a:rPr lang="en-GB" altLang="zh-TW" sz="1176" b="0" i="0" baseline="0" smtClean="0">
                <a:solidFill>
                  <a:schemeClr val="bg1"/>
                </a:solidFill>
                <a:latin typeface="+mn-lt"/>
                <a:ea typeface="SimHei"/>
              </a:rPr>
              <a:pPr algn="ctr" defTabSz="1060209" fontAlgn="bas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altLang="zh-TW" sz="1176" b="0" i="0" baseline="0">
              <a:solidFill>
                <a:schemeClr val="bg1"/>
              </a:solidFill>
              <a:latin typeface="+mn-lt"/>
              <a:ea typeface="SimHei"/>
            </a:endParaRPr>
          </a:p>
        </p:txBody>
      </p:sp>
      <p:pic>
        <p:nvPicPr>
          <p:cNvPr id="2" name="HSBC Masterbrand RGBB" hidden="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409"/>
            <a:ext cx="2759060" cy="1166592"/>
          </a:xfrm>
          <a:prstGeom prst="rect">
            <a:avLst/>
          </a:prstGeom>
        </p:spPr>
      </p:pic>
      <p:pic>
        <p:nvPicPr>
          <p:cNvPr id="4" name="HSBC Masterbrand RGBW" hidden="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409"/>
            <a:ext cx="2759060" cy="1166592"/>
          </a:xfrm>
          <a:prstGeom prst="rect">
            <a:avLst/>
          </a:prstGeom>
        </p:spPr>
      </p:pic>
      <p:pic>
        <p:nvPicPr>
          <p:cNvPr id="6" name="HSBC Masterbrand MonoB" hidden="1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409"/>
            <a:ext cx="2759060" cy="1166592"/>
          </a:xfrm>
          <a:prstGeom prst="rect">
            <a:avLst/>
          </a:prstGeom>
        </p:spPr>
      </p:pic>
      <p:pic>
        <p:nvPicPr>
          <p:cNvPr id="7" name="HSBC Masterbrand MonoW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409"/>
            <a:ext cx="2759060" cy="116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818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Master subtitle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80986" y="888779"/>
            <a:ext cx="11213355" cy="378388"/>
          </a:xfrm>
          <a:prstGeom prst="rect">
            <a:avLst/>
          </a:prstGeom>
        </p:spPr>
        <p:txBody>
          <a:bodyPr wrap="square" lIns="0" tIns="0">
            <a:noAutofit/>
          </a:bodyPr>
          <a:lstStyle>
            <a:lvl1pPr>
              <a:defRPr lang="en-GB" sz="3057" b="1" noProof="0" dirty="0" smtClean="0">
                <a:solidFill>
                  <a:schemeClr val="bg1"/>
                </a:solidFill>
                <a:latin typeface="+mj-lt"/>
                <a:cs typeface="+mj-cs"/>
              </a:defRPr>
            </a:lvl1pPr>
          </a:lstStyle>
          <a:p>
            <a:pPr lvl="0" defTabSz="1370058">
              <a:lnSpc>
                <a:spcPct val="100000"/>
              </a:lnSpc>
              <a:spcBef>
                <a:spcPct val="0"/>
              </a:spcBef>
              <a:buClrTx/>
              <a:buFontTx/>
            </a:pPr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"/>
          <p:cNvSpPr>
            <a:spLocks noChangeArrowheads="1"/>
          </p:cNvSpPr>
          <p:nvPr userDrawn="1"/>
        </p:nvSpPr>
        <p:spPr bwMode="gray">
          <a:xfrm>
            <a:off x="5995167" y="6345768"/>
            <a:ext cx="201667" cy="164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noAutofit/>
          </a:bodyPr>
          <a:lstStyle/>
          <a:p>
            <a:pPr algn="ctr" defTabSz="1060209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1CF9EA00-886D-43B8-A53F-CB3B22E97C6F}" type="slidenum">
              <a:rPr lang="en-GB" altLang="zh-TW" sz="1176" b="0" i="0" baseline="0" smtClean="0">
                <a:solidFill>
                  <a:schemeClr val="bg1"/>
                </a:solidFill>
                <a:latin typeface="+mn-lt"/>
                <a:ea typeface="SimHei"/>
              </a:rPr>
              <a:pPr algn="ctr" defTabSz="1060209" fontAlgn="bas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altLang="zh-TW" sz="1176" b="0" i="0" baseline="0">
              <a:solidFill>
                <a:schemeClr val="bg1"/>
              </a:solidFill>
              <a:latin typeface="+mn-lt"/>
              <a:ea typeface="SimHei"/>
            </a:endParaRPr>
          </a:p>
        </p:txBody>
      </p:sp>
      <p:pic>
        <p:nvPicPr>
          <p:cNvPr id="2" name="HSBC Masterbrand RGBB" hidden="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409"/>
            <a:ext cx="2759060" cy="1166592"/>
          </a:xfrm>
          <a:prstGeom prst="rect">
            <a:avLst/>
          </a:prstGeom>
        </p:spPr>
      </p:pic>
      <p:pic>
        <p:nvPicPr>
          <p:cNvPr id="5" name="HSBC Masterbrand RGBW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409"/>
            <a:ext cx="2759060" cy="1166592"/>
          </a:xfrm>
          <a:prstGeom prst="rect">
            <a:avLst/>
          </a:prstGeom>
        </p:spPr>
      </p:pic>
      <p:pic>
        <p:nvPicPr>
          <p:cNvPr id="6" name="HSBC Masterbrand MonoB" hidden="1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409"/>
            <a:ext cx="2759060" cy="1166592"/>
          </a:xfrm>
          <a:prstGeom prst="rect">
            <a:avLst/>
          </a:prstGeom>
        </p:spPr>
      </p:pic>
      <p:pic>
        <p:nvPicPr>
          <p:cNvPr id="7" name="HSBC Masterbrand MonoW" hidden="1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409"/>
            <a:ext cx="2759060" cy="116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641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2" name="Master subtitle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80986" y="888779"/>
            <a:ext cx="11213355" cy="378388"/>
          </a:xfrm>
          <a:prstGeom prst="rect">
            <a:avLst/>
          </a:prstGeom>
        </p:spPr>
        <p:txBody>
          <a:bodyPr wrap="square" lIns="0" tIns="0">
            <a:noAutofit/>
          </a:bodyPr>
          <a:lstStyle>
            <a:lvl1pPr>
              <a:defRPr lang="en-GB" sz="3057" b="1" noProof="0" dirty="0" smtClean="0">
                <a:solidFill>
                  <a:srgbClr val="FFFFFF"/>
                </a:solidFill>
                <a:latin typeface="+mj-lt"/>
                <a:cs typeface="+mj-cs"/>
              </a:defRPr>
            </a:lvl1pPr>
          </a:lstStyle>
          <a:p>
            <a:pPr lvl="0" defTabSz="1370058">
              <a:lnSpc>
                <a:spcPct val="100000"/>
              </a:lnSpc>
              <a:spcBef>
                <a:spcPct val="0"/>
              </a:spcBef>
              <a:buClrTx/>
              <a:buFontTx/>
            </a:pPr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"/>
          <p:cNvSpPr>
            <a:spLocks noChangeArrowheads="1"/>
          </p:cNvSpPr>
          <p:nvPr userDrawn="1"/>
        </p:nvSpPr>
        <p:spPr bwMode="gray">
          <a:xfrm>
            <a:off x="5995167" y="6345768"/>
            <a:ext cx="201667" cy="164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noAutofit/>
          </a:bodyPr>
          <a:lstStyle/>
          <a:p>
            <a:pPr algn="ctr" defTabSz="1060209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1CF9EA00-886D-43B8-A53F-CB3B22E97C6F}" type="slidenum">
              <a:rPr lang="en-GB" altLang="zh-TW" sz="1176" b="0" i="0" baseline="0" smtClean="0">
                <a:solidFill>
                  <a:schemeClr val="bg1"/>
                </a:solidFill>
                <a:latin typeface="+mn-lt"/>
                <a:ea typeface="SimHei"/>
              </a:rPr>
              <a:pPr algn="ctr" defTabSz="1060209" fontAlgn="bas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altLang="zh-TW" sz="1176" b="0" i="0" baseline="0">
              <a:solidFill>
                <a:schemeClr val="bg1"/>
              </a:solidFill>
              <a:latin typeface="+mn-lt"/>
              <a:ea typeface="SimHei"/>
            </a:endParaRPr>
          </a:p>
        </p:txBody>
      </p:sp>
      <p:pic>
        <p:nvPicPr>
          <p:cNvPr id="2" name="HSBC Masterbrand RGBB" hidden="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409"/>
            <a:ext cx="2759060" cy="1166592"/>
          </a:xfrm>
          <a:prstGeom prst="rect">
            <a:avLst/>
          </a:prstGeom>
        </p:spPr>
      </p:pic>
      <p:pic>
        <p:nvPicPr>
          <p:cNvPr id="5" name="HSBC Masterbrand RGBW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409"/>
            <a:ext cx="2759060" cy="1166592"/>
          </a:xfrm>
          <a:prstGeom prst="rect">
            <a:avLst/>
          </a:prstGeom>
        </p:spPr>
      </p:pic>
      <p:pic>
        <p:nvPicPr>
          <p:cNvPr id="6" name="HSBC Masterbrand MonoB" hidden="1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409"/>
            <a:ext cx="2759060" cy="1166592"/>
          </a:xfrm>
          <a:prstGeom prst="rect">
            <a:avLst/>
          </a:prstGeom>
        </p:spPr>
      </p:pic>
      <p:pic>
        <p:nvPicPr>
          <p:cNvPr id="7" name="HSBC Masterbrand MonoW" hidden="1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409"/>
            <a:ext cx="2759060" cy="116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543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Master subtitle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80986" y="888779"/>
            <a:ext cx="11213355" cy="378388"/>
          </a:xfrm>
          <a:prstGeom prst="rect">
            <a:avLst/>
          </a:prstGeom>
        </p:spPr>
        <p:txBody>
          <a:bodyPr wrap="square" lIns="0" tIns="0">
            <a:noAutofit/>
          </a:bodyPr>
          <a:lstStyle>
            <a:lvl1pPr marL="0" indent="0">
              <a:buClrTx/>
              <a:buFontTx/>
              <a:buNone/>
              <a:defRPr lang="en-GB" sz="3057" b="1" baseline="0" noProof="0" dirty="0" smtClean="0">
                <a:solidFill>
                  <a:schemeClr val="tx1"/>
                </a:solidFill>
                <a:latin typeface="+mj-lt"/>
                <a:ea typeface="SimHei"/>
                <a:cs typeface="+mj-cs"/>
              </a:defRPr>
            </a:lvl1pPr>
          </a:lstStyle>
          <a:p>
            <a:pPr lvl="0" algn="l" defTabSz="1370058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767676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"/>
          <p:cNvSpPr>
            <a:spLocks noChangeArrowheads="1"/>
          </p:cNvSpPr>
          <p:nvPr userDrawn="1"/>
        </p:nvSpPr>
        <p:spPr bwMode="gray">
          <a:xfrm>
            <a:off x="5995167" y="6345768"/>
            <a:ext cx="201667" cy="164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noAutofit/>
          </a:bodyPr>
          <a:lstStyle/>
          <a:p>
            <a:pPr algn="ctr" defTabSz="1060209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1CF9EA00-886D-43B8-A53F-CB3B22E97C6F}" type="slidenum">
              <a:rPr lang="en-GB" altLang="zh-TW" sz="1176" b="0" i="0" baseline="0" smtClean="0">
                <a:solidFill>
                  <a:schemeClr val="tx1"/>
                </a:solidFill>
                <a:latin typeface="+mn-lt"/>
                <a:ea typeface="SimHei"/>
              </a:rPr>
              <a:pPr algn="ctr" defTabSz="1060209" fontAlgn="bas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altLang="zh-TW" sz="1176" b="0" i="0" baseline="0">
              <a:solidFill>
                <a:schemeClr val="tx1"/>
              </a:solidFill>
              <a:latin typeface="+mn-lt"/>
              <a:ea typeface="SimHei"/>
            </a:endParaRPr>
          </a:p>
        </p:txBody>
      </p:sp>
      <p:pic>
        <p:nvPicPr>
          <p:cNvPr id="2" name="HSBC Masterbrand RGBB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409"/>
            <a:ext cx="2759060" cy="1166592"/>
          </a:xfrm>
          <a:prstGeom prst="rect">
            <a:avLst/>
          </a:prstGeom>
        </p:spPr>
      </p:pic>
      <p:pic>
        <p:nvPicPr>
          <p:cNvPr id="5" name="HSBC Masterbrand RGBW" hidden="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409"/>
            <a:ext cx="2759060" cy="1166592"/>
          </a:xfrm>
          <a:prstGeom prst="rect">
            <a:avLst/>
          </a:prstGeom>
        </p:spPr>
      </p:pic>
      <p:pic>
        <p:nvPicPr>
          <p:cNvPr id="6" name="HSBC Masterbrand MonoB" hidden="1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409"/>
            <a:ext cx="2759060" cy="1166592"/>
          </a:xfrm>
          <a:prstGeom prst="rect">
            <a:avLst/>
          </a:prstGeom>
        </p:spPr>
      </p:pic>
      <p:pic>
        <p:nvPicPr>
          <p:cNvPr id="7" name="HSBC Masterbrand MonoW" hidden="1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409"/>
            <a:ext cx="2759060" cy="116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979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2" name="Master subtitle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80986" y="888779"/>
            <a:ext cx="11213355" cy="378388"/>
          </a:xfrm>
          <a:prstGeom prst="rect">
            <a:avLst/>
          </a:prstGeom>
        </p:spPr>
        <p:txBody>
          <a:bodyPr wrap="square" lIns="0" tIns="0">
            <a:noAutofit/>
          </a:bodyPr>
          <a:lstStyle>
            <a:lvl1pPr marL="0" indent="0">
              <a:buClrTx/>
              <a:buFontTx/>
              <a:buNone/>
              <a:defRPr lang="en-GB" sz="3057" b="1" baseline="0" noProof="0" dirty="0" smtClean="0">
                <a:solidFill>
                  <a:schemeClr val="tx1"/>
                </a:solidFill>
                <a:latin typeface="+mj-lt"/>
                <a:ea typeface="SimHei"/>
                <a:cs typeface="+mj-cs"/>
              </a:defRPr>
            </a:lvl1pPr>
          </a:lstStyle>
          <a:p>
            <a:pPr lvl="0" algn="l" defTabSz="1370058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HSBC Masterbrand RGBB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409"/>
            <a:ext cx="2759060" cy="1166592"/>
          </a:xfrm>
          <a:prstGeom prst="rect">
            <a:avLst/>
          </a:prstGeom>
        </p:spPr>
      </p:pic>
      <p:pic>
        <p:nvPicPr>
          <p:cNvPr id="3" name="HSBC Masterbrand RGBW" hidden="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409"/>
            <a:ext cx="2759060" cy="1166592"/>
          </a:xfrm>
          <a:prstGeom prst="rect">
            <a:avLst/>
          </a:prstGeom>
        </p:spPr>
      </p:pic>
      <p:pic>
        <p:nvPicPr>
          <p:cNvPr id="6" name="HSBC Masterbrand MonoB" hidden="1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409"/>
            <a:ext cx="2759060" cy="1166592"/>
          </a:xfrm>
          <a:prstGeom prst="rect">
            <a:avLst/>
          </a:prstGeom>
        </p:spPr>
      </p:pic>
      <p:pic>
        <p:nvPicPr>
          <p:cNvPr id="7" name="HSBC Masterbrand MonoW" hidden="1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409"/>
            <a:ext cx="2759060" cy="116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362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33" y="326792"/>
            <a:ext cx="11217685" cy="29312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5292" y="704141"/>
            <a:ext cx="11217685" cy="3256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16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83799" y="1234078"/>
            <a:ext cx="11210219" cy="5006941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3674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3"/>
          <p:cNvSpPr>
            <a:spLocks noChangeAspect="1" noChangeArrowheads="1" noTextEdit="1"/>
          </p:cNvSpPr>
          <p:nvPr userDrawn="1"/>
        </p:nvSpPr>
        <p:spPr bwMode="auto">
          <a:xfrm>
            <a:off x="4735320" y="2855498"/>
            <a:ext cx="2721362" cy="1147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7511" tIns="53755" rIns="107511" bIns="53755" numCol="1" anchor="t" anchorCtr="0" compatLnSpc="1">
            <a:prstTxWarp prst="textNoShape">
              <a:avLst/>
            </a:prstTxWarp>
          </a:bodyPr>
          <a:lstStyle/>
          <a:p>
            <a:endParaRPr lang="en-US" sz="1411"/>
          </a:p>
        </p:txBody>
      </p:sp>
      <p:sp>
        <p:nvSpPr>
          <p:cNvPr id="22" name="Rectangle 21"/>
          <p:cNvSpPr/>
          <p:nvPr userDrawn="1"/>
        </p:nvSpPr>
        <p:spPr bwMode="auto">
          <a:xfrm>
            <a:off x="5935481" y="6305518"/>
            <a:ext cx="302373" cy="225197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07511" tIns="53755" rIns="107511" bIns="53755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09812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05" b="1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3232785" y="2282010"/>
            <a:ext cx="5726432" cy="2293975"/>
            <a:chOff x="4433888" y="3424238"/>
            <a:chExt cx="809625" cy="403225"/>
          </a:xfrm>
        </p:grpSpPr>
        <p:sp>
          <p:nvSpPr>
            <p:cNvPr id="25" name="Rectangle 5"/>
            <p:cNvSpPr>
              <a:spLocks noChangeArrowheads="1"/>
            </p:cNvSpPr>
            <p:nvPr userDrawn="1"/>
          </p:nvSpPr>
          <p:spPr bwMode="auto">
            <a:xfrm>
              <a:off x="4635501" y="3424238"/>
              <a:ext cx="404813" cy="403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11"/>
            </a:p>
          </p:txBody>
        </p:sp>
        <p:sp>
          <p:nvSpPr>
            <p:cNvPr id="26" name="Freeform 6"/>
            <p:cNvSpPr>
              <a:spLocks/>
            </p:cNvSpPr>
            <p:nvPr userDrawn="1"/>
          </p:nvSpPr>
          <p:spPr bwMode="auto">
            <a:xfrm>
              <a:off x="5040313" y="3424238"/>
              <a:ext cx="203200" cy="403225"/>
            </a:xfrm>
            <a:custGeom>
              <a:avLst/>
              <a:gdLst>
                <a:gd name="T0" fmla="*/ 128 w 128"/>
                <a:gd name="T1" fmla="*/ 127 h 254"/>
                <a:gd name="T2" fmla="*/ 0 w 128"/>
                <a:gd name="T3" fmla="*/ 0 h 254"/>
                <a:gd name="T4" fmla="*/ 0 w 128"/>
                <a:gd name="T5" fmla="*/ 254 h 254"/>
                <a:gd name="T6" fmla="*/ 128 w 128"/>
                <a:gd name="T7" fmla="*/ 12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8" h="254">
                  <a:moveTo>
                    <a:pt x="128" y="127"/>
                  </a:moveTo>
                  <a:lnTo>
                    <a:pt x="0" y="0"/>
                  </a:lnTo>
                  <a:lnTo>
                    <a:pt x="0" y="254"/>
                  </a:lnTo>
                  <a:lnTo>
                    <a:pt x="128" y="127"/>
                  </a:lnTo>
                  <a:close/>
                </a:path>
              </a:pathLst>
            </a:custGeom>
            <a:solidFill>
              <a:srgbClr val="DB00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11"/>
            </a:p>
          </p:txBody>
        </p:sp>
        <p:sp>
          <p:nvSpPr>
            <p:cNvPr id="27" name="Freeform 7"/>
            <p:cNvSpPr>
              <a:spLocks/>
            </p:cNvSpPr>
            <p:nvPr userDrawn="1"/>
          </p:nvSpPr>
          <p:spPr bwMode="auto">
            <a:xfrm>
              <a:off x="4635501" y="3424238"/>
              <a:ext cx="404813" cy="201613"/>
            </a:xfrm>
            <a:custGeom>
              <a:avLst/>
              <a:gdLst>
                <a:gd name="T0" fmla="*/ 128 w 255"/>
                <a:gd name="T1" fmla="*/ 127 h 127"/>
                <a:gd name="T2" fmla="*/ 255 w 255"/>
                <a:gd name="T3" fmla="*/ 0 h 127"/>
                <a:gd name="T4" fmla="*/ 0 w 255"/>
                <a:gd name="T5" fmla="*/ 0 h 127"/>
                <a:gd name="T6" fmla="*/ 128 w 255"/>
                <a:gd name="T7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5" h="127">
                  <a:moveTo>
                    <a:pt x="128" y="127"/>
                  </a:moveTo>
                  <a:lnTo>
                    <a:pt x="255" y="0"/>
                  </a:lnTo>
                  <a:lnTo>
                    <a:pt x="0" y="0"/>
                  </a:lnTo>
                  <a:lnTo>
                    <a:pt x="128" y="127"/>
                  </a:lnTo>
                  <a:close/>
                </a:path>
              </a:pathLst>
            </a:custGeom>
            <a:solidFill>
              <a:srgbClr val="DB00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11"/>
            </a:p>
          </p:txBody>
        </p:sp>
        <p:sp>
          <p:nvSpPr>
            <p:cNvPr id="28" name="Freeform 8"/>
            <p:cNvSpPr>
              <a:spLocks/>
            </p:cNvSpPr>
            <p:nvPr userDrawn="1"/>
          </p:nvSpPr>
          <p:spPr bwMode="auto">
            <a:xfrm>
              <a:off x="4433888" y="3424238"/>
              <a:ext cx="201613" cy="403225"/>
            </a:xfrm>
            <a:custGeom>
              <a:avLst/>
              <a:gdLst>
                <a:gd name="T0" fmla="*/ 0 w 127"/>
                <a:gd name="T1" fmla="*/ 127 h 254"/>
                <a:gd name="T2" fmla="*/ 127 w 127"/>
                <a:gd name="T3" fmla="*/ 254 h 254"/>
                <a:gd name="T4" fmla="*/ 127 w 127"/>
                <a:gd name="T5" fmla="*/ 0 h 254"/>
                <a:gd name="T6" fmla="*/ 0 w 127"/>
                <a:gd name="T7" fmla="*/ 12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254">
                  <a:moveTo>
                    <a:pt x="0" y="127"/>
                  </a:moveTo>
                  <a:lnTo>
                    <a:pt x="127" y="254"/>
                  </a:lnTo>
                  <a:lnTo>
                    <a:pt x="127" y="0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DB00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11"/>
            </a:p>
          </p:txBody>
        </p:sp>
        <p:sp>
          <p:nvSpPr>
            <p:cNvPr id="29" name="Freeform 9"/>
            <p:cNvSpPr>
              <a:spLocks/>
            </p:cNvSpPr>
            <p:nvPr userDrawn="1"/>
          </p:nvSpPr>
          <p:spPr bwMode="auto">
            <a:xfrm>
              <a:off x="4635501" y="3625850"/>
              <a:ext cx="404813" cy="201613"/>
            </a:xfrm>
            <a:custGeom>
              <a:avLst/>
              <a:gdLst>
                <a:gd name="T0" fmla="*/ 128 w 255"/>
                <a:gd name="T1" fmla="*/ 0 h 127"/>
                <a:gd name="T2" fmla="*/ 0 w 255"/>
                <a:gd name="T3" fmla="*/ 127 h 127"/>
                <a:gd name="T4" fmla="*/ 255 w 255"/>
                <a:gd name="T5" fmla="*/ 127 h 127"/>
                <a:gd name="T6" fmla="*/ 128 w 255"/>
                <a:gd name="T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5" h="127">
                  <a:moveTo>
                    <a:pt x="128" y="0"/>
                  </a:moveTo>
                  <a:lnTo>
                    <a:pt x="0" y="127"/>
                  </a:lnTo>
                  <a:lnTo>
                    <a:pt x="255" y="127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DB00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11"/>
            </a:p>
          </p:txBody>
        </p:sp>
      </p:grpSp>
    </p:spTree>
    <p:extLst>
      <p:ext uri="{BB962C8B-B14F-4D97-AF65-F5344CB8AC3E}">
        <p14:creationId xmlns:p14="http://schemas.microsoft.com/office/powerpoint/2010/main" val="2162791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 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875" y="1312590"/>
            <a:ext cx="11400381" cy="293129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065342" y="497150"/>
            <a:ext cx="2718671" cy="254173"/>
          </a:xfrm>
        </p:spPr>
        <p:txBody>
          <a:bodyPr/>
          <a:lstStyle/>
          <a:p>
            <a:fld id="{1E899A84-0A7C-4488-B245-0310F52DBB7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2306638" y="1773239"/>
            <a:ext cx="1716087" cy="11525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Drag picture to placeholder or click icon to add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306638" y="3078480"/>
            <a:ext cx="1716087" cy="3098484"/>
          </a:xfrm>
        </p:spPr>
        <p:txBody>
          <a:bodyPr>
            <a:noAutofit/>
          </a:bodyPr>
          <a:lstStyle>
            <a:lvl1pPr marL="182560" indent="-182560">
              <a:defRPr sz="1050"/>
            </a:lvl1pPr>
            <a:lvl2pPr marL="355594" indent="-173035">
              <a:defRPr sz="1050"/>
            </a:lvl2pPr>
            <a:lvl3pPr marL="538154" indent="-182560">
              <a:defRPr sz="1050"/>
            </a:lvl3pPr>
            <a:lvl4pPr marL="720713" indent="-182560">
              <a:defRPr sz="1050"/>
            </a:lvl4pPr>
            <a:lvl5pPr marL="893748" indent="-177797">
              <a:defRPr sz="105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383458" y="1773239"/>
            <a:ext cx="1716087" cy="11525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Drag picture to placeholder or click icon to add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383458" y="3078480"/>
            <a:ext cx="1716087" cy="3098484"/>
          </a:xfrm>
        </p:spPr>
        <p:txBody>
          <a:bodyPr>
            <a:noAutofit/>
          </a:bodyPr>
          <a:lstStyle>
            <a:lvl1pPr marL="182560" indent="-182560">
              <a:defRPr sz="1050"/>
            </a:lvl1pPr>
            <a:lvl2pPr marL="355594" indent="-173035">
              <a:defRPr sz="1050"/>
            </a:lvl2pPr>
            <a:lvl3pPr marL="538154" indent="-182560">
              <a:defRPr sz="1050"/>
            </a:lvl3pPr>
            <a:lvl4pPr marL="720713" indent="-182560">
              <a:defRPr sz="1050"/>
            </a:lvl4pPr>
            <a:lvl5pPr marL="893748" indent="-177797">
              <a:defRPr sz="105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6211405" y="1773239"/>
            <a:ext cx="1716087" cy="11525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Drag picture to placeholder or click icon to add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9"/>
          </p:nvPr>
        </p:nvSpPr>
        <p:spPr>
          <a:xfrm>
            <a:off x="6211405" y="3078480"/>
            <a:ext cx="1716087" cy="3098484"/>
          </a:xfrm>
        </p:spPr>
        <p:txBody>
          <a:bodyPr>
            <a:noAutofit/>
          </a:bodyPr>
          <a:lstStyle>
            <a:lvl1pPr marL="182560" indent="-182560">
              <a:defRPr sz="1050"/>
            </a:lvl1pPr>
            <a:lvl2pPr marL="355594" indent="-173035">
              <a:defRPr sz="1050"/>
            </a:lvl2pPr>
            <a:lvl3pPr marL="538154" indent="-182560">
              <a:defRPr sz="1050"/>
            </a:lvl3pPr>
            <a:lvl4pPr marL="720713" indent="-182560">
              <a:defRPr sz="1050"/>
            </a:lvl4pPr>
            <a:lvl5pPr marL="893748" indent="-177797">
              <a:defRPr sz="105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4239978" y="1773239"/>
            <a:ext cx="1716087" cy="11525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Drag picture to placeholder or click icon to add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4239978" y="3078480"/>
            <a:ext cx="1716087" cy="3098484"/>
          </a:xfrm>
        </p:spPr>
        <p:txBody>
          <a:bodyPr>
            <a:noAutofit/>
          </a:bodyPr>
          <a:lstStyle>
            <a:lvl1pPr marL="182560" indent="-182560">
              <a:defRPr sz="1050"/>
            </a:lvl1pPr>
            <a:lvl2pPr marL="355594" indent="-173035">
              <a:defRPr sz="1050"/>
            </a:lvl2pPr>
            <a:lvl3pPr marL="538154" indent="-182560">
              <a:defRPr sz="1050"/>
            </a:lvl3pPr>
            <a:lvl4pPr marL="720713" indent="-182560">
              <a:defRPr sz="1050"/>
            </a:lvl4pPr>
            <a:lvl5pPr marL="893748" indent="-177797">
              <a:defRPr sz="105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22"/>
          </p:nvPr>
        </p:nvSpPr>
        <p:spPr>
          <a:xfrm>
            <a:off x="10067925" y="1773239"/>
            <a:ext cx="1716087" cy="11525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Drag picture to placeholder or click icon to add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10067925" y="3078480"/>
            <a:ext cx="1716087" cy="3098484"/>
          </a:xfrm>
        </p:spPr>
        <p:txBody>
          <a:bodyPr>
            <a:noAutofit/>
          </a:bodyPr>
          <a:lstStyle>
            <a:lvl1pPr marL="182560" indent="-182560">
              <a:defRPr sz="1050"/>
            </a:lvl1pPr>
            <a:lvl2pPr marL="355594" indent="-173035">
              <a:defRPr sz="1050"/>
            </a:lvl2pPr>
            <a:lvl3pPr marL="538154" indent="-182560">
              <a:defRPr sz="1050"/>
            </a:lvl3pPr>
            <a:lvl4pPr marL="720713" indent="-182560">
              <a:defRPr sz="1050"/>
            </a:lvl4pPr>
            <a:lvl5pPr marL="893748" indent="-177797">
              <a:defRPr sz="105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24"/>
          </p:nvPr>
        </p:nvSpPr>
        <p:spPr>
          <a:xfrm>
            <a:off x="8134586" y="1773239"/>
            <a:ext cx="1716087" cy="11525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Drag picture to placeholder or click icon to add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25"/>
          </p:nvPr>
        </p:nvSpPr>
        <p:spPr>
          <a:xfrm>
            <a:off x="8134586" y="3078480"/>
            <a:ext cx="1716087" cy="3098484"/>
          </a:xfrm>
        </p:spPr>
        <p:txBody>
          <a:bodyPr>
            <a:noAutofit/>
          </a:bodyPr>
          <a:lstStyle>
            <a:lvl1pPr marL="182560" indent="-182560">
              <a:defRPr sz="1050"/>
            </a:lvl1pPr>
            <a:lvl2pPr marL="355594" indent="-173035">
              <a:defRPr sz="1050"/>
            </a:lvl2pPr>
            <a:lvl3pPr marL="538154" indent="-182560">
              <a:defRPr sz="1050"/>
            </a:lvl3pPr>
            <a:lvl4pPr marL="720713" indent="-182560">
              <a:defRPr sz="1050"/>
            </a:lvl4pPr>
            <a:lvl5pPr marL="893748" indent="-177797">
              <a:defRPr sz="105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51F9C7-A8A4-45FE-A48B-C3D0FB959577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2903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587991" y="347928"/>
            <a:ext cx="11217685" cy="293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zh-TW"/>
              <a:t>Click to edit Master title style</a:t>
            </a:r>
          </a:p>
        </p:txBody>
      </p:sp>
      <p:sp>
        <p:nvSpPr>
          <p:cNvPr id="28" name="Footer Placeholder 2"/>
          <p:cNvSpPr>
            <a:spLocks noGrp="1"/>
          </p:cNvSpPr>
          <p:nvPr>
            <p:ph type="ftr" sz="quarter" idx="3"/>
          </p:nvPr>
        </p:nvSpPr>
        <p:spPr bwMode="gray">
          <a:xfrm>
            <a:off x="8981350" y="6347913"/>
            <a:ext cx="2721626" cy="160014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GB" altLang="zh-TW" sz="1176" b="0" i="0" kern="1200" smtClean="0">
                <a:solidFill>
                  <a:srgbClr val="D7D8D6"/>
                </a:solidFill>
                <a:latin typeface="+mj-lt"/>
                <a:ea typeface="SimHei"/>
                <a:cs typeface="Arial" charset="0"/>
              </a:defRPr>
            </a:lvl1pPr>
          </a:lstStyle>
          <a:p>
            <a:endParaRPr lang="en-US"/>
          </a:p>
        </p:txBody>
      </p:sp>
      <p:grpSp>
        <p:nvGrpSpPr>
          <p:cNvPr id="11" name="Background grid" hidden="1"/>
          <p:cNvGrpSpPr/>
          <p:nvPr userDrawn="1"/>
        </p:nvGrpSpPr>
        <p:grpSpPr>
          <a:xfrm>
            <a:off x="492758" y="415863"/>
            <a:ext cx="11213950" cy="5826598"/>
            <a:chOff x="419101" y="439737"/>
            <a:chExt cx="9537698" cy="6161088"/>
          </a:xfrm>
        </p:grpSpPr>
        <p:sp>
          <p:nvSpPr>
            <p:cNvPr id="12" name="Rectangle 446" hidden="1"/>
            <p:cNvSpPr>
              <a:spLocks noChangeArrowheads="1"/>
            </p:cNvSpPr>
            <p:nvPr/>
          </p:nvSpPr>
          <p:spPr bwMode="auto">
            <a:xfrm>
              <a:off x="8805991" y="439737"/>
              <a:ext cx="1150808" cy="576263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321" tIns="45162" rIns="90321" bIns="45162" anchor="ctr"/>
            <a:lstStyle>
              <a:lvl1pPr defTabSz="9017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9017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9017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9017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9017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defTabSz="9017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defTabSz="9017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defTabSz="9017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defTabSz="9017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lnSpc>
                  <a:spcPts val="823"/>
                </a:lnSpc>
                <a:defRPr/>
              </a:pPr>
              <a:r>
                <a:rPr lang="en-GB" altLang="en-US" sz="941" b="0">
                  <a:solidFill>
                    <a:schemeClr val="bg1">
                      <a:lumMod val="75000"/>
                    </a:schemeClr>
                  </a:solidFill>
                </a:rPr>
                <a:t>Third party logo</a:t>
              </a:r>
            </a:p>
          </p:txBody>
        </p:sp>
        <p:sp>
          <p:nvSpPr>
            <p:cNvPr id="13" name="Rectangle 204" hidden="1"/>
            <p:cNvSpPr>
              <a:spLocks noChangeArrowheads="1"/>
            </p:cNvSpPr>
            <p:nvPr userDrawn="1"/>
          </p:nvSpPr>
          <p:spPr bwMode="auto">
            <a:xfrm>
              <a:off x="419101" y="1333501"/>
              <a:ext cx="4673509" cy="2543555"/>
            </a:xfrm>
            <a:prstGeom prst="rect">
              <a:avLst/>
            </a:prstGeom>
            <a:noFill/>
            <a:ln w="6350" algn="ctr">
              <a:solidFill>
                <a:srgbClr val="A5A6A9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defRPr/>
              </a:pPr>
              <a:endParaRPr lang="en-US" altLang="en-US" sz="1411"/>
            </a:p>
          </p:txBody>
        </p:sp>
        <p:sp>
          <p:nvSpPr>
            <p:cNvPr id="14" name="Rectangle 206" hidden="1"/>
            <p:cNvSpPr>
              <a:spLocks noChangeArrowheads="1"/>
            </p:cNvSpPr>
            <p:nvPr userDrawn="1"/>
          </p:nvSpPr>
          <p:spPr bwMode="auto">
            <a:xfrm>
              <a:off x="419101" y="4059936"/>
              <a:ext cx="4673509" cy="2540889"/>
            </a:xfrm>
            <a:prstGeom prst="rect">
              <a:avLst/>
            </a:prstGeom>
            <a:noFill/>
            <a:ln w="6350" algn="ctr">
              <a:solidFill>
                <a:srgbClr val="A5A6A9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defRPr/>
              </a:pPr>
              <a:endParaRPr lang="en-US" altLang="en-US" sz="1411"/>
            </a:p>
          </p:txBody>
        </p:sp>
        <p:sp>
          <p:nvSpPr>
            <p:cNvPr id="15" name="Rectangle 223" hidden="1"/>
            <p:cNvSpPr>
              <a:spLocks noChangeArrowheads="1"/>
            </p:cNvSpPr>
            <p:nvPr userDrawn="1"/>
          </p:nvSpPr>
          <p:spPr bwMode="auto">
            <a:xfrm>
              <a:off x="5280548" y="1333501"/>
              <a:ext cx="4671361" cy="2543555"/>
            </a:xfrm>
            <a:prstGeom prst="rect">
              <a:avLst/>
            </a:prstGeom>
            <a:noFill/>
            <a:ln w="6350" algn="ctr">
              <a:solidFill>
                <a:srgbClr val="A5A6A9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defRPr/>
              </a:pPr>
              <a:endParaRPr lang="en-US" altLang="en-US" sz="1411"/>
            </a:p>
          </p:txBody>
        </p:sp>
        <p:sp>
          <p:nvSpPr>
            <p:cNvPr id="16" name="Rectangle 224" hidden="1"/>
            <p:cNvSpPr>
              <a:spLocks noChangeArrowheads="1"/>
            </p:cNvSpPr>
            <p:nvPr userDrawn="1"/>
          </p:nvSpPr>
          <p:spPr bwMode="auto">
            <a:xfrm>
              <a:off x="5280548" y="4059936"/>
              <a:ext cx="4671361" cy="2540889"/>
            </a:xfrm>
            <a:prstGeom prst="rect">
              <a:avLst/>
            </a:prstGeom>
            <a:noFill/>
            <a:ln w="6350" algn="ctr">
              <a:solidFill>
                <a:srgbClr val="A5A6A9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defRPr/>
              </a:pPr>
              <a:endParaRPr lang="en-US" altLang="en-US" sz="1411"/>
            </a:p>
          </p:txBody>
        </p:sp>
      </p:grpSp>
      <p:cxnSp>
        <p:nvCxnSpPr>
          <p:cNvPr id="18" name="Straight Connector 17"/>
          <p:cNvCxnSpPr/>
          <p:nvPr userDrawn="1"/>
        </p:nvCxnSpPr>
        <p:spPr bwMode="auto">
          <a:xfrm>
            <a:off x="478493" y="641057"/>
            <a:ext cx="11440414" cy="19043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MSIPCMContentMarking" descr="{&quot;HashCode&quot;:1316537984,&quot;Placement&quot;:&quot;Footer&quot;,&quot;Top&quot;:519.343,&quot;Left&quot;:454.760162,&quot;SlideWidth&quot;:960,&quot;SlideHeight&quot;:540}">
            <a:extLst>
              <a:ext uri="{FF2B5EF4-FFF2-40B4-BE49-F238E27FC236}">
                <a16:creationId xmlns:a16="http://schemas.microsoft.com/office/drawing/2014/main" id="{886720EC-F92E-B929-08D9-31A4A7EEFABB}"/>
              </a:ext>
            </a:extLst>
          </p:cNvPr>
          <p:cNvSpPr txBox="1"/>
          <p:nvPr userDrawn="1"/>
        </p:nvSpPr>
        <p:spPr>
          <a:xfrm>
            <a:off x="5775454" y="6595656"/>
            <a:ext cx="641091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3664361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hf hdr="0" ftr="0" dt="0"/>
  <p:txStyles>
    <p:titleStyle>
      <a:lvl1pPr algn="l" defTabSz="13700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16" b="1" baseline="0">
          <a:solidFill>
            <a:schemeClr val="tx1"/>
          </a:solidFill>
          <a:latin typeface="+mj-lt"/>
          <a:ea typeface="SimHei"/>
          <a:cs typeface="+mj-cs"/>
        </a:defRPr>
      </a:lvl1pPr>
      <a:lvl2pPr algn="l" defTabSz="13700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86">
          <a:solidFill>
            <a:schemeClr val="tx2"/>
          </a:solidFill>
          <a:latin typeface="Arial" charset="0"/>
          <a:cs typeface="Arial" charset="0"/>
        </a:defRPr>
      </a:lvl2pPr>
      <a:lvl3pPr algn="l" defTabSz="13700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86">
          <a:solidFill>
            <a:schemeClr val="tx2"/>
          </a:solidFill>
          <a:latin typeface="Arial" charset="0"/>
          <a:cs typeface="Arial" charset="0"/>
        </a:defRPr>
      </a:lvl3pPr>
      <a:lvl4pPr algn="l" defTabSz="13700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86">
          <a:solidFill>
            <a:schemeClr val="tx2"/>
          </a:solidFill>
          <a:latin typeface="Arial" charset="0"/>
          <a:cs typeface="Arial" charset="0"/>
        </a:defRPr>
      </a:lvl4pPr>
      <a:lvl5pPr algn="l" defTabSz="13700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86">
          <a:solidFill>
            <a:schemeClr val="tx2"/>
          </a:solidFill>
          <a:latin typeface="Arial" charset="0"/>
          <a:cs typeface="Arial" charset="0"/>
        </a:defRPr>
      </a:lvl5pPr>
      <a:lvl6pPr marL="537571" algn="l" defTabSz="1304729" rtl="0" fontAlgn="base">
        <a:spcBef>
          <a:spcPct val="0"/>
        </a:spcBef>
        <a:spcAft>
          <a:spcPct val="0"/>
        </a:spcAft>
        <a:defRPr sz="2822">
          <a:solidFill>
            <a:schemeClr val="accent1"/>
          </a:solidFill>
          <a:latin typeface="Arial" charset="0"/>
          <a:cs typeface="Arial" charset="0"/>
        </a:defRPr>
      </a:lvl6pPr>
      <a:lvl7pPr marL="1075142" algn="l" defTabSz="1304729" rtl="0" fontAlgn="base">
        <a:spcBef>
          <a:spcPct val="0"/>
        </a:spcBef>
        <a:spcAft>
          <a:spcPct val="0"/>
        </a:spcAft>
        <a:defRPr sz="2822">
          <a:solidFill>
            <a:schemeClr val="accent1"/>
          </a:solidFill>
          <a:latin typeface="Arial" charset="0"/>
          <a:cs typeface="Arial" charset="0"/>
        </a:defRPr>
      </a:lvl7pPr>
      <a:lvl8pPr marL="1612712" algn="l" defTabSz="1304729" rtl="0" fontAlgn="base">
        <a:spcBef>
          <a:spcPct val="0"/>
        </a:spcBef>
        <a:spcAft>
          <a:spcPct val="0"/>
        </a:spcAft>
        <a:defRPr sz="2822">
          <a:solidFill>
            <a:schemeClr val="accent1"/>
          </a:solidFill>
          <a:latin typeface="Arial" charset="0"/>
          <a:cs typeface="Arial" charset="0"/>
        </a:defRPr>
      </a:lvl8pPr>
      <a:lvl9pPr marL="2150283" algn="l" defTabSz="1304729" rtl="0" fontAlgn="base">
        <a:spcBef>
          <a:spcPct val="0"/>
        </a:spcBef>
        <a:spcAft>
          <a:spcPct val="0"/>
        </a:spcAft>
        <a:defRPr sz="2822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marL="0" indent="0" algn="l" defTabSz="1060209" rtl="0" eaLnBrk="0" fontAlgn="base" hangingPunct="0">
        <a:spcBef>
          <a:spcPts val="235"/>
        </a:spcBef>
        <a:spcAft>
          <a:spcPct val="0"/>
        </a:spcAft>
        <a:buClr>
          <a:schemeClr val="tx2"/>
        </a:buClr>
        <a:buFont typeface="Symbol" pitchFamily="18" charset="2"/>
        <a:buNone/>
        <a:defRPr lang="en-GB" altLang="zh-TW" sz="1646" baseline="0" dirty="0" smtClean="0">
          <a:solidFill>
            <a:schemeClr val="tx1"/>
          </a:solidFill>
          <a:latin typeface="+mn-lt"/>
          <a:ea typeface="SimHei"/>
          <a:cs typeface="+mn-cs"/>
        </a:defRPr>
      </a:lvl1pPr>
      <a:lvl2pPr marL="268785" indent="-268785" algn="l" defTabSz="1060209" rtl="0" eaLnBrk="0" fontAlgn="base" hangingPunct="0">
        <a:spcBef>
          <a:spcPts val="235"/>
        </a:spcBef>
        <a:spcAft>
          <a:spcPct val="0"/>
        </a:spcAft>
        <a:buClr>
          <a:schemeClr val="accent1"/>
        </a:buClr>
        <a:buSzPct val="90000"/>
        <a:buFont typeface="Wingdings" panose="05000000000000000000" pitchFamily="2" charset="2"/>
        <a:buChar char="u"/>
        <a:defRPr lang="en-GB" altLang="zh-TW" sz="1646" baseline="0" dirty="0" smtClean="0">
          <a:solidFill>
            <a:schemeClr val="tx1"/>
          </a:solidFill>
          <a:latin typeface="+mn-lt"/>
          <a:ea typeface="SimHei"/>
          <a:cs typeface="+mn-cs"/>
        </a:defRPr>
      </a:lvl2pPr>
      <a:lvl3pPr marL="543171" indent="-274385" algn="l" defTabSz="1060209" rtl="0" eaLnBrk="0" fontAlgn="base" hangingPunct="0">
        <a:spcBef>
          <a:spcPts val="235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"/>
        <a:defRPr lang="en-GB" altLang="zh-TW" sz="1411" baseline="0" dirty="0" smtClean="0">
          <a:solidFill>
            <a:schemeClr val="tx1"/>
          </a:solidFill>
          <a:latin typeface="+mn-lt"/>
          <a:ea typeface="SimHei"/>
          <a:cs typeface="+mn-cs"/>
        </a:defRPr>
      </a:lvl3pPr>
      <a:lvl4pPr marL="804490" indent="-261319" algn="l" defTabSz="1060209" rtl="0" eaLnBrk="0" fontAlgn="base" hangingPunct="0">
        <a:spcBef>
          <a:spcPts val="235"/>
        </a:spcBef>
        <a:spcAft>
          <a:spcPct val="0"/>
        </a:spcAft>
        <a:buClr>
          <a:schemeClr val="accent1"/>
        </a:buClr>
        <a:buFont typeface="Helvetica Neue for HSBC Lt" panose="020B0404020202020204" pitchFamily="34" charset="0"/>
        <a:buChar char="–"/>
        <a:defRPr lang="en-GB" altLang="zh-TW" sz="1176" baseline="0" dirty="0" smtClean="0">
          <a:solidFill>
            <a:schemeClr val="tx1"/>
          </a:solidFill>
          <a:latin typeface="+mn-lt"/>
          <a:ea typeface="SimHei"/>
          <a:cs typeface="+mn-cs"/>
        </a:defRPr>
      </a:lvl4pPr>
      <a:lvl5pPr marL="1075142" indent="-270653" algn="l" defTabSz="1370058" rtl="0" eaLnBrk="0" fontAlgn="base" hangingPunct="0">
        <a:spcBef>
          <a:spcPts val="235"/>
        </a:spcBef>
        <a:spcAft>
          <a:spcPct val="0"/>
        </a:spcAft>
        <a:buClr>
          <a:schemeClr val="accent1"/>
        </a:buClr>
        <a:buFont typeface="Helvetica Neue for HSBC Lt" panose="020B0404020202020204" pitchFamily="34" charset="0"/>
        <a:buChar char="–"/>
        <a:defRPr lang="en-GB" altLang="zh-TW" sz="1058" dirty="0">
          <a:solidFill>
            <a:schemeClr val="tx1"/>
          </a:solidFill>
          <a:latin typeface="+mn-lt"/>
          <a:ea typeface="SimHei"/>
          <a:cs typeface="+mn-cs"/>
        </a:defRPr>
      </a:lvl5pPr>
      <a:lvl6pPr marL="1816168" indent="-250120" algn="l" defTabSz="1304729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Times New Roman" pitchFamily="18" charset="0"/>
        <a:buChar char="–"/>
        <a:defRPr sz="941">
          <a:solidFill>
            <a:schemeClr val="tx1"/>
          </a:solidFill>
          <a:latin typeface="+mn-lt"/>
          <a:cs typeface="+mn-cs"/>
        </a:defRPr>
      </a:lvl6pPr>
      <a:lvl7pPr marL="2353739" indent="-250120" algn="l" defTabSz="1304729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Times New Roman" pitchFamily="18" charset="0"/>
        <a:buChar char="–"/>
        <a:defRPr sz="941">
          <a:solidFill>
            <a:schemeClr val="tx1"/>
          </a:solidFill>
          <a:latin typeface="+mn-lt"/>
          <a:cs typeface="+mn-cs"/>
        </a:defRPr>
      </a:lvl7pPr>
      <a:lvl8pPr marL="2891309" indent="-250120" algn="l" defTabSz="1304729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Times New Roman" pitchFamily="18" charset="0"/>
        <a:buChar char="–"/>
        <a:defRPr sz="941">
          <a:solidFill>
            <a:schemeClr val="tx1"/>
          </a:solidFill>
          <a:latin typeface="+mn-lt"/>
          <a:cs typeface="+mn-cs"/>
        </a:defRPr>
      </a:lvl8pPr>
      <a:lvl9pPr marL="3428880" indent="-250120" algn="l" defTabSz="1304729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Times New Roman" pitchFamily="18" charset="0"/>
        <a:buChar char="–"/>
        <a:defRPr sz="94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075142" rtl="0" eaLnBrk="1" latinLnBrk="0" hangingPunct="1">
        <a:defRPr sz="2116" kern="1200">
          <a:solidFill>
            <a:schemeClr val="tx1"/>
          </a:solidFill>
          <a:latin typeface="+mn-lt"/>
          <a:ea typeface="+mn-ea"/>
          <a:cs typeface="+mn-cs"/>
        </a:defRPr>
      </a:lvl1pPr>
      <a:lvl2pPr marL="537571" algn="l" defTabSz="1075142" rtl="0" eaLnBrk="1" latinLnBrk="0" hangingPunct="1">
        <a:defRPr sz="2116" kern="1200">
          <a:solidFill>
            <a:schemeClr val="tx1"/>
          </a:solidFill>
          <a:latin typeface="+mn-lt"/>
          <a:ea typeface="+mn-ea"/>
          <a:cs typeface="+mn-cs"/>
        </a:defRPr>
      </a:lvl2pPr>
      <a:lvl3pPr marL="1075142" algn="l" defTabSz="1075142" rtl="0" eaLnBrk="1" latinLnBrk="0" hangingPunct="1">
        <a:defRPr sz="2116" kern="1200">
          <a:solidFill>
            <a:schemeClr val="tx1"/>
          </a:solidFill>
          <a:latin typeface="+mn-lt"/>
          <a:ea typeface="+mn-ea"/>
          <a:cs typeface="+mn-cs"/>
        </a:defRPr>
      </a:lvl3pPr>
      <a:lvl4pPr marL="1612712" algn="l" defTabSz="1075142" rtl="0" eaLnBrk="1" latinLnBrk="0" hangingPunct="1">
        <a:defRPr sz="2116" kern="1200">
          <a:solidFill>
            <a:schemeClr val="tx1"/>
          </a:solidFill>
          <a:latin typeface="+mn-lt"/>
          <a:ea typeface="+mn-ea"/>
          <a:cs typeface="+mn-cs"/>
        </a:defRPr>
      </a:lvl4pPr>
      <a:lvl5pPr marL="2150283" algn="l" defTabSz="1075142" rtl="0" eaLnBrk="1" latinLnBrk="0" hangingPunct="1">
        <a:defRPr sz="2116" kern="1200">
          <a:solidFill>
            <a:schemeClr val="tx1"/>
          </a:solidFill>
          <a:latin typeface="+mn-lt"/>
          <a:ea typeface="+mn-ea"/>
          <a:cs typeface="+mn-cs"/>
        </a:defRPr>
      </a:lvl5pPr>
      <a:lvl6pPr marL="2687853" algn="l" defTabSz="1075142" rtl="0" eaLnBrk="1" latinLnBrk="0" hangingPunct="1">
        <a:defRPr sz="2116" kern="1200">
          <a:solidFill>
            <a:schemeClr val="tx1"/>
          </a:solidFill>
          <a:latin typeface="+mn-lt"/>
          <a:ea typeface="+mn-ea"/>
          <a:cs typeface="+mn-cs"/>
        </a:defRPr>
      </a:lvl6pPr>
      <a:lvl7pPr marL="3225424" algn="l" defTabSz="1075142" rtl="0" eaLnBrk="1" latinLnBrk="0" hangingPunct="1">
        <a:defRPr sz="2116" kern="1200">
          <a:solidFill>
            <a:schemeClr val="tx1"/>
          </a:solidFill>
          <a:latin typeface="+mn-lt"/>
          <a:ea typeface="+mn-ea"/>
          <a:cs typeface="+mn-cs"/>
        </a:defRPr>
      </a:lvl7pPr>
      <a:lvl8pPr marL="3762994" algn="l" defTabSz="1075142" rtl="0" eaLnBrk="1" latinLnBrk="0" hangingPunct="1">
        <a:defRPr sz="2116" kern="1200">
          <a:solidFill>
            <a:schemeClr val="tx1"/>
          </a:solidFill>
          <a:latin typeface="+mn-lt"/>
          <a:ea typeface="+mn-ea"/>
          <a:cs typeface="+mn-cs"/>
        </a:defRPr>
      </a:lvl8pPr>
      <a:lvl9pPr marL="4300565" algn="l" defTabSz="1075142" rtl="0" eaLnBrk="1" latinLnBrk="0" hangingPunct="1">
        <a:defRPr sz="21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38EFFE-950B-7AF6-5E3C-20AD0FF20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682" y="13460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170A21-725D-635D-E8FE-5F9F97CA84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184099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MSIPCMContentMarking" descr="{&quot;HashCode&quot;:1316537984,&quot;Placement&quot;:&quot;Footer&quot;,&quot;Top&quot;:519.343,&quot;Left&quot;:454.760162,&quot;SlideWidth&quot;:960,&quot;SlideHeight&quot;:540}">
            <a:extLst>
              <a:ext uri="{FF2B5EF4-FFF2-40B4-BE49-F238E27FC236}">
                <a16:creationId xmlns:a16="http://schemas.microsoft.com/office/drawing/2014/main" id="{45CCD7CB-F773-5630-FA58-32A66F852A8F}"/>
              </a:ext>
            </a:extLst>
          </p:cNvPr>
          <p:cNvSpPr txBox="1"/>
          <p:nvPr userDrawn="1"/>
        </p:nvSpPr>
        <p:spPr>
          <a:xfrm>
            <a:off x="5775454" y="6595656"/>
            <a:ext cx="641091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1913987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36" r:id="rId2"/>
    <p:sldLayoutId id="2147483735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 baseline="0">
          <a:solidFill>
            <a:schemeClr val="tx1"/>
          </a:solidFill>
          <a:latin typeface="Univers Next for HSBC Thin" panose="020B030303020202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Univers Next for HSBC Light" panose="020B0403030202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Univers Next for HSBC Light" panose="020B0403030202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Univers Next for HSBC Light" panose="020B0403030202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Univers Next for HSBC Light" panose="020B0403030202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Univers Next for HSBC Light" panose="020B0403030202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7333" userDrawn="1">
          <p15:clr>
            <a:srgbClr val="F26B43"/>
          </p15:clr>
        </p15:guide>
        <p15:guide id="3" pos="347" userDrawn="1">
          <p15:clr>
            <a:srgbClr val="F26B43"/>
          </p15:clr>
        </p15:guide>
        <p15:guide id="4" pos="3940" userDrawn="1">
          <p15:clr>
            <a:srgbClr val="F26B43"/>
          </p15:clr>
        </p15:guide>
        <p15:guide id="5" orient="horz" pos="61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emf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holding a phone and a credit card&#10;&#10;Description automatically generated">
            <a:extLst>
              <a:ext uri="{FF2B5EF4-FFF2-40B4-BE49-F238E27FC236}">
                <a16:creationId xmlns:a16="http://schemas.microsoft.com/office/drawing/2014/main" id="{26701073-FC4E-60D1-7971-14BC7C8857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9862" y="-449704"/>
            <a:ext cx="11961640" cy="7982716"/>
          </a:xfrm>
          <a:prstGeom prst="rect">
            <a:avLst/>
          </a:prstGeom>
        </p:spPr>
      </p:pic>
      <p:pic>
        <p:nvPicPr>
          <p:cNvPr id="5" name="Picture 4" descr="A couple of women sitting on a ledge&#10;&#10;Description automatically generated">
            <a:extLst>
              <a:ext uri="{FF2B5EF4-FFF2-40B4-BE49-F238E27FC236}">
                <a16:creationId xmlns:a16="http://schemas.microsoft.com/office/drawing/2014/main" id="{DA79F0B5-0041-72FA-B8F8-C814BCEB27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9332" y="5503333"/>
            <a:ext cx="4402667" cy="135734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037108" y="2271713"/>
            <a:ext cx="6607175" cy="1674812"/>
          </a:xfrm>
          <a:prstGeom prst="rect">
            <a:avLst/>
          </a:prstGeom>
        </p:spPr>
        <p:txBody>
          <a:bodyPr vert="horz" wrap="square" lIns="0" tIns="12724" rIns="0" bIns="0" rtlCol="0" anchor="ctr">
            <a:noAutofit/>
          </a:bodyPr>
          <a:lstStyle/>
          <a:p>
            <a:pPr marL="12724">
              <a:lnSpc>
                <a:spcPct val="100000"/>
              </a:lnSpc>
              <a:spcBef>
                <a:spcPts val="0"/>
              </a:spcBef>
            </a:pPr>
            <a:r>
              <a:rPr lang="en-GB" sz="5000" spc="-150" dirty="0">
                <a:solidFill>
                  <a:srgbClr val="000000"/>
                </a:solidFill>
                <a:latin typeface="Univers Next for HSBC Thin" panose="020B0303030202020203" pitchFamily="34" charset="77"/>
              </a:rPr>
              <a:t>Overspending </a:t>
            </a:r>
            <a:br>
              <a:rPr lang="en-GB" sz="5000" spc="-150" dirty="0">
                <a:solidFill>
                  <a:srgbClr val="000000"/>
                </a:solidFill>
                <a:latin typeface="Univers Next for HSBC Thin" panose="020B0303030202020203" pitchFamily="34" charset="77"/>
              </a:rPr>
            </a:br>
            <a:r>
              <a:rPr lang="en-GB" sz="5000" spc="-150" dirty="0">
                <a:solidFill>
                  <a:srgbClr val="000000"/>
                </a:solidFill>
                <a:latin typeface="Univers Next for HSBC Thin" panose="020B0303030202020203" pitchFamily="34" charset="77"/>
              </a:rPr>
              <a:t>and Cost of living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8AC1A1-0CEC-799F-8009-AF4AFCE78262}"/>
              </a:ext>
            </a:extLst>
          </p:cNvPr>
          <p:cNvSpPr txBox="1"/>
          <p:nvPr/>
        </p:nvSpPr>
        <p:spPr>
          <a:xfrm>
            <a:off x="6983320" y="4231825"/>
            <a:ext cx="38700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spc="30" dirty="0">
                <a:solidFill>
                  <a:srgbClr val="000000"/>
                </a:solidFill>
                <a:latin typeface="Univers Next for HSBC Regular" panose="020B0503030202020203" pitchFamily="34" charset="0"/>
              </a:rPr>
              <a:t>Session </a:t>
            </a:r>
            <a:r>
              <a:rPr lang="en-GB" b="1" spc="30" dirty="0">
                <a:solidFill>
                  <a:srgbClr val="000000"/>
                </a:solidFill>
                <a:latin typeface="Univers Next for HSBC Regular" panose="020B0503030202020203" pitchFamily="34" charset="0"/>
              </a:rPr>
              <a:t>10</a:t>
            </a:r>
            <a:r>
              <a:rPr lang="en-GB" sz="1800" b="1" spc="30" dirty="0">
                <a:solidFill>
                  <a:srgbClr val="000000"/>
                </a:solidFill>
                <a:latin typeface="Univers Next for HSBC Regular" panose="020B0503030202020203" pitchFamily="34" charset="0"/>
              </a:rPr>
              <a:t>: Overspending</a:t>
            </a:r>
            <a:br>
              <a:rPr lang="en-GB" sz="1800" b="1" spc="30" dirty="0">
                <a:solidFill>
                  <a:srgbClr val="000000"/>
                </a:solidFill>
                <a:latin typeface="Univers Next for HSBC Regular" panose="020B0503030202020203" pitchFamily="34" charset="0"/>
              </a:rPr>
            </a:br>
            <a:r>
              <a:rPr lang="en-GB" sz="1800" b="1" spc="30" dirty="0">
                <a:solidFill>
                  <a:srgbClr val="000000"/>
                </a:solidFill>
                <a:latin typeface="Univers Next for HSBC Regular" panose="020B0503030202020203" pitchFamily="34" charset="0"/>
              </a:rPr>
              <a:t>and Value for Money</a:t>
            </a:r>
            <a:endParaRPr lang="en-US" b="1" spc="30" dirty="0">
              <a:latin typeface="Univers Next for HSBC Regular" panose="020B0503030202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3B4292-7C94-F161-CD9B-635A2250A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5784" y="613242"/>
            <a:ext cx="2755900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656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88B7D4-4B85-2260-FC9A-24E9AF66B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625" y="396970"/>
            <a:ext cx="11090274" cy="836354"/>
          </a:xfrm>
        </p:spPr>
        <p:txBody>
          <a:bodyPr>
            <a:normAutofit/>
          </a:bodyPr>
          <a:lstStyle/>
          <a:p>
            <a:pPr lvl="0"/>
            <a:r>
              <a:rPr lang="en-GB" sz="4000" noProof="0" dirty="0"/>
              <a:t>Mindful Shopping – Tracking your spending</a:t>
            </a: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50CBDFFD-C975-D222-EE32-D475DA183516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643472" y="6593968"/>
            <a:ext cx="6427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noAutofit/>
          </a:bodyPr>
          <a:lstStyle/>
          <a:p>
            <a:pPr algn="ctr" defTabSz="1060209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1CF9EA00-886D-43B8-A53F-CB3B22E97C6F}" type="slidenum">
              <a:rPr lang="en-GB" altLang="zh-TW" sz="1000" b="0" i="0" kern="1200" smtClean="0">
                <a:solidFill>
                  <a:schemeClr val="tx1"/>
                </a:solidFill>
                <a:latin typeface="Univers Next for HSBC Light" panose="020B0403030202020203" pitchFamily="34" charset="0"/>
                <a:ea typeface="+mn-ea"/>
                <a:cs typeface="+mn-cs"/>
              </a:rPr>
              <a:pPr algn="ctr" defTabSz="1060209" fontAlgn="bas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10</a:t>
            </a:fld>
            <a:endParaRPr lang="en-GB" altLang="zh-TW" sz="1000" b="0" i="0" kern="1200" dirty="0">
              <a:solidFill>
                <a:schemeClr val="tx1"/>
              </a:solidFill>
              <a:latin typeface="Univers Next for HSBC Light" panose="020B0403030202020203" pitchFamily="34" charset="0"/>
              <a:ea typeface="+mn-ea"/>
              <a:cs typeface="+mn-cs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A15A4B5-4A53-A706-9DD9-D07EC7BC840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67527" y="368274"/>
            <a:ext cx="865050" cy="865050"/>
          </a:xfrm>
          <a:prstGeom prst="rect">
            <a:avLst/>
          </a:prstGeom>
        </p:spPr>
      </p:pic>
      <p:graphicFrame>
        <p:nvGraphicFramePr>
          <p:cNvPr id="3" name="Content Placeholder 12">
            <a:extLst>
              <a:ext uri="{FF2B5EF4-FFF2-40B4-BE49-F238E27FC236}">
                <a16:creationId xmlns:a16="http://schemas.microsoft.com/office/drawing/2014/main" id="{2C26B79C-3691-939A-72F9-6940C657C3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3260687"/>
              </p:ext>
            </p:extLst>
          </p:nvPr>
        </p:nvGraphicFramePr>
        <p:xfrm>
          <a:off x="550863" y="1449388"/>
          <a:ext cx="11052000" cy="34403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56000">
                  <a:extLst>
                    <a:ext uri="{9D8B030D-6E8A-4147-A177-3AD203B41FA5}">
                      <a16:colId xmlns:a16="http://schemas.microsoft.com/office/drawing/2014/main" val="3697882823"/>
                    </a:ext>
                  </a:extLst>
                </a:gridCol>
                <a:gridCol w="2556000">
                  <a:extLst>
                    <a:ext uri="{9D8B030D-6E8A-4147-A177-3AD203B41FA5}">
                      <a16:colId xmlns:a16="http://schemas.microsoft.com/office/drawing/2014/main" val="2180979785"/>
                    </a:ext>
                  </a:extLst>
                </a:gridCol>
                <a:gridCol w="2556000">
                  <a:extLst>
                    <a:ext uri="{9D8B030D-6E8A-4147-A177-3AD203B41FA5}">
                      <a16:colId xmlns:a16="http://schemas.microsoft.com/office/drawing/2014/main" val="840797608"/>
                    </a:ext>
                  </a:extLst>
                </a:gridCol>
              </a:tblGrid>
              <a:tr h="4163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i="0" dirty="0">
                        <a:solidFill>
                          <a:schemeClr val="bg1"/>
                        </a:solidFill>
                        <a:latin typeface="Univers Next for HSBC Regular" panose="020B0503030202020203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dirty="0">
                          <a:solidFill>
                            <a:schemeClr val="bg1"/>
                          </a:solidFill>
                          <a:latin typeface="Univers Next for HSBC Regular" panose="020B0503030202020203" pitchFamily="34" charset="0"/>
                        </a:rPr>
                        <a:t>Monthly Cost</a:t>
                      </a:r>
                    </a:p>
                  </a:txBody>
                  <a:tcPr marL="14400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767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dirty="0">
                          <a:solidFill>
                            <a:schemeClr val="bg1"/>
                          </a:solidFill>
                          <a:latin typeface="Univers Next for HSBC Regular" panose="020B0503030202020203" pitchFamily="34" charset="0"/>
                        </a:rPr>
                        <a:t>Yearly Cost</a:t>
                      </a:r>
                    </a:p>
                  </a:txBody>
                  <a:tcPr marL="14400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767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dirty="0">
                          <a:solidFill>
                            <a:schemeClr val="bg1"/>
                          </a:solidFill>
                          <a:latin typeface="Univers Next for HSBC Regular" panose="020B0503030202020203" pitchFamily="34" charset="0"/>
                        </a:rPr>
                        <a:t>Accumulative Cost</a:t>
                      </a:r>
                    </a:p>
                  </a:txBody>
                  <a:tcPr marL="14400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767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dirty="0">
                          <a:solidFill>
                            <a:schemeClr val="bg1"/>
                          </a:solidFill>
                          <a:latin typeface="Univers Next for HSBC Regular" panose="020B0503030202020203" pitchFamily="34" charset="0"/>
                        </a:rPr>
                        <a:t>10 Year Accumulative Cost</a:t>
                      </a:r>
                    </a:p>
                  </a:txBody>
                  <a:tcPr marL="14400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76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976648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dirty="0">
                          <a:solidFill>
                            <a:schemeClr val="bg1"/>
                          </a:solidFill>
                          <a:latin typeface="Univers Next for HSBC Regular" panose="020B0503030202020203" pitchFamily="34" charset="0"/>
                        </a:rPr>
                        <a:t>Music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7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latin typeface="Univers Next for HSBC Light" panose="020B0403030202020203" pitchFamily="34" charset="0"/>
                        </a:rPr>
                        <a:t>£10.99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latin typeface="Univers Next for HSBC Light" panose="020B0403030202020203" pitchFamily="34" charset="0"/>
                        </a:rPr>
                        <a:t>£131.88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latin typeface="Univers Next for HSBC Light" panose="020B0403030202020203" pitchFamily="34" charset="0"/>
                        </a:rPr>
                        <a:t>£131.88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latin typeface="Univers Next for HSBC Light" panose="020B0403030202020203" pitchFamily="34" charset="0"/>
                        </a:rPr>
                        <a:t>£1,318.80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dirty="0">
                          <a:solidFill>
                            <a:schemeClr val="bg1"/>
                          </a:solidFill>
                          <a:latin typeface="Univers Next for HSBC Regular" panose="020B0503030202020203" pitchFamily="34" charset="0"/>
                        </a:rPr>
                        <a:t>TV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7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latin typeface="Univers Next for HSBC Light" panose="020B0403030202020203" pitchFamily="34" charset="0"/>
                        </a:rPr>
                        <a:t>£10.99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latin typeface="Univers Next for HSBC Light" panose="020B0403030202020203" pitchFamily="34" charset="0"/>
                        </a:rPr>
                        <a:t>£131.88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latin typeface="Univers Next for HSBC Light" panose="020B0403030202020203" pitchFamily="34" charset="0"/>
                        </a:rPr>
                        <a:t>£263.76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latin typeface="Univers Next for HSBC Light" panose="020B0403030202020203" pitchFamily="34" charset="0"/>
                        </a:rPr>
                        <a:t>£2,637.60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dirty="0">
                          <a:solidFill>
                            <a:schemeClr val="bg1"/>
                          </a:solidFill>
                          <a:latin typeface="Univers Next for HSBC Regular" panose="020B0503030202020203" pitchFamily="34" charset="0"/>
                        </a:rPr>
                        <a:t>Film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7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latin typeface="Univers Next for HSBC Light" panose="020B0403030202020203" pitchFamily="34" charset="0"/>
                        </a:rPr>
                        <a:t>£9.99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latin typeface="Univers Next for HSBC Light" panose="020B0403030202020203" pitchFamily="34" charset="0"/>
                        </a:rPr>
                        <a:t>£119.88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latin typeface="Univers Next for HSBC Light" panose="020B0403030202020203" pitchFamily="34" charset="0"/>
                        </a:rPr>
                        <a:t>£383.64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latin typeface="Univers Next for HSBC Light" panose="020B0403030202020203" pitchFamily="34" charset="0"/>
                        </a:rPr>
                        <a:t>£3,836.40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660578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dirty="0">
                          <a:solidFill>
                            <a:schemeClr val="bg1"/>
                          </a:solidFill>
                          <a:latin typeface="Univers Next for HSBC Regular" panose="020B0503030202020203" pitchFamily="34" charset="0"/>
                        </a:rPr>
                        <a:t>Gaming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7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latin typeface="Univers Next for HSBC Light" panose="020B0403030202020203" pitchFamily="34" charset="0"/>
                        </a:rPr>
                        <a:t>£20.00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latin typeface="Univers Next for HSBC Light" panose="020B0403030202020203" pitchFamily="34" charset="0"/>
                        </a:rPr>
                        <a:t>£240.00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latin typeface="Univers Next for HSBC Light" panose="020B0403030202020203" pitchFamily="34" charset="0"/>
                        </a:rPr>
                        <a:t>£623.64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latin typeface="Univers Next for HSBC Light" panose="020B0403030202020203" pitchFamily="34" charset="0"/>
                        </a:rPr>
                        <a:t>£6,236.40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4703402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dirty="0">
                          <a:solidFill>
                            <a:schemeClr val="bg1"/>
                          </a:solidFill>
                          <a:latin typeface="Univers Next for HSBC Regular" panose="020B0503030202020203" pitchFamily="34" charset="0"/>
                        </a:rPr>
                        <a:t>Beauty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7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latin typeface="Univers Next for HSBC Light" panose="020B0403030202020203" pitchFamily="34" charset="0"/>
                        </a:rPr>
                        <a:t>£13.00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latin typeface="Univers Next for HSBC Light" panose="020B0403030202020203" pitchFamily="34" charset="0"/>
                        </a:rPr>
                        <a:t>£156.00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latin typeface="Univers Next for HSBC Light" panose="020B0403030202020203" pitchFamily="34" charset="0"/>
                        </a:rPr>
                        <a:t>£779.64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latin typeface="Univers Next for HSBC Light" panose="020B0403030202020203" pitchFamily="34" charset="0"/>
                        </a:rPr>
                        <a:t>£7,796.40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0037248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dirty="0">
                          <a:solidFill>
                            <a:schemeClr val="bg1"/>
                          </a:solidFill>
                          <a:latin typeface="Univers Next for HSBC Regular" panose="020B0503030202020203" pitchFamily="34" charset="0"/>
                        </a:rPr>
                        <a:t>Exercise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7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latin typeface="Univers Next for HSBC Light" panose="020B0403030202020203" pitchFamily="34" charset="0"/>
                        </a:rPr>
                        <a:t>£16.99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latin typeface="Univers Next for HSBC Light" panose="020B0403030202020203" pitchFamily="34" charset="0"/>
                        </a:rPr>
                        <a:t>£203.88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latin typeface="Univers Next for HSBC Light" panose="020B0403030202020203" pitchFamily="34" charset="0"/>
                        </a:rPr>
                        <a:t>£983.52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latin typeface="Univers Next for HSBC Light" panose="020B0403030202020203" pitchFamily="34" charset="0"/>
                        </a:rPr>
                        <a:t>£9,835.20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2760596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DC4EDC4-12EC-F8AF-28CF-4D9ADCF5B8D0}"/>
              </a:ext>
            </a:extLst>
          </p:cNvPr>
          <p:cNvSpPr txBox="1"/>
          <p:nvPr/>
        </p:nvSpPr>
        <p:spPr>
          <a:xfrm>
            <a:off x="6197601" y="6593968"/>
            <a:ext cx="54435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0" i="0" dirty="0">
                <a:latin typeface="Univers Next for HSBC Light" panose="020B0403030202020203" pitchFamily="34" charset="0"/>
              </a:rPr>
              <a:t>Module 5 – Session 10 – </a:t>
            </a:r>
            <a:r>
              <a:rPr lang="en-GB" sz="1000" dirty="0">
                <a:solidFill>
                  <a:srgbClr val="000000"/>
                </a:solidFill>
                <a:latin typeface="Univers Next for HSBC Light" panose="020B0403030202020203" pitchFamily="34" charset="0"/>
              </a:rPr>
              <a:t>Overspending and Value for Money</a:t>
            </a:r>
            <a:endParaRPr lang="en-US" sz="1000" b="0" i="0" dirty="0">
              <a:latin typeface="Univers Next for HSBC Light" panose="020B0403030202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133427-712E-D5A9-1872-3EA4B2BE9C30}"/>
              </a:ext>
            </a:extLst>
          </p:cNvPr>
          <p:cNvSpPr/>
          <p:nvPr/>
        </p:nvSpPr>
        <p:spPr>
          <a:xfrm>
            <a:off x="3962400" y="1886465"/>
            <a:ext cx="2479589" cy="461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F1B8011-F4B6-05F2-75BD-5F62E79665C4}"/>
              </a:ext>
            </a:extLst>
          </p:cNvPr>
          <p:cNvSpPr/>
          <p:nvPr/>
        </p:nvSpPr>
        <p:spPr>
          <a:xfrm>
            <a:off x="6549082" y="2392108"/>
            <a:ext cx="2479589" cy="461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912571D-7E04-6D12-8A3B-F706DF096945}"/>
              </a:ext>
            </a:extLst>
          </p:cNvPr>
          <p:cNvSpPr/>
          <p:nvPr/>
        </p:nvSpPr>
        <p:spPr>
          <a:xfrm>
            <a:off x="9088612" y="2889336"/>
            <a:ext cx="2479589" cy="461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73E26D-6B8D-4997-7D3C-BCD001BBE15E}"/>
              </a:ext>
            </a:extLst>
          </p:cNvPr>
          <p:cNvSpPr/>
          <p:nvPr/>
        </p:nvSpPr>
        <p:spPr>
          <a:xfrm>
            <a:off x="3962400" y="3391845"/>
            <a:ext cx="2479589" cy="461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97CFCFA-C4C1-B165-E1FC-0C3869290B36}"/>
              </a:ext>
            </a:extLst>
          </p:cNvPr>
          <p:cNvSpPr/>
          <p:nvPr/>
        </p:nvSpPr>
        <p:spPr>
          <a:xfrm>
            <a:off x="6524369" y="3897488"/>
            <a:ext cx="2479589" cy="461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FDD91D0-94B1-5DC7-69F3-8CBDA84E489C}"/>
              </a:ext>
            </a:extLst>
          </p:cNvPr>
          <p:cNvSpPr/>
          <p:nvPr/>
        </p:nvSpPr>
        <p:spPr>
          <a:xfrm>
            <a:off x="9092369" y="4403988"/>
            <a:ext cx="2479589" cy="461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AFC7C92-8FEF-3C60-B3D9-7F20123918A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022" y="5166892"/>
            <a:ext cx="1762233" cy="13828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B6E3D7-79AC-186A-FE08-1840B58616A1}"/>
              </a:ext>
            </a:extLst>
          </p:cNvPr>
          <p:cNvSpPr txBox="1"/>
          <p:nvPr/>
        </p:nvSpPr>
        <p:spPr>
          <a:xfrm>
            <a:off x="4968138" y="4990377"/>
            <a:ext cx="671259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900" b="0" i="0" u="none" strike="noStrike" baseline="0" dirty="0">
                <a:solidFill>
                  <a:srgbClr val="000000"/>
                </a:solidFill>
                <a:latin typeface="Univers Next for HSBC Light" panose="020B0403030202020203" pitchFamily="34" charset="0"/>
              </a:rPr>
              <a:t>Prices from Spotify.co.uk, Netflix.co.uk, NowTV.co.uk, XBOX.co.uk, Allsubscriptionboxes.co.uk, THEGYMGROUP.co.uk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5585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">
            <a:extLst>
              <a:ext uri="{FF2B5EF4-FFF2-40B4-BE49-F238E27FC236}">
                <a16:creationId xmlns:a16="http://schemas.microsoft.com/office/drawing/2014/main" id="{61938D25-F250-8378-418E-6F79241E24AA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643472" y="6593968"/>
            <a:ext cx="6427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noAutofit/>
          </a:bodyPr>
          <a:lstStyle/>
          <a:p>
            <a:pPr algn="ctr" defTabSz="1060209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1CF9EA00-886D-43B8-A53F-CB3B22E97C6F}" type="slidenum">
              <a:rPr lang="en-GB" altLang="zh-TW" sz="1000" b="0" i="0" kern="1200" smtClean="0">
                <a:solidFill>
                  <a:schemeClr val="tx1"/>
                </a:solidFill>
                <a:latin typeface="Univers Next for HSBC Light" panose="020B0403030202020203" pitchFamily="34" charset="0"/>
                <a:ea typeface="+mn-ea"/>
                <a:cs typeface="+mn-cs"/>
              </a:rPr>
              <a:pPr algn="ctr" defTabSz="1060209" fontAlgn="bas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11</a:t>
            </a:fld>
            <a:endParaRPr lang="en-GB" altLang="zh-TW" sz="1000" b="0" i="0" kern="1200" dirty="0">
              <a:solidFill>
                <a:schemeClr val="tx1"/>
              </a:solidFill>
              <a:latin typeface="Univers Next for HSBC Light" panose="020B0403030202020203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659A37-6473-F06E-E64E-01581D5DCCA7}"/>
              </a:ext>
            </a:extLst>
          </p:cNvPr>
          <p:cNvSpPr txBox="1"/>
          <p:nvPr/>
        </p:nvSpPr>
        <p:spPr>
          <a:xfrm>
            <a:off x="493197" y="3429000"/>
            <a:ext cx="3676098" cy="2554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4748" fontAlgn="base">
              <a:spcBef>
                <a:spcPct val="0"/>
              </a:spcBef>
              <a:spcAft>
                <a:spcPts val="1702"/>
              </a:spcAft>
              <a:buClr>
                <a:srgbClr val="C00000"/>
              </a:buClr>
            </a:pPr>
            <a:r>
              <a:rPr lang="en-GB" sz="1600" b="1" dirty="0">
                <a:latin typeface="Univers Next for HSBC Regular" panose="020B0503030202020203" pitchFamily="34" charset="0"/>
                <a:ea typeface="ＭＳ Ｐゴシック"/>
              </a:rPr>
              <a:t>Remember that even the small amounts add up.</a:t>
            </a:r>
          </a:p>
          <a:p>
            <a:pPr defTabSz="864748" fontAlgn="base">
              <a:spcBef>
                <a:spcPct val="0"/>
              </a:spcBef>
              <a:spcAft>
                <a:spcPts val="1702"/>
              </a:spcAft>
              <a:buClr>
                <a:srgbClr val="C00000"/>
              </a:buClr>
            </a:pPr>
            <a:r>
              <a:rPr lang="en-GB" sz="1600" b="1" dirty="0">
                <a:latin typeface="Univers Next for HSBC Regular" panose="020B0503030202020203" pitchFamily="34" charset="0"/>
                <a:ea typeface="ＭＳ Ｐゴシック"/>
              </a:rPr>
              <a:t>Stay on top of anything that is going out of your account.</a:t>
            </a:r>
          </a:p>
          <a:p>
            <a:pPr defTabSz="864748" fontAlgn="base">
              <a:spcBef>
                <a:spcPct val="0"/>
              </a:spcBef>
              <a:spcAft>
                <a:spcPts val="1702"/>
              </a:spcAft>
              <a:buClr>
                <a:srgbClr val="C00000"/>
              </a:buClr>
            </a:pPr>
            <a:r>
              <a:rPr lang="en-GB" sz="1600" b="1" dirty="0">
                <a:latin typeface="Univers Next for HSBC Regular" panose="020B0503030202020203" pitchFamily="34" charset="0"/>
                <a:ea typeface="ＭＳ Ｐゴシック"/>
              </a:rPr>
              <a:t>What else could you use the money for?</a:t>
            </a:r>
          </a:p>
          <a:p>
            <a:pPr marL="162140" indent="-162140" defTabSz="864748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GB" sz="2270" dirty="0">
              <a:solidFill>
                <a:srgbClr val="000000"/>
              </a:solidFill>
              <a:latin typeface="Univers Next for HSBC Regular" panose="020B0503030202020203" pitchFamily="34" charset="0"/>
              <a:ea typeface="ＭＳ Ｐゴシック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225EBD-BFD1-C1E3-EAEF-8C60E57F197E}"/>
              </a:ext>
            </a:extLst>
          </p:cNvPr>
          <p:cNvSpPr txBox="1"/>
          <p:nvPr/>
        </p:nvSpPr>
        <p:spPr>
          <a:xfrm>
            <a:off x="6197601" y="6593968"/>
            <a:ext cx="54435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0" i="0" dirty="0">
                <a:latin typeface="Univers Next for HSBC Light" panose="020B0403030202020203" pitchFamily="34" charset="0"/>
              </a:rPr>
              <a:t>Module 5 – Session 10 – </a:t>
            </a:r>
            <a:r>
              <a:rPr lang="en-GB" sz="1000" dirty="0">
                <a:solidFill>
                  <a:srgbClr val="000000"/>
                </a:solidFill>
                <a:latin typeface="Univers Next for HSBC Light" panose="020B0403030202020203" pitchFamily="34" charset="0"/>
              </a:rPr>
              <a:t>Overspending and Value for Money</a:t>
            </a:r>
            <a:endParaRPr lang="en-US" sz="1000" b="0" i="0" dirty="0">
              <a:latin typeface="Univers Next for HSBC Light" panose="020B0403030202020203" pitchFamily="34" charset="0"/>
            </a:endParaRP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EDD57F1B-5ED9-C6AA-82C7-0D42F44B6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149" y="396970"/>
            <a:ext cx="11090274" cy="836354"/>
          </a:xfrm>
        </p:spPr>
        <p:txBody>
          <a:bodyPr>
            <a:normAutofit/>
          </a:bodyPr>
          <a:lstStyle/>
          <a:p>
            <a:r>
              <a:rPr lang="en-GB" sz="4000" noProof="0" dirty="0"/>
              <a:t>Mindful Shopping – Staying in control</a:t>
            </a:r>
            <a:endParaRPr lang="en-US" sz="40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5BCD6C5-CD44-E0C9-87A8-BAEE43F6C2E8}"/>
              </a:ext>
            </a:extLst>
          </p:cNvPr>
          <p:cNvSpPr txBox="1"/>
          <p:nvPr/>
        </p:nvSpPr>
        <p:spPr>
          <a:xfrm>
            <a:off x="434583" y="1449388"/>
            <a:ext cx="6635578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800" kern="0" dirty="0">
                <a:solidFill>
                  <a:prstClr val="black"/>
                </a:solidFill>
                <a:latin typeface="Univers Next for HSBC Light"/>
              </a:rPr>
              <a:t>Regularly review your transactions</a:t>
            </a: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800" kern="0" dirty="0">
                <a:solidFill>
                  <a:prstClr val="black"/>
                </a:solidFill>
                <a:latin typeface="Univers Next for HSBC Light"/>
              </a:rPr>
              <a:t>Cut what you don’t use</a:t>
            </a: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800" kern="0" dirty="0">
                <a:solidFill>
                  <a:prstClr val="black"/>
                </a:solidFill>
                <a:latin typeface="Univers Next for HSBC Light"/>
              </a:rPr>
              <a:t>Assess what you do use</a:t>
            </a: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800" kern="0" dirty="0">
                <a:solidFill>
                  <a:prstClr val="black"/>
                </a:solidFill>
                <a:latin typeface="Univers Next for HSBC Light"/>
              </a:rPr>
              <a:t>Look for cheaper alternatives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C85F1CC7-DE76-F83F-8402-ABE805D1CA3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0414" y="981075"/>
            <a:ext cx="10351893" cy="645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123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8507ABE-644E-C551-3E56-37A12AC00D4E}"/>
              </a:ext>
            </a:extLst>
          </p:cNvPr>
          <p:cNvSpPr/>
          <p:nvPr/>
        </p:nvSpPr>
        <p:spPr>
          <a:xfrm>
            <a:off x="1" y="0"/>
            <a:ext cx="6254750" cy="6858000"/>
          </a:xfrm>
          <a:prstGeom prst="rect">
            <a:avLst/>
          </a:prstGeom>
          <a:solidFill>
            <a:srgbClr val="D7D8D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78E516-DCF4-D648-C984-6B7367B9E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GB" sz="4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Next for HSBC Thin" panose="020B0303030202020203" pitchFamily="34" charset="77"/>
                <a:ea typeface="+mn-ea"/>
                <a:cs typeface="+mn-cs"/>
              </a:rPr>
              <a:t>Stretch Challenge</a:t>
            </a:r>
          </a:p>
        </p:txBody>
      </p:sp>
      <p:sp>
        <p:nvSpPr>
          <p:cNvPr id="16" name="Slide number">
            <a:extLst>
              <a:ext uri="{FF2B5EF4-FFF2-40B4-BE49-F238E27FC236}">
                <a16:creationId xmlns:a16="http://schemas.microsoft.com/office/drawing/2014/main" id="{9FEB72E5-0182-D282-6EC1-478BBC819C92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643472" y="6593968"/>
            <a:ext cx="6427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noAutofit/>
          </a:bodyPr>
          <a:lstStyle/>
          <a:p>
            <a:pPr algn="ctr" defTabSz="1060209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1CF9EA00-886D-43B8-A53F-CB3B22E97C6F}" type="slidenum">
              <a:rPr lang="en-GB" altLang="zh-TW" sz="1000" b="0" i="0" kern="1200" smtClean="0">
                <a:solidFill>
                  <a:schemeClr val="tx1"/>
                </a:solidFill>
                <a:latin typeface="Univers Next for HSBC Light" panose="020B0403030202020203" pitchFamily="34" charset="0"/>
                <a:ea typeface="+mn-ea"/>
                <a:cs typeface="+mn-cs"/>
              </a:rPr>
              <a:pPr algn="ctr" defTabSz="1060209" fontAlgn="bas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12</a:t>
            </a:fld>
            <a:endParaRPr lang="en-GB" altLang="zh-TW" sz="1000" b="0" i="0" kern="1200" dirty="0">
              <a:solidFill>
                <a:schemeClr val="tx1"/>
              </a:solidFill>
              <a:latin typeface="Univers Next for HSBC Light" panose="020B0403030202020203" pitchFamily="34" charset="0"/>
              <a:ea typeface="+mn-ea"/>
              <a:cs typeface="+mn-cs"/>
            </a:endParaRPr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76862359-02D6-4D16-F72C-2B647B9A24D3}"/>
              </a:ext>
            </a:extLst>
          </p:cNvPr>
          <p:cNvSpPr txBox="1"/>
          <p:nvPr/>
        </p:nvSpPr>
        <p:spPr>
          <a:xfrm>
            <a:off x="550863" y="1449388"/>
            <a:ext cx="4531091" cy="4265612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 marR="5080">
              <a:spcAft>
                <a:spcPts val="1200"/>
              </a:spcAft>
              <a:buClr>
                <a:srgbClr val="DB0011"/>
              </a:buClr>
              <a:buSzPct val="110000"/>
            </a:pPr>
            <a:r>
              <a:rPr lang="en-GB" sz="1600" kern="0" dirty="0">
                <a:solidFill>
                  <a:prstClr val="black"/>
                </a:solidFill>
                <a:latin typeface="Univers Next for HSBC Light"/>
              </a:rPr>
              <a:t>For the next week keep a record of the times you are tempted to spend money. </a:t>
            </a: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600" kern="0" dirty="0">
                <a:solidFill>
                  <a:prstClr val="black"/>
                </a:solidFill>
                <a:latin typeface="Univers Next for HSBC Light"/>
              </a:rPr>
              <a:t>Who or what triggered this spend?</a:t>
            </a: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600" kern="0" dirty="0">
                <a:solidFill>
                  <a:prstClr val="black"/>
                </a:solidFill>
                <a:latin typeface="Univers Next for HSBC Light"/>
              </a:rPr>
              <a:t>What mindful shopping techniques could you use to manage that spending temptation?</a:t>
            </a: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600" kern="0" dirty="0">
                <a:solidFill>
                  <a:prstClr val="black"/>
                </a:solidFill>
                <a:latin typeface="Univers Next for HSBC Light"/>
              </a:rPr>
              <a:t>What could you do with the money you saved instead?</a:t>
            </a: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endParaRPr lang="en-GB" sz="1600" kern="0" dirty="0">
              <a:solidFill>
                <a:prstClr val="black"/>
              </a:solidFill>
              <a:latin typeface="Univers Next for HSBC Light"/>
            </a:endParaRP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endParaRPr lang="en-GB" sz="1600" kern="0" dirty="0">
              <a:solidFill>
                <a:prstClr val="black"/>
              </a:solidFill>
              <a:latin typeface="Univers Next for HSBC Light"/>
            </a:endParaRP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endParaRPr lang="en-GB" sz="1600" kern="0" dirty="0">
              <a:solidFill>
                <a:prstClr val="black"/>
              </a:solidFill>
              <a:latin typeface="Univers Next for HSBC Light"/>
            </a:endParaRP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endParaRPr lang="en-GB" sz="1600" kern="0" dirty="0">
              <a:solidFill>
                <a:prstClr val="black"/>
              </a:solidFill>
              <a:latin typeface="Univers Next for HSBC Light"/>
            </a:endParaRP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endParaRPr lang="en-GB" sz="1600" kern="0" dirty="0">
              <a:solidFill>
                <a:prstClr val="black"/>
              </a:solidFill>
              <a:latin typeface="Univers Next for HSBC Light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81A1E3E-8618-40A5-DE05-AFBC3E9BA94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7355" y="1806889"/>
            <a:ext cx="8880163" cy="5533674"/>
          </a:xfrm>
          <a:prstGeom prst="rect">
            <a:avLst/>
          </a:prstGeom>
        </p:spPr>
      </p:pic>
      <p:pic>
        <p:nvPicPr>
          <p:cNvPr id="5" name="Picture 4" descr="A hand holding a red card&#10;&#10;Description automatically generated">
            <a:extLst>
              <a:ext uri="{FF2B5EF4-FFF2-40B4-BE49-F238E27FC236}">
                <a16:creationId xmlns:a16="http://schemas.microsoft.com/office/drawing/2014/main" id="{E7191953-96D8-C291-C393-9ED2F5AB3D2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0131" y="-528320"/>
            <a:ext cx="3957320" cy="39573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ADE2785-5D78-5A77-D1B0-F5F98EE99492}"/>
              </a:ext>
            </a:extLst>
          </p:cNvPr>
          <p:cNvSpPr txBox="1"/>
          <p:nvPr/>
        </p:nvSpPr>
        <p:spPr>
          <a:xfrm>
            <a:off x="6197601" y="6593968"/>
            <a:ext cx="54435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0" i="0" dirty="0">
                <a:latin typeface="Univers Next for HSBC Light" panose="020B0403030202020203" pitchFamily="34" charset="0"/>
              </a:rPr>
              <a:t>Module 5 – Session 10 – </a:t>
            </a:r>
            <a:r>
              <a:rPr lang="en-GB" sz="1000" dirty="0">
                <a:solidFill>
                  <a:srgbClr val="000000"/>
                </a:solidFill>
                <a:latin typeface="Univers Next for HSBC Light" panose="020B0403030202020203" pitchFamily="34" charset="0"/>
              </a:rPr>
              <a:t>Overspending and Value for Money</a:t>
            </a:r>
            <a:endParaRPr lang="en-US" sz="1000" b="0" i="0" dirty="0">
              <a:latin typeface="Univers Next for HSBC Light" panose="020B04030302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5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6DD34EC-BD5D-0E80-C6FC-B7CD6BD329B8}"/>
              </a:ext>
            </a:extLst>
          </p:cNvPr>
          <p:cNvSpPr/>
          <p:nvPr/>
        </p:nvSpPr>
        <p:spPr>
          <a:xfrm>
            <a:off x="0" y="0"/>
            <a:ext cx="6254750" cy="6858000"/>
          </a:xfrm>
          <a:prstGeom prst="rect">
            <a:avLst/>
          </a:prstGeom>
          <a:solidFill>
            <a:srgbClr val="D7D8D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3EC31E6-C3F5-7DC9-C3F4-DD8CDEB00451}"/>
              </a:ext>
            </a:extLst>
          </p:cNvPr>
          <p:cNvSpPr txBox="1"/>
          <p:nvPr/>
        </p:nvSpPr>
        <p:spPr>
          <a:xfrm>
            <a:off x="6197601" y="6593968"/>
            <a:ext cx="54435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0" i="0" dirty="0">
                <a:latin typeface="Univers Next for HSBC Light" panose="020B0403030202020203" pitchFamily="34" charset="0"/>
              </a:rPr>
              <a:t>Module 5 – Session 10 – </a:t>
            </a:r>
            <a:r>
              <a:rPr lang="en-GB" sz="1000" dirty="0">
                <a:solidFill>
                  <a:srgbClr val="000000"/>
                </a:solidFill>
                <a:latin typeface="Univers Next for HSBC Light" panose="020B0403030202020203" pitchFamily="34" charset="0"/>
              </a:rPr>
              <a:t>Overspending and Value for Money</a:t>
            </a:r>
            <a:endParaRPr lang="en-US" sz="1000" b="0" i="0" dirty="0">
              <a:latin typeface="Univers Next for HSBC Light" panose="020B0403030202020203" pitchFamily="34" charset="0"/>
            </a:endParaRPr>
          </a:p>
        </p:txBody>
      </p:sp>
      <p:sp>
        <p:nvSpPr>
          <p:cNvPr id="21" name="Slide number">
            <a:extLst>
              <a:ext uri="{FF2B5EF4-FFF2-40B4-BE49-F238E27FC236}">
                <a16:creationId xmlns:a16="http://schemas.microsoft.com/office/drawing/2014/main" id="{68263FEC-AC6C-7FD8-7507-53A64AB23945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643472" y="6593968"/>
            <a:ext cx="6427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noAutofit/>
          </a:bodyPr>
          <a:lstStyle/>
          <a:p>
            <a:pPr algn="ctr" defTabSz="1060209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1CF9EA00-886D-43B8-A53F-CB3B22E97C6F}" type="slidenum">
              <a:rPr lang="en-GB" altLang="zh-TW" sz="1000" b="0" i="0" kern="1200" smtClean="0">
                <a:solidFill>
                  <a:schemeClr val="tx1"/>
                </a:solidFill>
                <a:latin typeface="Univers Next for HSBC Light" panose="020B0403030202020203" pitchFamily="34" charset="0"/>
                <a:ea typeface="+mn-ea"/>
                <a:cs typeface="+mn-cs"/>
              </a:rPr>
              <a:pPr algn="ctr" defTabSz="1060209" fontAlgn="bas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2</a:t>
            </a:fld>
            <a:endParaRPr lang="en-GB" altLang="zh-TW" sz="1000" b="0" i="0" kern="1200" dirty="0">
              <a:solidFill>
                <a:schemeClr val="tx1"/>
              </a:solidFill>
              <a:latin typeface="Univers Next for HSBC Light" panose="020B0403030202020203" pitchFamily="34" charset="0"/>
              <a:ea typeface="+mn-ea"/>
              <a:cs typeface="+mn-cs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318AE71B-3080-80F8-1044-58C29CB58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380494"/>
            <a:ext cx="5176606" cy="836354"/>
          </a:xfrm>
        </p:spPr>
        <p:txBody>
          <a:bodyPr>
            <a:normAutofit fontScale="90000"/>
          </a:bodyPr>
          <a:lstStyle/>
          <a:p>
            <a:pPr lvl="0"/>
            <a:r>
              <a:rPr lang="en-GB" noProof="0" dirty="0"/>
              <a:t>Your Spending Habits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124066-9286-B11F-CA4A-F4E0F241FB71}"/>
              </a:ext>
            </a:extLst>
          </p:cNvPr>
          <p:cNvSpPr txBox="1"/>
          <p:nvPr/>
        </p:nvSpPr>
        <p:spPr>
          <a:xfrm>
            <a:off x="486270" y="2029121"/>
            <a:ext cx="3206011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600" kern="0" dirty="0">
                <a:solidFill>
                  <a:prstClr val="black"/>
                </a:solidFill>
                <a:latin typeface="Univers Next for HSBC Light"/>
              </a:rPr>
              <a:t>Understand your triggers</a:t>
            </a: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600" kern="0" dirty="0">
                <a:solidFill>
                  <a:prstClr val="black"/>
                </a:solidFill>
                <a:latin typeface="Univers Next for HSBC Light"/>
              </a:rPr>
              <a:t>Delay your spending</a:t>
            </a: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600" kern="0" dirty="0">
                <a:solidFill>
                  <a:prstClr val="black"/>
                </a:solidFill>
                <a:latin typeface="Univers Next for HSBC Light"/>
              </a:rPr>
              <a:t>Limit your borrowing</a:t>
            </a: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600" kern="0" dirty="0">
                <a:solidFill>
                  <a:prstClr val="black"/>
                </a:solidFill>
                <a:latin typeface="Univers Next for HSBC Light"/>
              </a:rPr>
              <a:t>Categorise your budget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B61B0E-2813-8A3E-1774-908F477CF494}"/>
              </a:ext>
            </a:extLst>
          </p:cNvPr>
          <p:cNvSpPr txBox="1"/>
          <p:nvPr/>
        </p:nvSpPr>
        <p:spPr>
          <a:xfrm>
            <a:off x="486270" y="1426263"/>
            <a:ext cx="4687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Next for HSBC Light" panose="020B0403030202020203" pitchFamily="34" charset="0"/>
                <a:ea typeface="+mn-ea"/>
                <a:cs typeface="+mn-cs"/>
              </a:rPr>
              <a:t>Spending habits, we all have them but what can we do to keep those impulse purchases in check.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AA4536-369C-D065-5379-CE63E47354A8}"/>
              </a:ext>
            </a:extLst>
          </p:cNvPr>
          <p:cNvSpPr txBox="1"/>
          <p:nvPr/>
        </p:nvSpPr>
        <p:spPr>
          <a:xfrm>
            <a:off x="6555718" y="1381521"/>
            <a:ext cx="37085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64748"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000000"/>
                </a:solidFill>
                <a:latin typeface="Univers Next for HSBC Regular" panose="020B0503030202020203" pitchFamily="34" charset="0"/>
                <a:ea typeface="ＭＳ Ｐゴシック"/>
              </a:rPr>
              <a:t>What is the danger if we don’t keep our spending in check? 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8A8A31D-87E2-B21B-809E-E26DCAFF3623}"/>
              </a:ext>
            </a:extLst>
          </p:cNvPr>
          <p:cNvGrpSpPr/>
          <p:nvPr/>
        </p:nvGrpSpPr>
        <p:grpSpPr>
          <a:xfrm>
            <a:off x="6715237" y="3420679"/>
            <a:ext cx="3549024" cy="1117446"/>
            <a:chOff x="6715237" y="3420679"/>
            <a:chExt cx="3549024" cy="111744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BA5134E-95CE-7634-9F56-7AFC3F8D3258}"/>
                </a:ext>
              </a:extLst>
            </p:cNvPr>
            <p:cNvSpPr/>
            <p:nvPr/>
          </p:nvSpPr>
          <p:spPr>
            <a:xfrm>
              <a:off x="7290486" y="3771515"/>
              <a:ext cx="2973775" cy="584776"/>
            </a:xfrm>
            <a:prstGeom prst="rect">
              <a:avLst/>
            </a:prstGeom>
            <a:solidFill>
              <a:srgbClr val="D7D8D6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Univers Next for HSBC Light" panose="020B0403030202020203" pitchFamily="34" charset="0"/>
                </a:rPr>
                <a:t>Mental Health</a:t>
              </a:r>
            </a:p>
          </p:txBody>
        </p:sp>
        <p:pic>
          <p:nvPicPr>
            <p:cNvPr id="18" name="Picture 17" descr="A person sitting cross legged with her hands in front of her&#10;&#10;Description automatically generated">
              <a:extLst>
                <a:ext uri="{FF2B5EF4-FFF2-40B4-BE49-F238E27FC236}">
                  <a16:creationId xmlns:a16="http://schemas.microsoft.com/office/drawing/2014/main" id="{3C14DD62-1B97-10BC-C39A-BA0516BA6B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15237" y="3420679"/>
              <a:ext cx="1117446" cy="1117446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82049D4-C64D-2201-62F5-8B41AFEA4056}"/>
              </a:ext>
            </a:extLst>
          </p:cNvPr>
          <p:cNvGrpSpPr/>
          <p:nvPr/>
        </p:nvGrpSpPr>
        <p:grpSpPr>
          <a:xfrm>
            <a:off x="6674047" y="4635440"/>
            <a:ext cx="3590214" cy="1194141"/>
            <a:chOff x="6674047" y="4635440"/>
            <a:chExt cx="3590214" cy="119414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BC5B477-8E5A-FDD9-C301-2B5581BE3B9B}"/>
                </a:ext>
              </a:extLst>
            </p:cNvPr>
            <p:cNvSpPr/>
            <p:nvPr/>
          </p:nvSpPr>
          <p:spPr>
            <a:xfrm>
              <a:off x="7290486" y="5023430"/>
              <a:ext cx="2973775" cy="584776"/>
            </a:xfrm>
            <a:prstGeom prst="rect">
              <a:avLst/>
            </a:prstGeom>
            <a:solidFill>
              <a:srgbClr val="D7D8D6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Univers Next for HSBC Light" panose="020B0403030202020203" pitchFamily="34" charset="0"/>
                </a:rPr>
                <a:t>Financial Health</a:t>
              </a:r>
            </a:p>
          </p:txBody>
        </p:sp>
        <p:pic>
          <p:nvPicPr>
            <p:cNvPr id="24" name="Picture 23" descr="A stack of gold coins with a heart on top&#10;&#10;Description automatically generated">
              <a:extLst>
                <a:ext uri="{FF2B5EF4-FFF2-40B4-BE49-F238E27FC236}">
                  <a16:creationId xmlns:a16="http://schemas.microsoft.com/office/drawing/2014/main" id="{ED4CD10F-4948-EFFD-9780-661C249B62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74047" y="4635440"/>
              <a:ext cx="1194141" cy="1194141"/>
            </a:xfrm>
            <a:prstGeom prst="rect">
              <a:avLst/>
            </a:prstGeom>
          </p:spPr>
        </p:pic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75691B94-5660-9DD4-AB47-9A3F156D219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579848" y="3184839"/>
            <a:ext cx="8534314" cy="531815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6190949-B0E8-5EFF-5EC4-D4A9C7A5AD6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67527" y="368274"/>
            <a:ext cx="865050" cy="86505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3D4EE71-70A0-AEE1-BC1E-04E8603E1F11}"/>
              </a:ext>
            </a:extLst>
          </p:cNvPr>
          <p:cNvGrpSpPr/>
          <p:nvPr/>
        </p:nvGrpSpPr>
        <p:grpSpPr>
          <a:xfrm>
            <a:off x="6812847" y="2274047"/>
            <a:ext cx="3451414" cy="942698"/>
            <a:chOff x="6812847" y="2274047"/>
            <a:chExt cx="3451414" cy="94269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F93F189-C533-40E4-0BAA-B35171413F23}"/>
                </a:ext>
              </a:extLst>
            </p:cNvPr>
            <p:cNvSpPr/>
            <p:nvPr/>
          </p:nvSpPr>
          <p:spPr>
            <a:xfrm>
              <a:off x="7290486" y="2456593"/>
              <a:ext cx="2973775" cy="584776"/>
            </a:xfrm>
            <a:prstGeom prst="rect">
              <a:avLst/>
            </a:prstGeom>
            <a:solidFill>
              <a:srgbClr val="D7D8D6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Univers Next for HSBC Light" panose="020B0403030202020203" pitchFamily="34" charset="0"/>
                </a:rPr>
                <a:t>Debt</a:t>
              </a:r>
            </a:p>
          </p:txBody>
        </p:sp>
        <p:pic>
          <p:nvPicPr>
            <p:cNvPr id="6" name="Picture 5" descr="A red envelope with a white paper in it&#10;&#10;Description automatically generated">
              <a:extLst>
                <a:ext uri="{FF2B5EF4-FFF2-40B4-BE49-F238E27FC236}">
                  <a16:creationId xmlns:a16="http://schemas.microsoft.com/office/drawing/2014/main" id="{4ED5EA97-D3F1-52C1-3E55-9EB14013390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2847" y="2274047"/>
              <a:ext cx="942698" cy="9426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3391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318AE71B-3080-80F8-1044-58C29CB58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149" y="491707"/>
            <a:ext cx="11090274" cy="836354"/>
          </a:xfrm>
        </p:spPr>
        <p:txBody>
          <a:bodyPr anchor="t">
            <a:normAutofit fontScale="90000"/>
          </a:bodyPr>
          <a:lstStyle/>
          <a:p>
            <a:pPr lvl="0"/>
            <a:r>
              <a:rPr lang="en-GB" noProof="0" dirty="0"/>
              <a:t>Triggers for Overspending</a:t>
            </a:r>
            <a:br>
              <a:rPr lang="en-GB" noProof="0" dirty="0"/>
            </a:br>
            <a:endParaRPr lang="en-GB" noProof="0" dirty="0"/>
          </a:p>
        </p:txBody>
      </p:sp>
      <p:sp>
        <p:nvSpPr>
          <p:cNvPr id="21" name="Slide number">
            <a:extLst>
              <a:ext uri="{FF2B5EF4-FFF2-40B4-BE49-F238E27FC236}">
                <a16:creationId xmlns:a16="http://schemas.microsoft.com/office/drawing/2014/main" id="{68263FEC-AC6C-7FD8-7507-53A64AB23945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643472" y="6593968"/>
            <a:ext cx="6427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noAutofit/>
          </a:bodyPr>
          <a:lstStyle/>
          <a:p>
            <a:pPr algn="ctr" defTabSz="1060209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1CF9EA00-886D-43B8-A53F-CB3B22E97C6F}" type="slidenum">
              <a:rPr lang="en-GB" altLang="zh-TW" sz="1000" b="0" i="0" kern="1200" smtClean="0">
                <a:solidFill>
                  <a:schemeClr val="tx1"/>
                </a:solidFill>
                <a:latin typeface="Univers Next for HSBC Light" panose="020B0403030202020203" pitchFamily="34" charset="0"/>
                <a:ea typeface="+mn-ea"/>
                <a:cs typeface="+mn-cs"/>
              </a:rPr>
              <a:pPr algn="ctr" defTabSz="1060209" fontAlgn="bas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3</a:t>
            </a:fld>
            <a:endParaRPr lang="en-GB" altLang="zh-TW" sz="1000" b="0" i="0" kern="1200" dirty="0">
              <a:solidFill>
                <a:schemeClr val="tx1"/>
              </a:solidFill>
              <a:latin typeface="Univers Next for HSBC Light" panose="020B0403030202020203" pitchFamily="34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8AC2827-3EED-8172-5FAF-AE1DF99A3818}"/>
              </a:ext>
            </a:extLst>
          </p:cNvPr>
          <p:cNvSpPr/>
          <p:nvPr/>
        </p:nvSpPr>
        <p:spPr>
          <a:xfrm>
            <a:off x="1330649" y="3251019"/>
            <a:ext cx="6244383" cy="1295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5CB24F-9F60-FC82-9A05-E216D6BFCB76}"/>
              </a:ext>
            </a:extLst>
          </p:cNvPr>
          <p:cNvSpPr txBox="1"/>
          <p:nvPr/>
        </p:nvSpPr>
        <p:spPr>
          <a:xfrm>
            <a:off x="1742204" y="1600580"/>
            <a:ext cx="13041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en-GB" dirty="0">
                <a:solidFill>
                  <a:prstClr val="black"/>
                </a:solidFill>
                <a:latin typeface="Univers Next for HSBC Light" panose="020B0403030202020203" pitchFamily="34" charset="0"/>
              </a:rPr>
              <a:t>Boredom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C74CB3-3AF0-854B-5C1A-A6567911A012}"/>
              </a:ext>
            </a:extLst>
          </p:cNvPr>
          <p:cNvSpPr txBox="1"/>
          <p:nvPr/>
        </p:nvSpPr>
        <p:spPr>
          <a:xfrm>
            <a:off x="5167706" y="1591404"/>
            <a:ext cx="15151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dirty="0">
                <a:solidFill>
                  <a:prstClr val="black"/>
                </a:solidFill>
                <a:latin typeface="Univers Next for HSBC Light" panose="020B0403030202020203" pitchFamily="34" charset="0"/>
              </a:rPr>
              <a:t>Emotional reaction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63EC08-792F-623E-7568-8FC29CDDF968}"/>
              </a:ext>
            </a:extLst>
          </p:cNvPr>
          <p:cNvSpPr txBox="1"/>
          <p:nvPr/>
        </p:nvSpPr>
        <p:spPr>
          <a:xfrm>
            <a:off x="6027487" y="2500292"/>
            <a:ext cx="26356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dirty="0">
                <a:solidFill>
                  <a:prstClr val="black"/>
                </a:solidFill>
                <a:latin typeface="Univers Next for HSBC Light" panose="020B0403030202020203" pitchFamily="34" charset="0"/>
              </a:rPr>
              <a:t>Social </a:t>
            </a:r>
            <a:br>
              <a:rPr lang="en-GB" dirty="0">
                <a:solidFill>
                  <a:prstClr val="black"/>
                </a:solidFill>
                <a:latin typeface="Univers Next for HSBC Light" panose="020B0403030202020203" pitchFamily="34" charset="0"/>
              </a:rPr>
            </a:br>
            <a:r>
              <a:rPr lang="en-GB" dirty="0">
                <a:solidFill>
                  <a:prstClr val="black"/>
                </a:solidFill>
                <a:latin typeface="Univers Next for HSBC Light" panose="020B0403030202020203" pitchFamily="34" charset="0"/>
              </a:rPr>
              <a:t>pressure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686F39-0AE0-68CE-05F6-28F1C5C4BB8E}"/>
              </a:ext>
            </a:extLst>
          </p:cNvPr>
          <p:cNvSpPr txBox="1"/>
          <p:nvPr/>
        </p:nvSpPr>
        <p:spPr>
          <a:xfrm>
            <a:off x="6005184" y="4921911"/>
            <a:ext cx="26035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dirty="0">
                <a:solidFill>
                  <a:prstClr val="black"/>
                </a:solidFill>
                <a:latin typeface="Univers Next for HSBC Light" panose="020B0403030202020203" pitchFamily="34" charset="0"/>
              </a:rPr>
              <a:t>Pay day </a:t>
            </a:r>
            <a:br>
              <a:rPr lang="en-GB" dirty="0">
                <a:solidFill>
                  <a:prstClr val="black"/>
                </a:solidFill>
                <a:latin typeface="Univers Next for HSBC Light" panose="020B0403030202020203" pitchFamily="34" charset="0"/>
              </a:rPr>
            </a:br>
            <a:r>
              <a:rPr lang="en-GB" dirty="0">
                <a:solidFill>
                  <a:prstClr val="black"/>
                </a:solidFill>
                <a:latin typeface="Univers Next for HSBC Light" panose="020B0403030202020203" pitchFamily="34" charset="0"/>
              </a:rPr>
              <a:t>treat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1F394B-F488-ACB5-C72C-FE89009CB812}"/>
              </a:ext>
            </a:extLst>
          </p:cNvPr>
          <p:cNvSpPr txBox="1"/>
          <p:nvPr/>
        </p:nvSpPr>
        <p:spPr>
          <a:xfrm>
            <a:off x="5167706" y="5705414"/>
            <a:ext cx="20231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dirty="0">
                <a:solidFill>
                  <a:prstClr val="black"/>
                </a:solidFill>
                <a:latin typeface="Univers Next for HSBC Light" panose="020B0403030202020203" pitchFamily="34" charset="0"/>
              </a:rPr>
              <a:t>Special occasions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A13A52-126B-BB8C-D1B2-B3F1B545DFE1}"/>
              </a:ext>
            </a:extLst>
          </p:cNvPr>
          <p:cNvSpPr txBox="1"/>
          <p:nvPr/>
        </p:nvSpPr>
        <p:spPr>
          <a:xfrm>
            <a:off x="570329" y="5719962"/>
            <a:ext cx="24148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en-GB" dirty="0">
                <a:solidFill>
                  <a:prstClr val="black"/>
                </a:solidFill>
                <a:latin typeface="Univers Next for HSBC Light" panose="020B0403030202020203" pitchFamily="34" charset="0"/>
              </a:rPr>
              <a:t>Promotions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B36F19-B952-7F43-AECF-F207A926A610}"/>
              </a:ext>
            </a:extLst>
          </p:cNvPr>
          <p:cNvSpPr txBox="1"/>
          <p:nvPr/>
        </p:nvSpPr>
        <p:spPr>
          <a:xfrm>
            <a:off x="-152238" y="2514838"/>
            <a:ext cx="2293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en-GB" dirty="0">
                <a:solidFill>
                  <a:prstClr val="black"/>
                </a:solidFill>
                <a:latin typeface="Univers Next for HSBC Light" panose="020B0403030202020203" pitchFamily="34" charset="0"/>
              </a:rPr>
              <a:t>Lifestyle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3593CC-8559-C6AB-831A-FBD0A342D1C8}"/>
              </a:ext>
            </a:extLst>
          </p:cNvPr>
          <p:cNvSpPr txBox="1"/>
          <p:nvPr/>
        </p:nvSpPr>
        <p:spPr>
          <a:xfrm>
            <a:off x="570329" y="4832132"/>
            <a:ext cx="15698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en-GB" dirty="0">
                <a:solidFill>
                  <a:prstClr val="black"/>
                </a:solidFill>
                <a:latin typeface="Univers Next for HSBC Light" panose="020B0403030202020203" pitchFamily="34" charset="0"/>
              </a:rPr>
              <a:t>No budget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5648DF7-611F-9A64-081E-385329BE8A47}"/>
              </a:ext>
            </a:extLst>
          </p:cNvPr>
          <p:cNvGrpSpPr/>
          <p:nvPr/>
        </p:nvGrpSpPr>
        <p:grpSpPr>
          <a:xfrm rot="18900000">
            <a:off x="2286003" y="2172245"/>
            <a:ext cx="1585873" cy="1518886"/>
            <a:chOff x="2372182" y="2669558"/>
            <a:chExt cx="1585873" cy="1518886"/>
          </a:xfrm>
          <a:solidFill>
            <a:srgbClr val="EA4E74"/>
          </a:solidFill>
        </p:grpSpPr>
        <p:sp>
          <p:nvSpPr>
            <p:cNvPr id="14" name="Up Arrow 13">
              <a:extLst>
                <a:ext uri="{FF2B5EF4-FFF2-40B4-BE49-F238E27FC236}">
                  <a16:creationId xmlns:a16="http://schemas.microsoft.com/office/drawing/2014/main" id="{D652EE2C-DC48-AB17-24C0-C7BB4B81A21A}"/>
                </a:ext>
              </a:extLst>
            </p:cNvPr>
            <p:cNvSpPr/>
            <p:nvPr/>
          </p:nvSpPr>
          <p:spPr>
            <a:xfrm>
              <a:off x="2372182" y="2669558"/>
              <a:ext cx="361507" cy="1518886"/>
            </a:xfrm>
            <a:prstGeom prst="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Up Arrow 14">
              <a:extLst>
                <a:ext uri="{FF2B5EF4-FFF2-40B4-BE49-F238E27FC236}">
                  <a16:creationId xmlns:a16="http://schemas.microsoft.com/office/drawing/2014/main" id="{4FABD330-5B79-AEEC-AA3A-F8B48CE48245}"/>
                </a:ext>
              </a:extLst>
            </p:cNvPr>
            <p:cNvSpPr/>
            <p:nvPr/>
          </p:nvSpPr>
          <p:spPr>
            <a:xfrm>
              <a:off x="3596548" y="2669558"/>
              <a:ext cx="361507" cy="1518886"/>
            </a:xfrm>
            <a:prstGeom prst="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F71208E-ACCC-81E8-B9B7-6615A7989CC7}"/>
              </a:ext>
            </a:extLst>
          </p:cNvPr>
          <p:cNvGrpSpPr/>
          <p:nvPr/>
        </p:nvGrpSpPr>
        <p:grpSpPr>
          <a:xfrm rot="2700000">
            <a:off x="4256556" y="2157456"/>
            <a:ext cx="1585873" cy="1518886"/>
            <a:chOff x="2372182" y="2669558"/>
            <a:chExt cx="1585873" cy="1518886"/>
          </a:xfrm>
          <a:solidFill>
            <a:srgbClr val="EA4E74"/>
          </a:solidFill>
        </p:grpSpPr>
        <p:sp>
          <p:nvSpPr>
            <p:cNvPr id="24" name="Up Arrow 23">
              <a:extLst>
                <a:ext uri="{FF2B5EF4-FFF2-40B4-BE49-F238E27FC236}">
                  <a16:creationId xmlns:a16="http://schemas.microsoft.com/office/drawing/2014/main" id="{34AFC41B-4356-8F89-517A-2803CD54E288}"/>
                </a:ext>
              </a:extLst>
            </p:cNvPr>
            <p:cNvSpPr/>
            <p:nvPr/>
          </p:nvSpPr>
          <p:spPr>
            <a:xfrm>
              <a:off x="2372182" y="2669558"/>
              <a:ext cx="361507" cy="1518886"/>
            </a:xfrm>
            <a:prstGeom prst="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Up Arrow 27">
              <a:extLst>
                <a:ext uri="{FF2B5EF4-FFF2-40B4-BE49-F238E27FC236}">
                  <a16:creationId xmlns:a16="http://schemas.microsoft.com/office/drawing/2014/main" id="{0ED14065-9AD2-9B2E-2088-81061F8C1F0D}"/>
                </a:ext>
              </a:extLst>
            </p:cNvPr>
            <p:cNvSpPr/>
            <p:nvPr/>
          </p:nvSpPr>
          <p:spPr>
            <a:xfrm>
              <a:off x="3596548" y="2669558"/>
              <a:ext cx="361507" cy="1518886"/>
            </a:xfrm>
            <a:prstGeom prst="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F2E939B-EA0A-68F0-E70E-CAEF49D517DE}"/>
              </a:ext>
            </a:extLst>
          </p:cNvPr>
          <p:cNvGrpSpPr/>
          <p:nvPr/>
        </p:nvGrpSpPr>
        <p:grpSpPr>
          <a:xfrm rot="8100000">
            <a:off x="4270879" y="4113987"/>
            <a:ext cx="1585873" cy="1518886"/>
            <a:chOff x="2372182" y="2669558"/>
            <a:chExt cx="1585873" cy="1518886"/>
          </a:xfrm>
          <a:solidFill>
            <a:srgbClr val="EA4E74"/>
          </a:solidFill>
        </p:grpSpPr>
        <p:sp>
          <p:nvSpPr>
            <p:cNvPr id="30" name="Up Arrow 29">
              <a:extLst>
                <a:ext uri="{FF2B5EF4-FFF2-40B4-BE49-F238E27FC236}">
                  <a16:creationId xmlns:a16="http://schemas.microsoft.com/office/drawing/2014/main" id="{A91AB7E3-AC87-AAEE-BF54-FEB155DC2021}"/>
                </a:ext>
              </a:extLst>
            </p:cNvPr>
            <p:cNvSpPr/>
            <p:nvPr/>
          </p:nvSpPr>
          <p:spPr>
            <a:xfrm>
              <a:off x="2372182" y="2669558"/>
              <a:ext cx="361507" cy="1518886"/>
            </a:xfrm>
            <a:prstGeom prst="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Up Arrow 30">
              <a:extLst>
                <a:ext uri="{FF2B5EF4-FFF2-40B4-BE49-F238E27FC236}">
                  <a16:creationId xmlns:a16="http://schemas.microsoft.com/office/drawing/2014/main" id="{83FAA48A-C840-42BE-84DD-DEDCFFF7433F}"/>
                </a:ext>
              </a:extLst>
            </p:cNvPr>
            <p:cNvSpPr/>
            <p:nvPr/>
          </p:nvSpPr>
          <p:spPr>
            <a:xfrm>
              <a:off x="3596548" y="2669558"/>
              <a:ext cx="361507" cy="1518886"/>
            </a:xfrm>
            <a:prstGeom prst="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B60CE6C-0820-EAC9-E81F-D7931E1CCB94}"/>
              </a:ext>
            </a:extLst>
          </p:cNvPr>
          <p:cNvGrpSpPr/>
          <p:nvPr/>
        </p:nvGrpSpPr>
        <p:grpSpPr>
          <a:xfrm rot="13500000">
            <a:off x="2281792" y="4124723"/>
            <a:ext cx="1585873" cy="1518886"/>
            <a:chOff x="2372182" y="2669558"/>
            <a:chExt cx="1585873" cy="1518886"/>
          </a:xfrm>
          <a:solidFill>
            <a:srgbClr val="EA4E74"/>
          </a:solidFill>
        </p:grpSpPr>
        <p:sp>
          <p:nvSpPr>
            <p:cNvPr id="33" name="Up Arrow 32">
              <a:extLst>
                <a:ext uri="{FF2B5EF4-FFF2-40B4-BE49-F238E27FC236}">
                  <a16:creationId xmlns:a16="http://schemas.microsoft.com/office/drawing/2014/main" id="{9D9B00C3-2C7B-88E5-AFDC-E762757C618B}"/>
                </a:ext>
              </a:extLst>
            </p:cNvPr>
            <p:cNvSpPr/>
            <p:nvPr/>
          </p:nvSpPr>
          <p:spPr>
            <a:xfrm>
              <a:off x="2372182" y="2669558"/>
              <a:ext cx="361507" cy="1518886"/>
            </a:xfrm>
            <a:prstGeom prst="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Up Arrow 33">
              <a:extLst>
                <a:ext uri="{FF2B5EF4-FFF2-40B4-BE49-F238E27FC236}">
                  <a16:creationId xmlns:a16="http://schemas.microsoft.com/office/drawing/2014/main" id="{411DFE74-4AA7-F8DD-E4D9-9F1EBA756080}"/>
                </a:ext>
              </a:extLst>
            </p:cNvPr>
            <p:cNvSpPr/>
            <p:nvPr/>
          </p:nvSpPr>
          <p:spPr>
            <a:xfrm>
              <a:off x="3596548" y="2669558"/>
              <a:ext cx="361507" cy="1518886"/>
            </a:xfrm>
            <a:prstGeom prst="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D6B4950-018D-21A1-64CC-17F5A071FAE4}"/>
              </a:ext>
            </a:extLst>
          </p:cNvPr>
          <p:cNvGrpSpPr/>
          <p:nvPr/>
        </p:nvGrpSpPr>
        <p:grpSpPr>
          <a:xfrm>
            <a:off x="2417778" y="2220630"/>
            <a:ext cx="3302988" cy="3302988"/>
            <a:chOff x="2436130" y="2389646"/>
            <a:chExt cx="3302988" cy="3302988"/>
          </a:xfrm>
          <a:solidFill>
            <a:schemeClr val="bg1">
              <a:lumMod val="50000"/>
            </a:schemeClr>
          </a:solidFill>
        </p:grpSpPr>
        <p:sp>
          <p:nvSpPr>
            <p:cNvPr id="36" name="Diamond 35">
              <a:extLst>
                <a:ext uri="{FF2B5EF4-FFF2-40B4-BE49-F238E27FC236}">
                  <a16:creationId xmlns:a16="http://schemas.microsoft.com/office/drawing/2014/main" id="{559C9BCC-C970-582A-32FA-FCFDE9EA4B6C}"/>
                </a:ext>
              </a:extLst>
            </p:cNvPr>
            <p:cNvSpPr/>
            <p:nvPr/>
          </p:nvSpPr>
          <p:spPr>
            <a:xfrm>
              <a:off x="2436130" y="2389646"/>
              <a:ext cx="3302988" cy="3302988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4A3003C-EB7E-1000-1763-1E12EBF64AA2}"/>
                </a:ext>
              </a:extLst>
            </p:cNvPr>
            <p:cNvSpPr txBox="1"/>
            <p:nvPr/>
          </p:nvSpPr>
          <p:spPr>
            <a:xfrm>
              <a:off x="2883882" y="3801199"/>
              <a:ext cx="2383122" cy="64633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nivers Next for HSBC Bold" panose="020B0603030202020203" pitchFamily="34" charset="0"/>
                </a:rPr>
                <a:t>Spending</a:t>
              </a:r>
              <a:b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nivers Next for HSBC Bold" panose="020B0603030202020203" pitchFamily="34" charset="0"/>
                </a:rPr>
              </a:b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nivers Next for HSBC Bold" panose="020B0603030202020203" pitchFamily="34" charset="0"/>
                </a:rPr>
                <a:t>Triggers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6753D583-F2DD-101C-1BE6-BFE3D598AED5}"/>
              </a:ext>
            </a:extLst>
          </p:cNvPr>
          <p:cNvSpPr txBox="1"/>
          <p:nvPr/>
        </p:nvSpPr>
        <p:spPr>
          <a:xfrm>
            <a:off x="6197601" y="6593968"/>
            <a:ext cx="54435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0" i="0" dirty="0">
                <a:latin typeface="Univers Next for HSBC Light" panose="020B0403030202020203" pitchFamily="34" charset="0"/>
              </a:rPr>
              <a:t>Module 5 – Session 10 – </a:t>
            </a:r>
            <a:r>
              <a:rPr lang="en-GB" sz="1000" dirty="0">
                <a:solidFill>
                  <a:srgbClr val="000000"/>
                </a:solidFill>
                <a:latin typeface="Univers Next for HSBC Light" panose="020B0403030202020203" pitchFamily="34" charset="0"/>
              </a:rPr>
              <a:t>Overspending and Value for Money</a:t>
            </a:r>
            <a:endParaRPr lang="en-US" sz="1000" b="0" i="0" dirty="0">
              <a:latin typeface="Univers Next for HSBC Light" panose="020B0403030202020203" pitchFamily="34" charset="0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611455BA-B691-5054-6620-EDD0F4EE86C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3228" y="447810"/>
            <a:ext cx="857908" cy="57616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B2C70BC-9684-50EF-293F-9B39EC5526F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7273" y="2410446"/>
            <a:ext cx="7772398" cy="4843371"/>
          </a:xfrm>
          <a:prstGeom prst="rect">
            <a:avLst/>
          </a:prstGeom>
        </p:spPr>
      </p:pic>
      <p:pic>
        <p:nvPicPr>
          <p:cNvPr id="19" name="Picture 18" descr="A wallet with money and credit card&#10;&#10;Description automatically generated">
            <a:extLst>
              <a:ext uri="{FF2B5EF4-FFF2-40B4-BE49-F238E27FC236}">
                <a16:creationId xmlns:a16="http://schemas.microsoft.com/office/drawing/2014/main" id="{13A0FE1A-6D58-91E4-FBA3-D2E14A77392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2999" y="2368332"/>
            <a:ext cx="1378734" cy="137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37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8037C8A-26D0-7EA4-E572-E01576E85C99}"/>
              </a:ext>
            </a:extLst>
          </p:cNvPr>
          <p:cNvSpPr/>
          <p:nvPr/>
        </p:nvSpPr>
        <p:spPr>
          <a:xfrm>
            <a:off x="0" y="1863170"/>
            <a:ext cx="12192000" cy="4994829"/>
          </a:xfrm>
          <a:prstGeom prst="rect">
            <a:avLst/>
          </a:prstGeom>
          <a:solidFill>
            <a:srgbClr val="D7D8D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50863" y="482615"/>
            <a:ext cx="11090275" cy="1231643"/>
          </a:xfrm>
        </p:spPr>
        <p:txBody>
          <a:bodyPr vert="horz" wrap="square" lIns="0" tIns="12724" rIns="0" bIns="0" rtlCol="0" anchor="ctr">
            <a:spAutoFit/>
          </a:bodyPr>
          <a:lstStyle/>
          <a:p>
            <a:pPr lvl="0"/>
            <a:r>
              <a:rPr lang="en-GB" dirty="0"/>
              <a:t>Marketing and Advertising</a:t>
            </a:r>
            <a:br>
              <a:rPr lang="en-GB" dirty="0"/>
            </a:br>
            <a:r>
              <a:rPr lang="en-GB" dirty="0"/>
              <a:t>– Friend or Foe</a:t>
            </a:r>
          </a:p>
        </p:txBody>
      </p:sp>
      <p:sp>
        <p:nvSpPr>
          <p:cNvPr id="20" name="Slide number">
            <a:extLst>
              <a:ext uri="{FF2B5EF4-FFF2-40B4-BE49-F238E27FC236}">
                <a16:creationId xmlns:a16="http://schemas.microsoft.com/office/drawing/2014/main" id="{EAAD5218-6F97-308D-1262-89D4120CF076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643472" y="6593968"/>
            <a:ext cx="6427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noAutofit/>
          </a:bodyPr>
          <a:lstStyle/>
          <a:p>
            <a:pPr algn="ctr" defTabSz="1060209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1CF9EA00-886D-43B8-A53F-CB3B22E97C6F}" type="slidenum">
              <a:rPr lang="en-GB" altLang="zh-TW" sz="1000" b="0" i="0" kern="1200" smtClean="0">
                <a:solidFill>
                  <a:schemeClr val="tx1"/>
                </a:solidFill>
                <a:latin typeface="Univers Next for HSBC Light" panose="020B0403030202020203" pitchFamily="34" charset="0"/>
                <a:ea typeface="+mn-ea"/>
                <a:cs typeface="+mn-cs"/>
              </a:rPr>
              <a:pPr algn="ctr" defTabSz="1060209" fontAlgn="bas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4</a:t>
            </a:fld>
            <a:endParaRPr lang="en-GB" altLang="zh-TW" sz="1000" b="0" i="0" kern="1200" dirty="0">
              <a:solidFill>
                <a:schemeClr val="tx1"/>
              </a:solidFill>
              <a:latin typeface="Univers Next for HSBC Light" panose="020B0403030202020203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DE6363-600A-E784-5151-DA21C9695EFC}"/>
              </a:ext>
            </a:extLst>
          </p:cNvPr>
          <p:cNvSpPr txBox="1"/>
          <p:nvPr/>
        </p:nvSpPr>
        <p:spPr>
          <a:xfrm>
            <a:off x="6197601" y="6593968"/>
            <a:ext cx="54435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0" i="0" dirty="0">
                <a:latin typeface="Univers Next for HSBC Light" panose="020B0403030202020203" pitchFamily="34" charset="0"/>
              </a:rPr>
              <a:t>Module 5 – Session 10 – </a:t>
            </a:r>
            <a:r>
              <a:rPr lang="en-GB" sz="1000" dirty="0">
                <a:solidFill>
                  <a:srgbClr val="000000"/>
                </a:solidFill>
                <a:latin typeface="Univers Next for HSBC Light" panose="020B0403030202020203" pitchFamily="34" charset="0"/>
              </a:rPr>
              <a:t>Overspending and Value for Money</a:t>
            </a:r>
            <a:endParaRPr lang="en-US" sz="1000" b="0" i="0" dirty="0">
              <a:latin typeface="Univers Next for HSBC Light" panose="020B0403030202020203" pitchFamily="34" charset="0"/>
            </a:endParaRPr>
          </a:p>
        </p:txBody>
      </p:sp>
      <p:pic>
        <p:nvPicPr>
          <p:cNvPr id="9" name="Picture 8" descr="A group of red and pink shopping bags&#10;&#10;Description automatically generated">
            <a:extLst>
              <a:ext uri="{FF2B5EF4-FFF2-40B4-BE49-F238E27FC236}">
                <a16:creationId xmlns:a16="http://schemas.microsoft.com/office/drawing/2014/main" id="{B707AA63-CEB9-CAD4-6710-F864A9BE18E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2077" y="1659301"/>
            <a:ext cx="8745345" cy="49168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5B6ABE0-AFAC-2337-E30A-016B2973008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3228" y="447810"/>
            <a:ext cx="857908" cy="57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200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8037C8A-26D0-7EA4-E572-E01576E85C99}"/>
              </a:ext>
            </a:extLst>
          </p:cNvPr>
          <p:cNvSpPr/>
          <p:nvPr/>
        </p:nvSpPr>
        <p:spPr>
          <a:xfrm>
            <a:off x="0" y="1863170"/>
            <a:ext cx="12192000" cy="4994829"/>
          </a:xfrm>
          <a:prstGeom prst="rect">
            <a:avLst/>
          </a:prstGeom>
          <a:solidFill>
            <a:srgbClr val="D7D8D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50863" y="482615"/>
            <a:ext cx="11090275" cy="1231643"/>
          </a:xfrm>
        </p:spPr>
        <p:txBody>
          <a:bodyPr vert="horz" wrap="square" lIns="0" tIns="12724" rIns="0" bIns="0" rtlCol="0" anchor="ctr">
            <a:spAutoFit/>
          </a:bodyPr>
          <a:lstStyle/>
          <a:p>
            <a:pPr lvl="0"/>
            <a:r>
              <a:rPr lang="en-GB" dirty="0"/>
              <a:t>Marketing and Advertising</a:t>
            </a:r>
            <a:br>
              <a:rPr lang="en-GB" dirty="0"/>
            </a:br>
            <a:r>
              <a:rPr lang="en-GB" dirty="0"/>
              <a:t>– The Buying Cycle</a:t>
            </a:r>
          </a:p>
        </p:txBody>
      </p:sp>
      <p:sp>
        <p:nvSpPr>
          <p:cNvPr id="20" name="Slide number">
            <a:extLst>
              <a:ext uri="{FF2B5EF4-FFF2-40B4-BE49-F238E27FC236}">
                <a16:creationId xmlns:a16="http://schemas.microsoft.com/office/drawing/2014/main" id="{EAAD5218-6F97-308D-1262-89D4120CF076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643472" y="6593968"/>
            <a:ext cx="6427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noAutofit/>
          </a:bodyPr>
          <a:lstStyle/>
          <a:p>
            <a:pPr algn="ctr" defTabSz="1060209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1CF9EA00-886D-43B8-A53F-CB3B22E97C6F}" type="slidenum">
              <a:rPr lang="en-GB" altLang="zh-TW" sz="1000" b="0" i="0" kern="1200" smtClean="0">
                <a:solidFill>
                  <a:schemeClr val="tx1"/>
                </a:solidFill>
                <a:latin typeface="Univers Next for HSBC Light" panose="020B0403030202020203" pitchFamily="34" charset="0"/>
                <a:ea typeface="+mn-ea"/>
                <a:cs typeface="+mn-cs"/>
              </a:rPr>
              <a:pPr algn="ctr" defTabSz="1060209" fontAlgn="bas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5</a:t>
            </a:fld>
            <a:endParaRPr lang="en-GB" altLang="zh-TW" sz="1000" b="0" i="0" kern="1200" dirty="0">
              <a:solidFill>
                <a:schemeClr val="tx1"/>
              </a:solidFill>
              <a:latin typeface="Univers Next for HSBC Light" panose="020B0403030202020203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DE6363-600A-E784-5151-DA21C9695EFC}"/>
              </a:ext>
            </a:extLst>
          </p:cNvPr>
          <p:cNvSpPr txBox="1"/>
          <p:nvPr/>
        </p:nvSpPr>
        <p:spPr>
          <a:xfrm>
            <a:off x="6197601" y="6593968"/>
            <a:ext cx="54435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0" i="0" dirty="0">
                <a:latin typeface="Univers Next for HSBC Light" panose="020B0403030202020203" pitchFamily="34" charset="0"/>
              </a:rPr>
              <a:t>Module 5 – Session 10 – </a:t>
            </a:r>
            <a:r>
              <a:rPr lang="en-GB" sz="1000" dirty="0">
                <a:solidFill>
                  <a:srgbClr val="000000"/>
                </a:solidFill>
                <a:latin typeface="Univers Next for HSBC Light" panose="020B0403030202020203" pitchFamily="34" charset="0"/>
              </a:rPr>
              <a:t>Overspending and Value for Money</a:t>
            </a:r>
            <a:endParaRPr lang="en-US" sz="1000" b="0" i="0" dirty="0">
              <a:latin typeface="Univers Next for HSBC Light" panose="020B0403030202020203" pitchFamily="34" charset="0"/>
            </a:endParaRPr>
          </a:p>
        </p:txBody>
      </p:sp>
      <p:pic>
        <p:nvPicPr>
          <p:cNvPr id="9" name="Picture 8" descr="A group of red and pink shopping bags&#10;&#10;Description automatically generated">
            <a:extLst>
              <a:ext uri="{FF2B5EF4-FFF2-40B4-BE49-F238E27FC236}">
                <a16:creationId xmlns:a16="http://schemas.microsoft.com/office/drawing/2014/main" id="{B707AA63-CEB9-CAD4-6710-F864A9BE18E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2077" y="1659301"/>
            <a:ext cx="8745345" cy="491685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3F72F85-CB3D-96D5-6FCD-70F3111D6F15}"/>
              </a:ext>
            </a:extLst>
          </p:cNvPr>
          <p:cNvSpPr/>
          <p:nvPr/>
        </p:nvSpPr>
        <p:spPr>
          <a:xfrm>
            <a:off x="5441795" y="2263698"/>
            <a:ext cx="1572463" cy="423746"/>
          </a:xfrm>
          <a:prstGeom prst="rect">
            <a:avLst/>
          </a:prstGeom>
          <a:solidFill>
            <a:srgbClr val="DB001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Univers Next for HSBC Regular" panose="020B0503030202020203" pitchFamily="34" charset="0"/>
              </a:rPr>
              <a:t>Awareness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D461D1F-1F36-34F2-86FB-002D99CE107D}"/>
              </a:ext>
            </a:extLst>
          </p:cNvPr>
          <p:cNvSpPr/>
          <p:nvPr/>
        </p:nvSpPr>
        <p:spPr>
          <a:xfrm>
            <a:off x="7903029" y="3705148"/>
            <a:ext cx="1587639" cy="423746"/>
          </a:xfrm>
          <a:prstGeom prst="rect">
            <a:avLst/>
          </a:prstGeom>
          <a:solidFill>
            <a:srgbClr val="DB001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Univers Next for HSBC Regular" panose="020B0503030202020203" pitchFamily="34" charset="0"/>
              </a:rPr>
              <a:t>Consideration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EF3081C-42FA-B54F-620F-0572B026F453}"/>
              </a:ext>
            </a:extLst>
          </p:cNvPr>
          <p:cNvSpPr/>
          <p:nvPr/>
        </p:nvSpPr>
        <p:spPr>
          <a:xfrm>
            <a:off x="7301146" y="5667056"/>
            <a:ext cx="1587639" cy="423746"/>
          </a:xfrm>
          <a:prstGeom prst="rect">
            <a:avLst/>
          </a:prstGeom>
          <a:solidFill>
            <a:srgbClr val="DB001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Univers Next for HSBC Regular" panose="020B0503030202020203" pitchFamily="34" charset="0"/>
              </a:rPr>
              <a:t>Intent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FF00BA5-03DF-204F-FD60-891990F3B82D}"/>
              </a:ext>
            </a:extLst>
          </p:cNvPr>
          <p:cNvSpPr/>
          <p:nvPr/>
        </p:nvSpPr>
        <p:spPr>
          <a:xfrm>
            <a:off x="3701419" y="5667056"/>
            <a:ext cx="1587639" cy="423746"/>
          </a:xfrm>
          <a:prstGeom prst="rect">
            <a:avLst/>
          </a:prstGeom>
          <a:solidFill>
            <a:srgbClr val="DB001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Univers Next for HSBC Regular" panose="020B0503030202020203" pitchFamily="34" charset="0"/>
              </a:rPr>
              <a:t>Purchase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27A9E17-0399-C2BE-4EB3-9B8C42805F63}"/>
              </a:ext>
            </a:extLst>
          </p:cNvPr>
          <p:cNvSpPr/>
          <p:nvPr/>
        </p:nvSpPr>
        <p:spPr>
          <a:xfrm>
            <a:off x="3030088" y="3705148"/>
            <a:ext cx="1587639" cy="423746"/>
          </a:xfrm>
          <a:prstGeom prst="rect">
            <a:avLst/>
          </a:prstGeom>
          <a:solidFill>
            <a:srgbClr val="DB001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Univers Next for HSBC Regular" panose="020B0503030202020203" pitchFamily="34" charset="0"/>
              </a:rPr>
              <a:t>Repurchase</a:t>
            </a:r>
          </a:p>
        </p:txBody>
      </p:sp>
      <p:sp>
        <p:nvSpPr>
          <p:cNvPr id="44" name="Left Arrow 43">
            <a:extLst>
              <a:ext uri="{FF2B5EF4-FFF2-40B4-BE49-F238E27FC236}">
                <a16:creationId xmlns:a16="http://schemas.microsoft.com/office/drawing/2014/main" id="{D5296651-5FF1-8C08-3EED-700A1E1B1E7E}"/>
              </a:ext>
            </a:extLst>
          </p:cNvPr>
          <p:cNvSpPr/>
          <p:nvPr/>
        </p:nvSpPr>
        <p:spPr>
          <a:xfrm>
            <a:off x="8972605" y="5667056"/>
            <a:ext cx="846076" cy="423746"/>
          </a:xfrm>
          <a:prstGeom prst="leftArrow">
            <a:avLst/>
          </a:prstGeom>
          <a:solidFill>
            <a:srgbClr val="DB001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7600" rtlCol="0" anchor="ctr"/>
          <a:lstStyle/>
          <a:p>
            <a:pPr algn="ctr"/>
            <a:r>
              <a:rPr lang="en-US" sz="1400" b="1" dirty="0">
                <a:latin typeface="Univers Next for HSBC Regular" panose="020B0503030202020203" pitchFamily="34" charset="0"/>
              </a:rPr>
              <a:t>Sale</a:t>
            </a:r>
          </a:p>
        </p:txBody>
      </p:sp>
    </p:spTree>
    <p:extLst>
      <p:ext uri="{BB962C8B-B14F-4D97-AF65-F5344CB8AC3E}">
        <p14:creationId xmlns:p14="http://schemas.microsoft.com/office/powerpoint/2010/main" val="47502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9" grpId="0" animBg="1"/>
      <p:bldP spid="42" grpId="0" animBg="1"/>
      <p:bldP spid="43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88B7D4-4B85-2260-FC9A-24E9AF66B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380494"/>
            <a:ext cx="11090274" cy="836354"/>
          </a:xfrm>
        </p:spPr>
        <p:txBody>
          <a:bodyPr>
            <a:normAutofit/>
          </a:bodyPr>
          <a:lstStyle/>
          <a:p>
            <a:pPr lvl="0"/>
            <a:r>
              <a:rPr lang="en-GB" noProof="0" dirty="0"/>
              <a:t>Managing Your Spending – Mindful Shopping</a:t>
            </a: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50CBDFFD-C975-D222-EE32-D475DA183516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643472" y="6593968"/>
            <a:ext cx="6427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noAutofit/>
          </a:bodyPr>
          <a:lstStyle/>
          <a:p>
            <a:pPr algn="ctr" defTabSz="1060209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1CF9EA00-886D-43B8-A53F-CB3B22E97C6F}" type="slidenum">
              <a:rPr lang="en-GB" altLang="zh-TW" sz="1000" b="0" i="0" kern="1200" smtClean="0">
                <a:solidFill>
                  <a:schemeClr val="tx1"/>
                </a:solidFill>
                <a:latin typeface="Univers Next for HSBC Light" panose="020B0403030202020203" pitchFamily="34" charset="0"/>
                <a:ea typeface="+mn-ea"/>
                <a:cs typeface="+mn-cs"/>
              </a:rPr>
              <a:pPr algn="ctr" defTabSz="1060209" fontAlgn="bas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6</a:t>
            </a:fld>
            <a:endParaRPr lang="en-GB" altLang="zh-TW" sz="1000" b="0" i="0" kern="1200" dirty="0">
              <a:solidFill>
                <a:schemeClr val="tx1"/>
              </a:solidFill>
              <a:latin typeface="Univers Next for HSBC Light" panose="020B0403030202020203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9A1826-7474-2750-DE6D-FFE237297BDB}"/>
              </a:ext>
            </a:extLst>
          </p:cNvPr>
          <p:cNvSpPr txBox="1"/>
          <p:nvPr/>
        </p:nvSpPr>
        <p:spPr>
          <a:xfrm>
            <a:off x="6197601" y="6593968"/>
            <a:ext cx="54435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0" i="0" dirty="0">
                <a:latin typeface="Univers Next for HSBC Light" panose="020B0403030202020203" pitchFamily="34" charset="0"/>
              </a:rPr>
              <a:t>Module 5 – Session 10 – </a:t>
            </a:r>
            <a:r>
              <a:rPr lang="en-GB" sz="1000" dirty="0">
                <a:solidFill>
                  <a:srgbClr val="000000"/>
                </a:solidFill>
                <a:latin typeface="Univers Next for HSBC Light" panose="020B0403030202020203" pitchFamily="34" charset="0"/>
              </a:rPr>
              <a:t>Overspending and Value for Money</a:t>
            </a:r>
            <a:endParaRPr lang="en-US" sz="1000" b="0" i="0" dirty="0">
              <a:latin typeface="Univers Next for HSBC Light" panose="020B0403030202020203" pitchFamily="34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305BD91-6868-CDED-B601-FD076B3B6E36}"/>
              </a:ext>
            </a:extLst>
          </p:cNvPr>
          <p:cNvGrpSpPr/>
          <p:nvPr/>
        </p:nvGrpSpPr>
        <p:grpSpPr>
          <a:xfrm>
            <a:off x="8027555" y="1787234"/>
            <a:ext cx="3613699" cy="3344981"/>
            <a:chOff x="8027555" y="1787234"/>
            <a:chExt cx="3613699" cy="3344981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3DBBA56-1EA3-EFE1-3EBD-F2B17ED13D31}"/>
                </a:ext>
              </a:extLst>
            </p:cNvPr>
            <p:cNvGrpSpPr/>
            <p:nvPr/>
          </p:nvGrpSpPr>
          <p:grpSpPr>
            <a:xfrm>
              <a:off x="8027555" y="3257785"/>
              <a:ext cx="3613699" cy="1874430"/>
              <a:chOff x="8027555" y="3257785"/>
              <a:chExt cx="3613699" cy="1874430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C286B27-A678-C909-70E5-06263A51E63B}"/>
                  </a:ext>
                </a:extLst>
              </p:cNvPr>
              <p:cNvSpPr/>
              <p:nvPr/>
            </p:nvSpPr>
            <p:spPr>
              <a:xfrm>
                <a:off x="8027555" y="3257785"/>
                <a:ext cx="3613699" cy="1874430"/>
              </a:xfrm>
              <a:prstGeom prst="rect">
                <a:avLst/>
              </a:prstGeom>
              <a:solidFill>
                <a:srgbClr val="D7D8D6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7486E25-DE6C-8A21-6CF0-5E11556ED136}"/>
                  </a:ext>
                </a:extLst>
              </p:cNvPr>
              <p:cNvSpPr txBox="1"/>
              <p:nvPr/>
            </p:nvSpPr>
            <p:spPr>
              <a:xfrm>
                <a:off x="9235497" y="4507341"/>
                <a:ext cx="1219200" cy="5055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nivers Next for HSBC Light"/>
                    <a:ea typeface="+mn-ea"/>
                    <a:cs typeface="+mn-cs"/>
                  </a:rPr>
                  <a:t>Tracking</a:t>
                </a:r>
              </a:p>
            </p:txBody>
          </p:sp>
        </p:grpSp>
        <p:pic>
          <p:nvPicPr>
            <p:cNvPr id="30" name="Picture 29" descr="A hand holding a cell phone&#10;&#10;Description automatically generated">
              <a:extLst>
                <a:ext uri="{FF2B5EF4-FFF2-40B4-BE49-F238E27FC236}">
                  <a16:creationId xmlns:a16="http://schemas.microsoft.com/office/drawing/2014/main" id="{22E5BC2A-DBD0-2967-25A0-3C4296103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18861" y="1787234"/>
              <a:ext cx="2941101" cy="2941101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F70CE4E-52C0-FD83-7484-AAD9DF232316}"/>
              </a:ext>
            </a:extLst>
          </p:cNvPr>
          <p:cNvGrpSpPr/>
          <p:nvPr/>
        </p:nvGrpSpPr>
        <p:grpSpPr>
          <a:xfrm>
            <a:off x="4291578" y="2964580"/>
            <a:ext cx="3613699" cy="2167635"/>
            <a:chOff x="4291578" y="2964580"/>
            <a:chExt cx="3613699" cy="216763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2EB5937-89B7-23CC-6C79-B4837995287B}"/>
                </a:ext>
              </a:extLst>
            </p:cNvPr>
            <p:cNvSpPr/>
            <p:nvPr/>
          </p:nvSpPr>
          <p:spPr>
            <a:xfrm>
              <a:off x="4291578" y="3257785"/>
              <a:ext cx="3613699" cy="1874430"/>
            </a:xfrm>
            <a:prstGeom prst="rect">
              <a:avLst/>
            </a:prstGeom>
            <a:solidFill>
              <a:srgbClr val="D7D8D6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0E554B0-104A-60C8-DEC5-C849F2712EF5}"/>
                </a:ext>
              </a:extLst>
            </p:cNvPr>
            <p:cNvSpPr txBox="1"/>
            <p:nvPr/>
          </p:nvSpPr>
          <p:spPr>
            <a:xfrm>
              <a:off x="4931621" y="4507341"/>
              <a:ext cx="2346702" cy="5055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nivers Next for HSBC Light"/>
                  <a:ea typeface="+mn-ea"/>
                  <a:cs typeface="+mn-cs"/>
                </a:rPr>
                <a:t>Value</a:t>
              </a: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2D5B1CD5-AA34-E154-45D7-5A3A668F9B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06264" y="2964580"/>
              <a:ext cx="3238185" cy="1401048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DE872E8-05B7-109E-C5EC-30F39C23FD7A}"/>
              </a:ext>
            </a:extLst>
          </p:cNvPr>
          <p:cNvGrpSpPr/>
          <p:nvPr/>
        </p:nvGrpSpPr>
        <p:grpSpPr>
          <a:xfrm>
            <a:off x="555600" y="2753843"/>
            <a:ext cx="3613699" cy="2378372"/>
            <a:chOff x="555600" y="2753843"/>
            <a:chExt cx="3613699" cy="237837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22158CF-1B69-9CC7-BB8A-FF0325B58B4F}"/>
                </a:ext>
              </a:extLst>
            </p:cNvPr>
            <p:cNvSpPr/>
            <p:nvPr/>
          </p:nvSpPr>
          <p:spPr>
            <a:xfrm>
              <a:off x="555600" y="3257785"/>
              <a:ext cx="3613699" cy="1874430"/>
            </a:xfrm>
            <a:prstGeom prst="rect">
              <a:avLst/>
            </a:prstGeom>
            <a:solidFill>
              <a:srgbClr val="D7D8D6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197E7DF-445A-42F9-E3A7-28006E9129BC}"/>
                </a:ext>
              </a:extLst>
            </p:cNvPr>
            <p:cNvSpPr txBox="1"/>
            <p:nvPr/>
          </p:nvSpPr>
          <p:spPr>
            <a:xfrm>
              <a:off x="1251918" y="4507341"/>
              <a:ext cx="2346702" cy="5055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nivers Next for HSBC Light"/>
                  <a:ea typeface="+mn-ea"/>
                  <a:cs typeface="+mn-cs"/>
                </a:rPr>
                <a:t>Need</a:t>
              </a:r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C5934DCC-F1B5-4584-26A6-1F0F7C6085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7827" y="2753843"/>
              <a:ext cx="1937060" cy="17534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180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88B7D4-4B85-2260-FC9A-24E9AF66B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380494"/>
            <a:ext cx="11090274" cy="836354"/>
          </a:xfrm>
        </p:spPr>
        <p:txBody>
          <a:bodyPr>
            <a:normAutofit/>
          </a:bodyPr>
          <a:lstStyle/>
          <a:p>
            <a:pPr lvl="0"/>
            <a:r>
              <a:rPr lang="en-GB" dirty="0"/>
              <a:t>Mindful Shopping – Scenarios</a:t>
            </a: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50CBDFFD-C975-D222-EE32-D475DA183516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643472" y="6593968"/>
            <a:ext cx="6427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noAutofit/>
          </a:bodyPr>
          <a:lstStyle/>
          <a:p>
            <a:pPr algn="ctr" defTabSz="1060209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1CF9EA00-886D-43B8-A53F-CB3B22E97C6F}" type="slidenum">
              <a:rPr lang="en-GB" altLang="zh-TW" sz="1000" b="0" i="0" kern="1200" smtClean="0">
                <a:solidFill>
                  <a:schemeClr val="tx1"/>
                </a:solidFill>
                <a:latin typeface="Univers Next for HSBC Light" panose="020B0403030202020203" pitchFamily="34" charset="0"/>
                <a:ea typeface="+mn-ea"/>
                <a:cs typeface="+mn-cs"/>
              </a:rPr>
              <a:pPr algn="ctr" defTabSz="1060209" fontAlgn="bas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7</a:t>
            </a:fld>
            <a:endParaRPr lang="en-GB" altLang="zh-TW" sz="1000" b="0" i="0" kern="1200" dirty="0">
              <a:solidFill>
                <a:schemeClr val="tx1"/>
              </a:solidFill>
              <a:latin typeface="Univers Next for HSBC Light" panose="020B0403030202020203" pitchFamily="34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292070-459F-6A9C-9740-61F583A69746}"/>
              </a:ext>
            </a:extLst>
          </p:cNvPr>
          <p:cNvSpPr/>
          <p:nvPr/>
        </p:nvSpPr>
        <p:spPr>
          <a:xfrm>
            <a:off x="550863" y="1962931"/>
            <a:ext cx="3613699" cy="4514575"/>
          </a:xfrm>
          <a:prstGeom prst="rect">
            <a:avLst/>
          </a:prstGeom>
          <a:solidFill>
            <a:srgbClr val="D7D8D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D9B9FE24-6BCA-80C5-EB5B-60B572549E17}"/>
              </a:ext>
            </a:extLst>
          </p:cNvPr>
          <p:cNvSpPr txBox="1"/>
          <p:nvPr/>
        </p:nvSpPr>
        <p:spPr>
          <a:xfrm>
            <a:off x="785994" y="2618739"/>
            <a:ext cx="3085325" cy="3138397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600" kern="0" dirty="0">
                <a:solidFill>
                  <a:prstClr val="black"/>
                </a:solidFill>
                <a:latin typeface="Univers Next for HSBC Light"/>
              </a:rPr>
              <a:t>You are researching a new movie streaming service. </a:t>
            </a: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600" kern="0" dirty="0" err="1">
                <a:solidFill>
                  <a:prstClr val="black"/>
                </a:solidFill>
                <a:latin typeface="Univers Next for HSBC Light"/>
              </a:rPr>
              <a:t>Streamflix</a:t>
            </a:r>
            <a:r>
              <a:rPr lang="en-GB" sz="1600" kern="0" dirty="0">
                <a:solidFill>
                  <a:prstClr val="black"/>
                </a:solidFill>
                <a:latin typeface="Univers Next for HSBC Light"/>
              </a:rPr>
              <a:t> gets access to new releases faster, but you are locked in to a 12-month contract.   </a:t>
            </a: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600" kern="0" dirty="0">
                <a:solidFill>
                  <a:prstClr val="black"/>
                </a:solidFill>
                <a:latin typeface="Univers Next for HSBC Light"/>
              </a:rPr>
              <a:t>Your current provider is cheaper, but it takes a little longer to update.</a:t>
            </a: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600" kern="0" dirty="0">
                <a:solidFill>
                  <a:prstClr val="black"/>
                </a:solidFill>
                <a:latin typeface="Univers Next for HSBC Light"/>
              </a:rPr>
              <a:t>You currently share the cost of streaming with your sibling, but they are moving out next month.</a:t>
            </a: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endParaRPr lang="en-GB" sz="1600" kern="0" dirty="0">
              <a:solidFill>
                <a:prstClr val="black"/>
              </a:solidFill>
              <a:latin typeface="Univers Next for HSBC Light"/>
            </a:endParaRP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endParaRPr lang="en-GB" sz="1600" kern="0" dirty="0">
              <a:solidFill>
                <a:prstClr val="black"/>
              </a:solidFill>
              <a:latin typeface="Univers Next for HSBC Light"/>
            </a:endParaRP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endParaRPr lang="en-GB" sz="1600" kern="0" dirty="0">
              <a:solidFill>
                <a:prstClr val="black"/>
              </a:solidFill>
              <a:latin typeface="Univers Next for HSBC Light"/>
            </a:endParaRP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endParaRPr lang="en-GB" sz="1600" kern="0" dirty="0">
              <a:solidFill>
                <a:prstClr val="black"/>
              </a:solidFill>
              <a:latin typeface="Univers Next for HSBC Light"/>
            </a:endParaRP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endParaRPr lang="en-GB" sz="1600" kern="0" dirty="0">
              <a:solidFill>
                <a:prstClr val="black"/>
              </a:solidFill>
              <a:latin typeface="Univers Next for HSBC Light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202CAC1-BF0A-DB90-B084-1C451562084E}"/>
              </a:ext>
            </a:extLst>
          </p:cNvPr>
          <p:cNvSpPr/>
          <p:nvPr/>
        </p:nvSpPr>
        <p:spPr>
          <a:xfrm>
            <a:off x="8048943" y="1962931"/>
            <a:ext cx="3613699" cy="4514575"/>
          </a:xfrm>
          <a:prstGeom prst="rect">
            <a:avLst/>
          </a:prstGeom>
          <a:solidFill>
            <a:srgbClr val="D7D8D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bject 7">
            <a:extLst>
              <a:ext uri="{FF2B5EF4-FFF2-40B4-BE49-F238E27FC236}">
                <a16:creationId xmlns:a16="http://schemas.microsoft.com/office/drawing/2014/main" id="{201BF0D0-816D-D3B7-FEAA-1E6A1CCF0A8F}"/>
              </a:ext>
            </a:extLst>
          </p:cNvPr>
          <p:cNvSpPr txBox="1"/>
          <p:nvPr/>
        </p:nvSpPr>
        <p:spPr>
          <a:xfrm>
            <a:off x="8317144" y="2630792"/>
            <a:ext cx="3088862" cy="2884605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600" kern="0" dirty="0">
                <a:solidFill>
                  <a:prstClr val="black"/>
                </a:solidFill>
                <a:latin typeface="Univers Next for HSBC Light"/>
              </a:rPr>
              <a:t>You are considering buying some new trainers as you have recently joined a local sports team.</a:t>
            </a: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600" kern="0" dirty="0">
                <a:solidFill>
                  <a:prstClr val="black"/>
                </a:solidFill>
                <a:latin typeface="Univers Next for HSBC Light"/>
              </a:rPr>
              <a:t>Your new trainers will need to work in all weathers and surfaces.</a:t>
            </a: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600" kern="0" dirty="0">
                <a:solidFill>
                  <a:prstClr val="black"/>
                </a:solidFill>
                <a:latin typeface="Univers Next for HSBC Light"/>
              </a:rPr>
              <a:t>You may not be asked to play every game so don’t want to spend too much money. </a:t>
            </a: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600" kern="0" dirty="0">
                <a:solidFill>
                  <a:prstClr val="black"/>
                </a:solidFill>
                <a:latin typeface="Univers Next for HSBC Light"/>
              </a:rPr>
              <a:t>You have some gift cards for an online retailer, but you prefer to shop in person.</a:t>
            </a: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endParaRPr lang="en-GB" sz="1600" kern="0" dirty="0">
              <a:solidFill>
                <a:prstClr val="black"/>
              </a:solidFill>
              <a:latin typeface="Univers Next for HSBC Ligh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F5749A4-6286-AF8D-98CA-DB2A0B968342}"/>
              </a:ext>
            </a:extLst>
          </p:cNvPr>
          <p:cNvSpPr/>
          <p:nvPr/>
        </p:nvSpPr>
        <p:spPr>
          <a:xfrm>
            <a:off x="4299903" y="1962931"/>
            <a:ext cx="3613699" cy="4514575"/>
          </a:xfrm>
          <a:prstGeom prst="rect">
            <a:avLst/>
          </a:prstGeom>
          <a:solidFill>
            <a:srgbClr val="D7D8D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bject 7">
            <a:extLst>
              <a:ext uri="{FF2B5EF4-FFF2-40B4-BE49-F238E27FC236}">
                <a16:creationId xmlns:a16="http://schemas.microsoft.com/office/drawing/2014/main" id="{D7E0FB7F-7BC0-8F56-2A05-DBA7AFF792CC}"/>
              </a:ext>
            </a:extLst>
          </p:cNvPr>
          <p:cNvSpPr txBox="1"/>
          <p:nvPr/>
        </p:nvSpPr>
        <p:spPr>
          <a:xfrm>
            <a:off x="4499351" y="2618738"/>
            <a:ext cx="3214801" cy="2896659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600" kern="0" dirty="0">
                <a:solidFill>
                  <a:prstClr val="black"/>
                </a:solidFill>
                <a:latin typeface="Univers Next for HSBC Light"/>
              </a:rPr>
              <a:t>You are considering upgrading your mobile phone to a new model. </a:t>
            </a: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600" kern="0" dirty="0">
                <a:solidFill>
                  <a:prstClr val="black"/>
                </a:solidFill>
                <a:latin typeface="Univers Next for HSBC Light"/>
              </a:rPr>
              <a:t>The phone is top of the line, but you are not sure if you would use all the features.</a:t>
            </a: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600" kern="0" dirty="0">
                <a:solidFill>
                  <a:prstClr val="black"/>
                </a:solidFill>
                <a:latin typeface="Univers Next for HSBC Light"/>
              </a:rPr>
              <a:t>Your current phone still functions well with only a few scratches.</a:t>
            </a: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600" kern="0" dirty="0">
                <a:solidFill>
                  <a:prstClr val="black"/>
                </a:solidFill>
                <a:latin typeface="Univers Next for HSBC Light"/>
              </a:rPr>
              <a:t>If you upgrade your parents/guardians would need you to contribute 50% of the monthly bill.</a:t>
            </a: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endParaRPr lang="en-GB" sz="1600" kern="0" dirty="0">
              <a:solidFill>
                <a:prstClr val="black"/>
              </a:solidFill>
              <a:latin typeface="Univers Next for HSBC Light"/>
            </a:endParaRP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endParaRPr lang="en-GB" sz="1600" kern="0" dirty="0">
              <a:solidFill>
                <a:prstClr val="black"/>
              </a:solidFill>
              <a:latin typeface="Univers Next for HSBC Ligh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A58C73-ECA6-80DD-68B4-92750AF6282A}"/>
              </a:ext>
            </a:extLst>
          </p:cNvPr>
          <p:cNvSpPr txBox="1"/>
          <p:nvPr/>
        </p:nvSpPr>
        <p:spPr>
          <a:xfrm>
            <a:off x="6197601" y="6593968"/>
            <a:ext cx="54435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0" i="0" dirty="0">
                <a:latin typeface="Univers Next for HSBC Light" panose="020B0403030202020203" pitchFamily="34" charset="0"/>
              </a:rPr>
              <a:t>Module 5 – Session 10 – </a:t>
            </a:r>
            <a:r>
              <a:rPr lang="en-GB" sz="1000" dirty="0">
                <a:solidFill>
                  <a:srgbClr val="000000"/>
                </a:solidFill>
                <a:latin typeface="Univers Next for HSBC Light" panose="020B0403030202020203" pitchFamily="34" charset="0"/>
              </a:rPr>
              <a:t>Overspending and Value for Money</a:t>
            </a:r>
            <a:endParaRPr lang="en-US" sz="1000" b="0" i="0" dirty="0">
              <a:latin typeface="Univers Next for HSBC Light" panose="020B0403030202020203" pitchFamily="34" charset="0"/>
            </a:endParaRPr>
          </a:p>
        </p:txBody>
      </p:sp>
      <p:pic>
        <p:nvPicPr>
          <p:cNvPr id="7" name="Picture 6" descr="A computer with a play button&#10;&#10;Description automatically generated">
            <a:extLst>
              <a:ext uri="{FF2B5EF4-FFF2-40B4-BE49-F238E27FC236}">
                <a16:creationId xmlns:a16="http://schemas.microsoft.com/office/drawing/2014/main" id="{26AA1470-B9D3-4F8E-E29E-A88AF6DB9BC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6990" y="859538"/>
            <a:ext cx="2026236" cy="20262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6A4C3F4-2857-A7E3-09B0-04D6FFA189D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41420" y="1144959"/>
            <a:ext cx="1426608" cy="14266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84DE77D-9D1C-D91C-709F-E973E105F51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93177" y="831833"/>
            <a:ext cx="2105752" cy="21057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5453F50-0FCF-19F4-B966-76C54E24644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3228" y="447810"/>
            <a:ext cx="857908" cy="57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358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Up Arrow 19">
            <a:extLst>
              <a:ext uri="{FF2B5EF4-FFF2-40B4-BE49-F238E27FC236}">
                <a16:creationId xmlns:a16="http://schemas.microsoft.com/office/drawing/2014/main" id="{E928431C-E449-92FF-E21D-9912ACA0B8FD}"/>
              </a:ext>
            </a:extLst>
          </p:cNvPr>
          <p:cNvSpPr/>
          <p:nvPr/>
        </p:nvSpPr>
        <p:spPr>
          <a:xfrm rot="16200000">
            <a:off x="4339199" y="2952470"/>
            <a:ext cx="361507" cy="1518886"/>
          </a:xfrm>
          <a:prstGeom prst="upArrow">
            <a:avLst/>
          </a:prstGeom>
          <a:solidFill>
            <a:srgbClr val="A938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318AE71B-3080-80F8-1044-58C29CB58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79925"/>
            <a:ext cx="11090274" cy="836354"/>
          </a:xfrm>
        </p:spPr>
        <p:txBody>
          <a:bodyPr anchor="t">
            <a:normAutofit/>
          </a:bodyPr>
          <a:lstStyle/>
          <a:p>
            <a:pPr lvl="0"/>
            <a:r>
              <a:rPr lang="en-GB" noProof="0" dirty="0"/>
              <a:t>Mindful Shopping – What do I need?</a:t>
            </a:r>
          </a:p>
        </p:txBody>
      </p:sp>
      <p:sp>
        <p:nvSpPr>
          <p:cNvPr id="21" name="Slide number">
            <a:extLst>
              <a:ext uri="{FF2B5EF4-FFF2-40B4-BE49-F238E27FC236}">
                <a16:creationId xmlns:a16="http://schemas.microsoft.com/office/drawing/2014/main" id="{68263FEC-AC6C-7FD8-7507-53A64AB23945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643472" y="6593968"/>
            <a:ext cx="6427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noAutofit/>
          </a:bodyPr>
          <a:lstStyle/>
          <a:p>
            <a:pPr algn="ctr" defTabSz="1060209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1CF9EA00-886D-43B8-A53F-CB3B22E97C6F}" type="slidenum">
              <a:rPr lang="en-GB" altLang="zh-TW" sz="1000" b="0" i="0" kern="1200" smtClean="0">
                <a:solidFill>
                  <a:schemeClr val="tx1"/>
                </a:solidFill>
                <a:latin typeface="Univers Next for HSBC Light" panose="020B0403030202020203" pitchFamily="34" charset="0"/>
                <a:ea typeface="+mn-ea"/>
                <a:cs typeface="+mn-cs"/>
              </a:rPr>
              <a:pPr algn="ctr" defTabSz="1060209" fontAlgn="bas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8</a:t>
            </a:fld>
            <a:endParaRPr lang="en-GB" altLang="zh-TW" sz="1000" b="0" i="0" kern="1200" dirty="0">
              <a:solidFill>
                <a:schemeClr val="tx1"/>
              </a:solidFill>
              <a:latin typeface="Univers Next for HSBC Light" panose="020B0403030202020203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5CB24F-9F60-FC82-9A05-E216D6BFCB76}"/>
              </a:ext>
            </a:extLst>
          </p:cNvPr>
          <p:cNvSpPr txBox="1"/>
          <p:nvPr/>
        </p:nvSpPr>
        <p:spPr>
          <a:xfrm>
            <a:off x="3545916" y="1472375"/>
            <a:ext cx="16238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916137"/>
            <a:r>
              <a:rPr lang="en-GB" dirty="0">
                <a:solidFill>
                  <a:prstClr val="black"/>
                </a:solidFill>
                <a:latin typeface="UniversNextforHSBC-Light" panose="020B0403030202020203" pitchFamily="34" charset="0"/>
              </a:rPr>
              <a:t>Do I need it?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C74CB3-3AF0-854B-5C1A-A6567911A012}"/>
              </a:ext>
            </a:extLst>
          </p:cNvPr>
          <p:cNvSpPr txBox="1"/>
          <p:nvPr/>
        </p:nvSpPr>
        <p:spPr>
          <a:xfrm>
            <a:off x="7367277" y="1472375"/>
            <a:ext cx="21136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6137"/>
            <a:r>
              <a:rPr lang="en-GB" dirty="0">
                <a:solidFill>
                  <a:prstClr val="black"/>
                </a:solidFill>
                <a:latin typeface="UniversNextforHSBC-Light" panose="020B0403030202020203" pitchFamily="34" charset="0"/>
              </a:rPr>
              <a:t>Can I afford it?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63EC08-792F-623E-7568-8FC29CDDF968}"/>
              </a:ext>
            </a:extLst>
          </p:cNvPr>
          <p:cNvSpPr txBox="1"/>
          <p:nvPr/>
        </p:nvSpPr>
        <p:spPr>
          <a:xfrm>
            <a:off x="8179673" y="2264068"/>
            <a:ext cx="34407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6137"/>
            <a:r>
              <a:rPr lang="en-GB" dirty="0">
                <a:solidFill>
                  <a:prstClr val="black"/>
                </a:solidFill>
                <a:latin typeface="UniversNextforHSBC-Light" panose="020B0403030202020203" pitchFamily="34" charset="0"/>
              </a:rPr>
              <a:t>Do I have something similar?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686F39-0AE0-68CE-05F6-28F1C5C4BB8E}"/>
              </a:ext>
            </a:extLst>
          </p:cNvPr>
          <p:cNvSpPr txBox="1"/>
          <p:nvPr/>
        </p:nvSpPr>
        <p:spPr>
          <a:xfrm>
            <a:off x="8248572" y="4755426"/>
            <a:ext cx="33029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6137"/>
            <a:r>
              <a:rPr lang="en-GB" dirty="0">
                <a:solidFill>
                  <a:prstClr val="black"/>
                </a:solidFill>
                <a:latin typeface="UniversNextforHSBC-Light" panose="020B0403030202020203" pitchFamily="34" charset="0"/>
              </a:rPr>
              <a:t>Can I get it cheaper?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1F394B-F488-ACB5-C72C-FE89009CB812}"/>
              </a:ext>
            </a:extLst>
          </p:cNvPr>
          <p:cNvSpPr txBox="1"/>
          <p:nvPr/>
        </p:nvSpPr>
        <p:spPr>
          <a:xfrm>
            <a:off x="7342194" y="5621592"/>
            <a:ext cx="30389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6137"/>
            <a:r>
              <a:rPr lang="en-GB" dirty="0">
                <a:solidFill>
                  <a:prstClr val="black"/>
                </a:solidFill>
                <a:latin typeface="UniversNextforHSBC-Light" panose="020B0403030202020203" pitchFamily="34" charset="0"/>
              </a:rPr>
              <a:t>How often will I use it?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A13A52-126B-BB8C-D1B2-B3F1B545DFE1}"/>
              </a:ext>
            </a:extLst>
          </p:cNvPr>
          <p:cNvSpPr txBox="1"/>
          <p:nvPr/>
        </p:nvSpPr>
        <p:spPr>
          <a:xfrm>
            <a:off x="2120715" y="5562988"/>
            <a:ext cx="30389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916137"/>
            <a:r>
              <a:rPr lang="en-GB" dirty="0">
                <a:solidFill>
                  <a:prstClr val="black"/>
                </a:solidFill>
                <a:latin typeface="UniversNextforHSBC-Light" panose="020B0403030202020203" pitchFamily="34" charset="0"/>
              </a:rPr>
              <a:t>What else could I spend the money on?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B36F19-B952-7F43-AECF-F207A926A610}"/>
              </a:ext>
            </a:extLst>
          </p:cNvPr>
          <p:cNvSpPr txBox="1"/>
          <p:nvPr/>
        </p:nvSpPr>
        <p:spPr>
          <a:xfrm>
            <a:off x="1196644" y="2259125"/>
            <a:ext cx="29883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916137"/>
            <a:r>
              <a:rPr lang="en-GB" dirty="0">
                <a:solidFill>
                  <a:prstClr val="black"/>
                </a:solidFill>
                <a:latin typeface="UniversNextforHSBC-Light" panose="020B0403030202020203" pitchFamily="34" charset="0"/>
              </a:rPr>
              <a:t>Do I need to complete further research?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3593CC-8559-C6AB-831A-FBD0A342D1C8}"/>
              </a:ext>
            </a:extLst>
          </p:cNvPr>
          <p:cNvSpPr txBox="1"/>
          <p:nvPr/>
        </p:nvSpPr>
        <p:spPr>
          <a:xfrm>
            <a:off x="1326293" y="4675158"/>
            <a:ext cx="29883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en-GB" dirty="0">
                <a:solidFill>
                  <a:prstClr val="black"/>
                </a:solidFill>
                <a:latin typeface="Univers Next for HSBC Light" panose="020B0403030202020203" pitchFamily="34" charset="0"/>
              </a:rPr>
              <a:t>Will this stop me buying something I need?</a:t>
            </a:r>
          </a:p>
        </p:txBody>
      </p:sp>
      <p:sp>
        <p:nvSpPr>
          <p:cNvPr id="14" name="Up Arrow 13">
            <a:extLst>
              <a:ext uri="{FF2B5EF4-FFF2-40B4-BE49-F238E27FC236}">
                <a16:creationId xmlns:a16="http://schemas.microsoft.com/office/drawing/2014/main" id="{D652EE2C-DC48-AB17-24C0-C7BB4B81A21A}"/>
              </a:ext>
            </a:extLst>
          </p:cNvPr>
          <p:cNvSpPr/>
          <p:nvPr/>
        </p:nvSpPr>
        <p:spPr>
          <a:xfrm rot="18900000">
            <a:off x="4615905" y="2349347"/>
            <a:ext cx="361507" cy="1518886"/>
          </a:xfrm>
          <a:prstGeom prst="upArrow">
            <a:avLst/>
          </a:prstGeom>
          <a:solidFill>
            <a:srgbClr val="A938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Up Arrow 14">
            <a:extLst>
              <a:ext uri="{FF2B5EF4-FFF2-40B4-BE49-F238E27FC236}">
                <a16:creationId xmlns:a16="http://schemas.microsoft.com/office/drawing/2014/main" id="{4FABD330-5B79-AEEC-AA3A-F8B48CE48245}"/>
              </a:ext>
            </a:extLst>
          </p:cNvPr>
          <p:cNvSpPr/>
          <p:nvPr/>
        </p:nvSpPr>
        <p:spPr>
          <a:xfrm rot="18900000">
            <a:off x="5565143" y="1561715"/>
            <a:ext cx="361507" cy="1518886"/>
          </a:xfrm>
          <a:prstGeom prst="upArrow">
            <a:avLst/>
          </a:prstGeom>
          <a:solidFill>
            <a:srgbClr val="A938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Up Arrow 23">
            <a:extLst>
              <a:ext uri="{FF2B5EF4-FFF2-40B4-BE49-F238E27FC236}">
                <a16:creationId xmlns:a16="http://schemas.microsoft.com/office/drawing/2014/main" id="{34AFC41B-4356-8F89-517A-2803CD54E288}"/>
              </a:ext>
            </a:extLst>
          </p:cNvPr>
          <p:cNvSpPr/>
          <p:nvPr/>
        </p:nvSpPr>
        <p:spPr>
          <a:xfrm rot="2700000">
            <a:off x="6610348" y="1567603"/>
            <a:ext cx="361507" cy="1518886"/>
          </a:xfrm>
          <a:prstGeom prst="upArrow">
            <a:avLst/>
          </a:prstGeom>
          <a:solidFill>
            <a:srgbClr val="A938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Up Arrow 27">
            <a:extLst>
              <a:ext uri="{FF2B5EF4-FFF2-40B4-BE49-F238E27FC236}">
                <a16:creationId xmlns:a16="http://schemas.microsoft.com/office/drawing/2014/main" id="{0ED14065-9AD2-9B2E-2088-81061F8C1F0D}"/>
              </a:ext>
            </a:extLst>
          </p:cNvPr>
          <p:cNvSpPr/>
          <p:nvPr/>
        </p:nvSpPr>
        <p:spPr>
          <a:xfrm rot="2700000">
            <a:off x="7476106" y="2433361"/>
            <a:ext cx="361507" cy="1518886"/>
          </a:xfrm>
          <a:prstGeom prst="upArrow">
            <a:avLst/>
          </a:prstGeom>
          <a:solidFill>
            <a:srgbClr val="A938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Up Arrow 29">
            <a:extLst>
              <a:ext uri="{FF2B5EF4-FFF2-40B4-BE49-F238E27FC236}">
                <a16:creationId xmlns:a16="http://schemas.microsoft.com/office/drawing/2014/main" id="{A91AB7E3-AC87-AAEE-BF54-FEB155DC2021}"/>
              </a:ext>
            </a:extLst>
          </p:cNvPr>
          <p:cNvSpPr/>
          <p:nvPr/>
        </p:nvSpPr>
        <p:spPr>
          <a:xfrm rot="8100000">
            <a:off x="7490429" y="3524134"/>
            <a:ext cx="361507" cy="1518886"/>
          </a:xfrm>
          <a:prstGeom prst="upArrow">
            <a:avLst/>
          </a:prstGeom>
          <a:solidFill>
            <a:srgbClr val="A938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Up Arrow 30">
            <a:extLst>
              <a:ext uri="{FF2B5EF4-FFF2-40B4-BE49-F238E27FC236}">
                <a16:creationId xmlns:a16="http://schemas.microsoft.com/office/drawing/2014/main" id="{83FAA48A-C840-42BE-84DD-DEDCFFF7433F}"/>
              </a:ext>
            </a:extLst>
          </p:cNvPr>
          <p:cNvSpPr/>
          <p:nvPr/>
        </p:nvSpPr>
        <p:spPr>
          <a:xfrm rot="8100000">
            <a:off x="6624671" y="4389892"/>
            <a:ext cx="361507" cy="1518886"/>
          </a:xfrm>
          <a:prstGeom prst="upArrow">
            <a:avLst/>
          </a:prstGeom>
          <a:solidFill>
            <a:srgbClr val="A938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Up Arrow 32">
            <a:extLst>
              <a:ext uri="{FF2B5EF4-FFF2-40B4-BE49-F238E27FC236}">
                <a16:creationId xmlns:a16="http://schemas.microsoft.com/office/drawing/2014/main" id="{9D9B00C3-2C7B-88E5-AFDC-E762757C618B}"/>
              </a:ext>
            </a:extLst>
          </p:cNvPr>
          <p:cNvSpPr/>
          <p:nvPr/>
        </p:nvSpPr>
        <p:spPr>
          <a:xfrm rot="13500000">
            <a:off x="5565143" y="4355144"/>
            <a:ext cx="361507" cy="1518886"/>
          </a:xfrm>
          <a:prstGeom prst="upArrow">
            <a:avLst/>
          </a:prstGeom>
          <a:solidFill>
            <a:srgbClr val="A938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Up Arrow 33">
            <a:extLst>
              <a:ext uri="{FF2B5EF4-FFF2-40B4-BE49-F238E27FC236}">
                <a16:creationId xmlns:a16="http://schemas.microsoft.com/office/drawing/2014/main" id="{411DFE74-4AA7-F8DD-E4D9-9F1EBA756080}"/>
              </a:ext>
            </a:extLst>
          </p:cNvPr>
          <p:cNvSpPr/>
          <p:nvPr/>
        </p:nvSpPr>
        <p:spPr>
          <a:xfrm rot="13500000">
            <a:off x="4649906" y="3413272"/>
            <a:ext cx="361507" cy="1518886"/>
          </a:xfrm>
          <a:prstGeom prst="upArrow">
            <a:avLst/>
          </a:prstGeom>
          <a:solidFill>
            <a:srgbClr val="A938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753D583-F2DD-101C-1BE6-BFE3D598AED5}"/>
              </a:ext>
            </a:extLst>
          </p:cNvPr>
          <p:cNvSpPr txBox="1"/>
          <p:nvPr/>
        </p:nvSpPr>
        <p:spPr>
          <a:xfrm>
            <a:off x="6197601" y="6593968"/>
            <a:ext cx="54435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0" i="0" dirty="0">
                <a:latin typeface="Univers Next for HSBC Light" panose="020B0403030202020203" pitchFamily="34" charset="0"/>
              </a:rPr>
              <a:t>Module 5 – Session 10 – </a:t>
            </a:r>
            <a:r>
              <a:rPr lang="en-GB" sz="1000" dirty="0">
                <a:solidFill>
                  <a:srgbClr val="000000"/>
                </a:solidFill>
                <a:latin typeface="Univers Next for HSBC Light" panose="020B0403030202020203" pitchFamily="34" charset="0"/>
              </a:rPr>
              <a:t>Overspending and Value for Money</a:t>
            </a:r>
            <a:endParaRPr lang="en-US" sz="1000" b="0" i="0" dirty="0">
              <a:latin typeface="Univers Next for HSBC Light" panose="020B0403030202020203" pitchFamily="34" charset="0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F71A4716-CAD7-8A77-92D2-A93AE2056F2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3228" y="447810"/>
            <a:ext cx="857908" cy="576169"/>
          </a:xfrm>
          <a:prstGeom prst="rect">
            <a:avLst/>
          </a:prstGeom>
        </p:spPr>
      </p:pic>
      <p:sp>
        <p:nvSpPr>
          <p:cNvPr id="18" name="Up Arrow 17">
            <a:extLst>
              <a:ext uri="{FF2B5EF4-FFF2-40B4-BE49-F238E27FC236}">
                <a16:creationId xmlns:a16="http://schemas.microsoft.com/office/drawing/2014/main" id="{8EABE60E-F2B0-851B-6EF8-CEB64842B310}"/>
              </a:ext>
            </a:extLst>
          </p:cNvPr>
          <p:cNvSpPr/>
          <p:nvPr/>
        </p:nvSpPr>
        <p:spPr>
          <a:xfrm rot="5400000">
            <a:off x="7742594" y="2952469"/>
            <a:ext cx="361507" cy="1518886"/>
          </a:xfrm>
          <a:prstGeom prst="upArrow">
            <a:avLst/>
          </a:prstGeom>
          <a:solidFill>
            <a:srgbClr val="A938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D6B4950-018D-21A1-64CC-17F5A071FAE4}"/>
              </a:ext>
            </a:extLst>
          </p:cNvPr>
          <p:cNvGrpSpPr/>
          <p:nvPr/>
        </p:nvGrpSpPr>
        <p:grpSpPr>
          <a:xfrm>
            <a:off x="4592266" y="2063656"/>
            <a:ext cx="3302988" cy="3302988"/>
            <a:chOff x="2436130" y="2389646"/>
            <a:chExt cx="3302988" cy="3302988"/>
          </a:xfrm>
          <a:solidFill>
            <a:schemeClr val="bg1">
              <a:lumMod val="50000"/>
            </a:schemeClr>
          </a:solidFill>
        </p:grpSpPr>
        <p:sp>
          <p:nvSpPr>
            <p:cNvPr id="36" name="Diamond 35">
              <a:extLst>
                <a:ext uri="{FF2B5EF4-FFF2-40B4-BE49-F238E27FC236}">
                  <a16:creationId xmlns:a16="http://schemas.microsoft.com/office/drawing/2014/main" id="{559C9BCC-C970-582A-32FA-FCFDE9EA4B6C}"/>
                </a:ext>
              </a:extLst>
            </p:cNvPr>
            <p:cNvSpPr/>
            <p:nvPr/>
          </p:nvSpPr>
          <p:spPr>
            <a:xfrm>
              <a:off x="2436130" y="2389646"/>
              <a:ext cx="3302988" cy="3302988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4A3003C-EB7E-1000-1763-1E12EBF64AA2}"/>
                </a:ext>
              </a:extLst>
            </p:cNvPr>
            <p:cNvSpPr txBox="1"/>
            <p:nvPr/>
          </p:nvSpPr>
          <p:spPr>
            <a:xfrm>
              <a:off x="2883882" y="3801199"/>
              <a:ext cx="2383122" cy="64633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nivers Next for HSBC Bold" panose="020B0603030202020203" pitchFamily="34" charset="0"/>
                </a:rPr>
                <a:t>Mindful</a:t>
              </a:r>
              <a:b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nivers Next for HSBC Bold" panose="020B0603030202020203" pitchFamily="34" charset="0"/>
                </a:rPr>
              </a:b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nivers Next for HSBC Bold" panose="020B0603030202020203" pitchFamily="34" charset="0"/>
                </a:rPr>
                <a:t>Questions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665F1678-38E3-629C-44F8-971EA244F21A}"/>
              </a:ext>
            </a:extLst>
          </p:cNvPr>
          <p:cNvSpPr txBox="1"/>
          <p:nvPr/>
        </p:nvSpPr>
        <p:spPr>
          <a:xfrm>
            <a:off x="8682790" y="3530484"/>
            <a:ext cx="29583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6137"/>
            <a:r>
              <a:rPr lang="en-GB" dirty="0">
                <a:solidFill>
                  <a:prstClr val="black"/>
                </a:solidFill>
                <a:latin typeface="UniversNextforHSBC-Light" panose="020B0403030202020203" pitchFamily="34" charset="0"/>
              </a:rPr>
              <a:t>Why do I want to buy it?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F00C14D-F260-AB17-D941-8020C7EA775F}"/>
              </a:ext>
            </a:extLst>
          </p:cNvPr>
          <p:cNvSpPr txBox="1"/>
          <p:nvPr/>
        </p:nvSpPr>
        <p:spPr>
          <a:xfrm>
            <a:off x="1009488" y="3530484"/>
            <a:ext cx="26650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916137"/>
            <a:r>
              <a:rPr lang="en-GB" dirty="0">
                <a:solidFill>
                  <a:prstClr val="black"/>
                </a:solidFill>
                <a:latin typeface="UniversNextforHSBC-Light" panose="020B0403030202020203" pitchFamily="34" charset="0"/>
              </a:rPr>
              <a:t>Do I need it now?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03D2E37-1C25-3D4C-C907-8637762D40C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6777" y="2440625"/>
            <a:ext cx="1281759" cy="1281759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D8A8B429-5F53-F58B-9ECC-796A2B6D48C2}"/>
              </a:ext>
            </a:extLst>
          </p:cNvPr>
          <p:cNvSpPr/>
          <p:nvPr/>
        </p:nvSpPr>
        <p:spPr>
          <a:xfrm flipV="1">
            <a:off x="5900165" y="3181536"/>
            <a:ext cx="157735" cy="164246"/>
          </a:xfrm>
          <a:prstGeom prst="ellipse">
            <a:avLst/>
          </a:prstGeom>
          <a:solidFill>
            <a:srgbClr val="F24D7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23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" grpId="0"/>
      <p:bldP spid="4" grpId="0"/>
      <p:bldP spid="5" grpId="0"/>
      <p:bldP spid="6" grpId="0"/>
      <p:bldP spid="7" grpId="0"/>
      <p:bldP spid="8" grpId="0"/>
      <p:bldP spid="10" grpId="0"/>
      <p:bldP spid="11" grpId="0"/>
      <p:bldP spid="14" grpId="0" animBg="1"/>
      <p:bldP spid="15" grpId="0" animBg="1"/>
      <p:bldP spid="24" grpId="0" animBg="1"/>
      <p:bldP spid="28" grpId="0" animBg="1"/>
      <p:bldP spid="30" grpId="0" animBg="1"/>
      <p:bldP spid="31" grpId="0" animBg="1"/>
      <p:bldP spid="33" grpId="0" animBg="1"/>
      <p:bldP spid="34" grpId="0" animBg="1"/>
      <p:bldP spid="18" grpId="0" animBg="1"/>
      <p:bldP spid="19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7449855-E5B5-3D6A-5A9F-8AE32D537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380494"/>
            <a:ext cx="10058143" cy="836354"/>
          </a:xfrm>
        </p:spPr>
        <p:txBody>
          <a:bodyPr>
            <a:normAutofit fontScale="90000"/>
          </a:bodyPr>
          <a:lstStyle/>
          <a:p>
            <a:r>
              <a:rPr lang="en-US" dirty="0"/>
              <a:t>Mindful Shopping – What is the best value?</a:t>
            </a:r>
          </a:p>
        </p:txBody>
      </p:sp>
      <p:sp>
        <p:nvSpPr>
          <p:cNvPr id="10" name="Slide number">
            <a:extLst>
              <a:ext uri="{FF2B5EF4-FFF2-40B4-BE49-F238E27FC236}">
                <a16:creationId xmlns:a16="http://schemas.microsoft.com/office/drawing/2014/main" id="{23FDD0D4-5C6E-51C7-CA47-9CC359E8D49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643472" y="6593968"/>
            <a:ext cx="6427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noAutofit/>
          </a:bodyPr>
          <a:lstStyle/>
          <a:p>
            <a:pPr algn="ctr" defTabSz="1060209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1CF9EA00-886D-43B8-A53F-CB3B22E97C6F}" type="slidenum">
              <a:rPr lang="en-GB" altLang="zh-TW" sz="1000" b="0" i="0" kern="1200" smtClean="0">
                <a:solidFill>
                  <a:schemeClr val="tx1"/>
                </a:solidFill>
                <a:latin typeface="Univers Next for HSBC Light" panose="020B0403030202020203" pitchFamily="34" charset="0"/>
                <a:ea typeface="+mn-ea"/>
                <a:cs typeface="+mn-cs"/>
              </a:rPr>
              <a:pPr algn="ctr" defTabSz="1060209" fontAlgn="bas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9</a:t>
            </a:fld>
            <a:endParaRPr lang="en-GB" altLang="zh-TW" sz="1000" b="0" i="0" kern="1200" dirty="0">
              <a:solidFill>
                <a:schemeClr val="tx1"/>
              </a:solidFill>
              <a:latin typeface="Univers Next for HSBC Light" panose="020B0403030202020203" pitchFamily="34" charset="0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E2ED39C-1505-7542-635B-394D38F31A45}"/>
              </a:ext>
            </a:extLst>
          </p:cNvPr>
          <p:cNvSpPr/>
          <p:nvPr/>
        </p:nvSpPr>
        <p:spPr>
          <a:xfrm>
            <a:off x="6068397" y="1787611"/>
            <a:ext cx="372705" cy="372705"/>
          </a:xfrm>
          <a:prstGeom prst="ellipse">
            <a:avLst/>
          </a:prstGeom>
          <a:solidFill>
            <a:srgbClr val="DB001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en-US" sz="1400" dirty="0"/>
              <a:t>vs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B4AA9B-8E45-AB81-FF63-810BB6BA5B56}"/>
              </a:ext>
            </a:extLst>
          </p:cNvPr>
          <p:cNvSpPr txBox="1"/>
          <p:nvPr/>
        </p:nvSpPr>
        <p:spPr>
          <a:xfrm>
            <a:off x="2772357" y="1787611"/>
            <a:ext cx="3161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spc="-20" dirty="0">
                <a:latin typeface="Univers Next for HSBC Regular" panose="020B0503030202020203" pitchFamily="34" charset="0"/>
                <a:cs typeface="UniversNextforHSBC-Light"/>
              </a:rPr>
              <a:t>£2 </a:t>
            </a:r>
            <a:r>
              <a:rPr lang="en-GB" spc="-20" dirty="0">
                <a:latin typeface="Univers Next for HSBC Light" panose="020B0403030202020203" pitchFamily="34" charset="0"/>
                <a:cs typeface="UniversNextforHSBC-Light"/>
              </a:rPr>
              <a:t>one large chocolate bar</a:t>
            </a:r>
            <a:endParaRPr kumimoji="0" lang="en-GB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nivers Next for HSBC Light" panose="020B0403030202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2792DA-8B34-DFAE-4126-77BB614ABC42}"/>
              </a:ext>
            </a:extLst>
          </p:cNvPr>
          <p:cNvSpPr txBox="1"/>
          <p:nvPr/>
        </p:nvSpPr>
        <p:spPr>
          <a:xfrm>
            <a:off x="6575338" y="1787611"/>
            <a:ext cx="4575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spc="-20" dirty="0">
                <a:latin typeface="Univers Next for HSBC Regular" panose="020B0503030202020203" pitchFamily="34" charset="0"/>
                <a:cs typeface="UniversNextforHSBC-Light"/>
              </a:rPr>
              <a:t>£2 </a:t>
            </a:r>
            <a:r>
              <a:rPr lang="en-GB" sz="1800" spc="-20" dirty="0">
                <a:latin typeface="UniversNextforHSBC-Light"/>
                <a:cs typeface="UniversNextforHSBC-Light"/>
              </a:rPr>
              <a:t>multipack of chocolate to last the week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nivers Next for HSBC Light" panose="020B0403030202020203" pitchFamily="34" charset="0"/>
              <a:ea typeface="+mn-ea"/>
              <a:cs typeface="+mn-cs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2711931-70C8-D1CF-D125-233BEE35437B}"/>
              </a:ext>
            </a:extLst>
          </p:cNvPr>
          <p:cNvGrpSpPr/>
          <p:nvPr/>
        </p:nvGrpSpPr>
        <p:grpSpPr>
          <a:xfrm>
            <a:off x="550863" y="2496065"/>
            <a:ext cx="10600269" cy="372705"/>
            <a:chOff x="550863" y="2496065"/>
            <a:chExt cx="10600269" cy="372705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3BE2B67-3ACB-B961-AC6B-BF754ECDDB7B}"/>
                </a:ext>
              </a:extLst>
            </p:cNvPr>
            <p:cNvSpPr/>
            <p:nvPr/>
          </p:nvSpPr>
          <p:spPr>
            <a:xfrm>
              <a:off x="6068397" y="2496065"/>
              <a:ext cx="372705" cy="372705"/>
            </a:xfrm>
            <a:prstGeom prst="ellipse">
              <a:avLst/>
            </a:prstGeom>
            <a:solidFill>
              <a:srgbClr val="DB00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36000" rtlCol="0" anchor="ctr"/>
            <a:lstStyle/>
            <a:p>
              <a:pPr algn="ctr"/>
              <a:r>
                <a:rPr lang="en-US" sz="1400" dirty="0"/>
                <a:t>vs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7251E21-17CB-3FD8-D6E4-C69ABDF4C715}"/>
                </a:ext>
              </a:extLst>
            </p:cNvPr>
            <p:cNvSpPr txBox="1"/>
            <p:nvPr/>
          </p:nvSpPr>
          <p:spPr>
            <a:xfrm>
              <a:off x="550863" y="2496065"/>
              <a:ext cx="53832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b="1" spc="-20" dirty="0">
                  <a:latin typeface="Univers Next for HSBC Regular" panose="020B0503030202020203" pitchFamily="34" charset="0"/>
                  <a:cs typeface="UniversNextforHSBC-Light"/>
                </a:rPr>
                <a:t>£15 </a:t>
              </a:r>
              <a:r>
                <a:rPr lang="en-GB" sz="1800" spc="-20" dirty="0">
                  <a:latin typeface="Univers Next for HSBC Light" panose="020B0403030202020203" pitchFamily="34" charset="0"/>
                  <a:cs typeface="UniversNextforHSBC-Light"/>
                </a:rPr>
                <a:t>a month streaming service</a:t>
              </a:r>
              <a:endParaRPr kumimoji="0" lang="en-GB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nivers Next for HSBC Light" panose="020B0403030202020203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26FFEDE-A21F-5CB8-6E60-8690F3867106}"/>
                </a:ext>
              </a:extLst>
            </p:cNvPr>
            <p:cNvSpPr txBox="1"/>
            <p:nvPr/>
          </p:nvSpPr>
          <p:spPr>
            <a:xfrm>
              <a:off x="6575338" y="2496065"/>
              <a:ext cx="45757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b="1" spc="-20" dirty="0">
                  <a:latin typeface="Univers Next for HSBC Regular" panose="020B0503030202020203" pitchFamily="34" charset="0"/>
                  <a:cs typeface="UniversNextforHSBC-Light"/>
                </a:rPr>
                <a:t>£15 </a:t>
              </a:r>
              <a:r>
                <a:rPr lang="en-GB" sz="1800" spc="-20" dirty="0">
                  <a:latin typeface="UniversNextforHSBC-Light"/>
                  <a:cs typeface="UniversNextforHSBC-Light"/>
                </a:rPr>
                <a:t>a month cinema membership</a:t>
              </a:r>
              <a:endParaRPr kumimoji="0" lang="en-GB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nivers Next for HSBC Light" panose="020B0403030202020203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77759414-7D2A-E413-AB30-D58C214A8833}"/>
              </a:ext>
            </a:extLst>
          </p:cNvPr>
          <p:cNvGrpSpPr/>
          <p:nvPr/>
        </p:nvGrpSpPr>
        <p:grpSpPr>
          <a:xfrm>
            <a:off x="550863" y="3204519"/>
            <a:ext cx="10600269" cy="372705"/>
            <a:chOff x="550863" y="3204519"/>
            <a:chExt cx="10600269" cy="372705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2913A77-BAD0-DA0C-C5F1-8D151BB62FE5}"/>
                </a:ext>
              </a:extLst>
            </p:cNvPr>
            <p:cNvSpPr/>
            <p:nvPr/>
          </p:nvSpPr>
          <p:spPr>
            <a:xfrm>
              <a:off x="6068397" y="3204519"/>
              <a:ext cx="372705" cy="372705"/>
            </a:xfrm>
            <a:prstGeom prst="ellipse">
              <a:avLst/>
            </a:prstGeom>
            <a:solidFill>
              <a:srgbClr val="DB00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36000" rtlCol="0" anchor="ctr"/>
            <a:lstStyle/>
            <a:p>
              <a:pPr algn="ctr"/>
              <a:r>
                <a:rPr lang="en-US" sz="1400" dirty="0"/>
                <a:t>vs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C4E9A84-76C0-1C5C-A55D-B9831B60AF00}"/>
                </a:ext>
              </a:extLst>
            </p:cNvPr>
            <p:cNvSpPr txBox="1"/>
            <p:nvPr/>
          </p:nvSpPr>
          <p:spPr>
            <a:xfrm>
              <a:off x="6575338" y="3204519"/>
              <a:ext cx="45757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b="1" spc="-20" dirty="0">
                  <a:latin typeface="Univers Next for HSBC Regular" panose="020B0503030202020203" pitchFamily="34" charset="0"/>
                  <a:cs typeface="UniversNextforHSBC-Light"/>
                </a:rPr>
                <a:t>£25 </a:t>
              </a:r>
              <a:r>
                <a:rPr lang="en-GB" sz="1800" spc="-20" dirty="0">
                  <a:latin typeface="Univers Next for HSBC Light" panose="020B0403030202020203" pitchFamily="34" charset="0"/>
                  <a:cs typeface="UniversNextforHSBC-Light"/>
                </a:rPr>
                <a:t>escape room with your friends</a:t>
              </a:r>
              <a:endParaRPr kumimoji="0" lang="en-GB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nivers Next for HSBC Light" panose="020B0403030202020203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4676040-BE02-6872-4B9A-393C058E6286}"/>
                </a:ext>
              </a:extLst>
            </p:cNvPr>
            <p:cNvSpPr txBox="1"/>
            <p:nvPr/>
          </p:nvSpPr>
          <p:spPr>
            <a:xfrm>
              <a:off x="550863" y="3204519"/>
              <a:ext cx="53832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b="1" spc="-20" dirty="0">
                  <a:latin typeface="Univers Next for HSBC Regular" panose="020B0503030202020203" pitchFamily="34" charset="0"/>
                  <a:cs typeface="UniversNextforHSBC-Light"/>
                </a:rPr>
                <a:t>£25 </a:t>
              </a:r>
              <a:r>
                <a:rPr lang="en-GB" sz="1800" spc="-20" dirty="0">
                  <a:latin typeface="Univers Next for HSBC Light" panose="020B0403030202020203" pitchFamily="34" charset="0"/>
                  <a:cs typeface="UniversNextforHSBC-Light"/>
                </a:rPr>
                <a:t>takeaway </a:t>
              </a:r>
              <a:endParaRPr kumimoji="0" lang="en-GB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nivers Next for HSBC Light" panose="020B0403030202020203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A4E0BE1-4F99-0ACE-51CE-5EB70B20E486}"/>
              </a:ext>
            </a:extLst>
          </p:cNvPr>
          <p:cNvGrpSpPr/>
          <p:nvPr/>
        </p:nvGrpSpPr>
        <p:grpSpPr>
          <a:xfrm>
            <a:off x="550863" y="3912973"/>
            <a:ext cx="10600269" cy="372705"/>
            <a:chOff x="550863" y="3912973"/>
            <a:chExt cx="10600269" cy="372705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2452F95-75F7-E6FC-4347-192F40BCFA2B}"/>
                </a:ext>
              </a:extLst>
            </p:cNvPr>
            <p:cNvSpPr/>
            <p:nvPr/>
          </p:nvSpPr>
          <p:spPr>
            <a:xfrm>
              <a:off x="6068397" y="3912973"/>
              <a:ext cx="372705" cy="372705"/>
            </a:xfrm>
            <a:prstGeom prst="ellipse">
              <a:avLst/>
            </a:prstGeom>
            <a:solidFill>
              <a:srgbClr val="DB00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36000" rtlCol="0" anchor="ctr"/>
            <a:lstStyle/>
            <a:p>
              <a:pPr algn="ctr"/>
              <a:r>
                <a:rPr lang="en-US" sz="1400" dirty="0"/>
                <a:t>vs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AE3EFB7-4DA2-97B1-48E5-AD6D6ED7E21A}"/>
                </a:ext>
              </a:extLst>
            </p:cNvPr>
            <p:cNvSpPr txBox="1"/>
            <p:nvPr/>
          </p:nvSpPr>
          <p:spPr>
            <a:xfrm>
              <a:off x="550863" y="3912973"/>
              <a:ext cx="53832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b="1" spc="-20" dirty="0">
                  <a:latin typeface="Univers Next for HSBC Regular" panose="020B0503030202020203" pitchFamily="34" charset="0"/>
                  <a:cs typeface="UniversNextforHSBC-Light"/>
                </a:rPr>
                <a:t>£50 </a:t>
              </a:r>
              <a:r>
                <a:rPr lang="en-GB" sz="1800" spc="-20" dirty="0">
                  <a:latin typeface="Univers Next for HSBC Light" panose="020B0403030202020203" pitchFamily="34" charset="0"/>
                  <a:cs typeface="UniversNextforHSBC-Light"/>
                </a:rPr>
                <a:t>on a new pair of trainers </a:t>
              </a:r>
              <a:endParaRPr kumimoji="0" lang="en-GB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nivers Next for HSBC Light" panose="020B0403030202020203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ED3141C-9CCC-3DA5-B9B9-76D5BC4DAF12}"/>
                </a:ext>
              </a:extLst>
            </p:cNvPr>
            <p:cNvSpPr txBox="1"/>
            <p:nvPr/>
          </p:nvSpPr>
          <p:spPr>
            <a:xfrm>
              <a:off x="6575338" y="3912973"/>
              <a:ext cx="45757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b="1" spc="-20" dirty="0">
                  <a:latin typeface="Univers Next for HSBC Regular" panose="020B0503030202020203" pitchFamily="34" charset="0"/>
                  <a:cs typeface="UniversNextforHSBC-Light"/>
                </a:rPr>
                <a:t>£50 </a:t>
              </a:r>
              <a:r>
                <a:rPr lang="en-GB" sz="1800" spc="-20" dirty="0">
                  <a:latin typeface="UniversNextforHSBC-Light"/>
                  <a:cs typeface="UniversNextforHSBC-Light"/>
                </a:rPr>
                <a:t>in Stocks and Shares ISA </a:t>
              </a:r>
              <a:endParaRPr kumimoji="0" lang="en-GB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nivers Next for HSBC Light" panose="020B0403030202020203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E85A700-6CB2-9194-5D50-E408A52FD832}"/>
              </a:ext>
            </a:extLst>
          </p:cNvPr>
          <p:cNvGrpSpPr/>
          <p:nvPr/>
        </p:nvGrpSpPr>
        <p:grpSpPr>
          <a:xfrm>
            <a:off x="550863" y="4629665"/>
            <a:ext cx="10600269" cy="372705"/>
            <a:chOff x="550863" y="4629665"/>
            <a:chExt cx="10600269" cy="372705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2709168-7C97-B80F-E4FB-95ADC263F4B6}"/>
                </a:ext>
              </a:extLst>
            </p:cNvPr>
            <p:cNvSpPr/>
            <p:nvPr/>
          </p:nvSpPr>
          <p:spPr>
            <a:xfrm>
              <a:off x="6068397" y="4629665"/>
              <a:ext cx="372705" cy="372705"/>
            </a:xfrm>
            <a:prstGeom prst="ellipse">
              <a:avLst/>
            </a:prstGeom>
            <a:solidFill>
              <a:srgbClr val="DB00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36000" rtlCol="0" anchor="ctr"/>
            <a:lstStyle/>
            <a:p>
              <a:pPr algn="ctr"/>
              <a:r>
                <a:rPr lang="en-US" sz="1400" dirty="0"/>
                <a:t>vs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EC40344-3185-B92D-5A2C-F0CCAE8066CE}"/>
                </a:ext>
              </a:extLst>
            </p:cNvPr>
            <p:cNvSpPr txBox="1"/>
            <p:nvPr/>
          </p:nvSpPr>
          <p:spPr>
            <a:xfrm>
              <a:off x="550863" y="4629665"/>
              <a:ext cx="53832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b="1" spc="-20" dirty="0">
                  <a:latin typeface="Univers Next for HSBC Regular" panose="020B0503030202020203" pitchFamily="34" charset="0"/>
                  <a:cs typeface="UniversNextforHSBC-Light"/>
                </a:rPr>
                <a:t>£100 </a:t>
              </a:r>
              <a:r>
                <a:rPr lang="en-GB" sz="1800" spc="-20" dirty="0">
                  <a:latin typeface="Univers Next for HSBC Light" panose="020B0403030202020203" pitchFamily="34" charset="0"/>
                  <a:cs typeface="UniversNextforHSBC-Light"/>
                </a:rPr>
                <a:t>Ear Pods </a:t>
              </a:r>
              <a:endParaRPr kumimoji="0" lang="en-GB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nivers Next for HSBC Light" panose="020B0403030202020203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C04C80D-F7EA-8E24-67D6-2A5C3B8B4162}"/>
                </a:ext>
              </a:extLst>
            </p:cNvPr>
            <p:cNvSpPr txBox="1"/>
            <p:nvPr/>
          </p:nvSpPr>
          <p:spPr>
            <a:xfrm>
              <a:off x="6575338" y="4629665"/>
              <a:ext cx="45757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b="1" spc="-20" dirty="0">
                  <a:latin typeface="Univers Next for HSBC Regular" panose="020B0503030202020203" pitchFamily="34" charset="0"/>
                  <a:cs typeface="UniversNextforHSBC-Light"/>
                </a:rPr>
                <a:t>£100 </a:t>
              </a:r>
              <a:r>
                <a:rPr lang="en-GB" sz="1800" spc="-20" dirty="0">
                  <a:latin typeface="UniversNextforHSBC-Light"/>
                  <a:cs typeface="UniversNextforHSBC-Light"/>
                </a:rPr>
                <a:t>on driving lessons</a:t>
              </a:r>
              <a:endParaRPr kumimoji="0" lang="en-GB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nivers Next for HSBC Light" panose="020B0403030202020203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09A2B2C0-B7DA-CD40-1D3F-9BD16493DDDD}"/>
              </a:ext>
            </a:extLst>
          </p:cNvPr>
          <p:cNvGrpSpPr/>
          <p:nvPr/>
        </p:nvGrpSpPr>
        <p:grpSpPr>
          <a:xfrm>
            <a:off x="550863" y="5354595"/>
            <a:ext cx="10600269" cy="372705"/>
            <a:chOff x="550863" y="5354595"/>
            <a:chExt cx="10600269" cy="372705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5B0C0F4A-352F-1A43-518E-18D39467BCCE}"/>
                </a:ext>
              </a:extLst>
            </p:cNvPr>
            <p:cNvSpPr/>
            <p:nvPr/>
          </p:nvSpPr>
          <p:spPr>
            <a:xfrm>
              <a:off x="6068397" y="5354595"/>
              <a:ext cx="372705" cy="372705"/>
            </a:xfrm>
            <a:prstGeom prst="ellipse">
              <a:avLst/>
            </a:prstGeom>
            <a:solidFill>
              <a:srgbClr val="DB00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36000" rtlCol="0" anchor="ctr"/>
            <a:lstStyle/>
            <a:p>
              <a:pPr algn="ctr"/>
              <a:r>
                <a:rPr lang="en-US" sz="1400" dirty="0"/>
                <a:t>vs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4947A78-7470-B365-279A-F7B639F28277}"/>
                </a:ext>
              </a:extLst>
            </p:cNvPr>
            <p:cNvSpPr txBox="1"/>
            <p:nvPr/>
          </p:nvSpPr>
          <p:spPr>
            <a:xfrm>
              <a:off x="550863" y="5354595"/>
              <a:ext cx="53832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b="1" spc="-20" dirty="0">
                  <a:latin typeface="Univers Next for HSBC Regular" panose="020B0503030202020203" pitchFamily="34" charset="0"/>
                  <a:cs typeface="UniversNextforHSBC-Light"/>
                </a:rPr>
                <a:t>£550 </a:t>
              </a:r>
              <a:r>
                <a:rPr lang="en-GB" sz="1800" spc="-20" dirty="0">
                  <a:latin typeface="Univers Next for HSBC Light" panose="020B0403030202020203" pitchFamily="34" charset="0"/>
                  <a:cs typeface="UniversNextforHSBC-Light"/>
                </a:rPr>
                <a:t>on new games console </a:t>
              </a:r>
              <a:endParaRPr kumimoji="0" lang="en-GB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nivers Next for HSBC Light" panose="020B0403030202020203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B5791DA-6DA8-ECF8-7E94-1D03F609BE3C}"/>
                </a:ext>
              </a:extLst>
            </p:cNvPr>
            <p:cNvSpPr txBox="1"/>
            <p:nvPr/>
          </p:nvSpPr>
          <p:spPr>
            <a:xfrm>
              <a:off x="6575338" y="5354595"/>
              <a:ext cx="45757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b="1" spc="-20" dirty="0">
                  <a:latin typeface="Univers Next for HSBC Regular" panose="020B0503030202020203" pitchFamily="34" charset="0"/>
                  <a:cs typeface="UniversNextforHSBC-Light"/>
                </a:rPr>
                <a:t>£550 </a:t>
              </a:r>
              <a:r>
                <a:rPr lang="en-GB" sz="1800" spc="-20" dirty="0">
                  <a:latin typeface="UniversNextforHSBC-Light"/>
                  <a:cs typeface="UniversNextforHSBC-Light"/>
                </a:rPr>
                <a:t>on a holiday</a:t>
              </a:r>
              <a:endParaRPr kumimoji="0" lang="en-GB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nivers Next for HSBC Light" panose="020B0403030202020203" pitchFamily="34" charset="0"/>
                <a:ea typeface="+mn-ea"/>
                <a:cs typeface="+mn-cs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B9818BEF-9C1C-9C0D-699A-F62EAB77C243}"/>
              </a:ext>
            </a:extLst>
          </p:cNvPr>
          <p:cNvSpPr txBox="1"/>
          <p:nvPr/>
        </p:nvSpPr>
        <p:spPr>
          <a:xfrm>
            <a:off x="6197601" y="6593968"/>
            <a:ext cx="54435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0" i="0" dirty="0">
                <a:latin typeface="Univers Next for HSBC Light" panose="020B0403030202020203" pitchFamily="34" charset="0"/>
              </a:rPr>
              <a:t>Module 5 – Session 10 – </a:t>
            </a:r>
            <a:r>
              <a:rPr lang="en-GB" sz="1000" dirty="0">
                <a:solidFill>
                  <a:srgbClr val="000000"/>
                </a:solidFill>
                <a:latin typeface="Univers Next for HSBC Light" panose="020B0403030202020203" pitchFamily="34" charset="0"/>
              </a:rPr>
              <a:t>Overspending and Value for Money</a:t>
            </a:r>
            <a:endParaRPr lang="en-US" sz="1000" b="0" i="0" dirty="0">
              <a:latin typeface="Univers Next for HSBC Light" panose="020B0403030202020203" pitchFamily="34" charset="0"/>
            </a:endParaRPr>
          </a:p>
        </p:txBody>
      </p:sp>
      <p:pic>
        <p:nvPicPr>
          <p:cNvPr id="40" name="Picture 39" descr="A pair of video game controllers&#10;&#10;Description automatically generated">
            <a:extLst>
              <a:ext uri="{FF2B5EF4-FFF2-40B4-BE49-F238E27FC236}">
                <a16:creationId xmlns:a16="http://schemas.microsoft.com/office/drawing/2014/main" id="{2132C917-C774-13A2-B3C7-3564E057484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929" y="1415811"/>
            <a:ext cx="2108092" cy="2108092"/>
          </a:xfrm>
          <a:prstGeom prst="rect">
            <a:avLst/>
          </a:prstGeom>
        </p:spPr>
      </p:pic>
      <p:pic>
        <p:nvPicPr>
          <p:cNvPr id="50" name="Picture 49" descr="A couple of luggage bags&#10;&#10;Description automatically generated">
            <a:extLst>
              <a:ext uri="{FF2B5EF4-FFF2-40B4-BE49-F238E27FC236}">
                <a16:creationId xmlns:a16="http://schemas.microsoft.com/office/drawing/2014/main" id="{61715DEA-7D64-309E-4C11-5F83833A597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0811" y="4184042"/>
            <a:ext cx="2533036" cy="2533036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62F2B938-080C-9D74-C65C-CEEF75B578F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67527" y="368274"/>
            <a:ext cx="865050" cy="86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82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</p:bldLst>
  </p:timing>
</p:sld>
</file>

<file path=ppt/theme/theme1.xml><?xml version="1.0" encoding="utf-8"?>
<a:theme xmlns:a="http://schemas.openxmlformats.org/drawingml/2006/main" name="4_Non-Message Driven">
  <a:themeElements>
    <a:clrScheme name="HSBC Colour pallete 2018">
      <a:dk1>
        <a:srgbClr val="000000"/>
      </a:dk1>
      <a:lt1>
        <a:srgbClr val="FFFFFF"/>
      </a:lt1>
      <a:dk2>
        <a:srgbClr val="4E48C7"/>
      </a:dk2>
      <a:lt2>
        <a:srgbClr val="0F79D6"/>
      </a:lt2>
      <a:accent1>
        <a:srgbClr val="DB0011"/>
      </a:accent1>
      <a:accent2>
        <a:srgbClr val="000000"/>
      </a:accent2>
      <a:accent3>
        <a:srgbClr val="767676"/>
      </a:accent3>
      <a:accent4>
        <a:srgbClr val="D7D8D6"/>
      </a:accent4>
      <a:accent5>
        <a:srgbClr val="B57E10"/>
      </a:accent5>
      <a:accent6>
        <a:srgbClr val="488F29"/>
      </a:accent6>
      <a:hlink>
        <a:srgbClr val="767676"/>
      </a:hlink>
      <a:folHlink>
        <a:srgbClr val="D7D8D6"/>
      </a:folHlink>
    </a:clrScheme>
    <a:fontScheme name="Custom 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858838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6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858838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6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4 Non-Message Driven HSBC 1">
        <a:dk1>
          <a:srgbClr val="000000"/>
        </a:dk1>
        <a:lt1>
          <a:srgbClr val="FFFFFF"/>
        </a:lt1>
        <a:dk2>
          <a:srgbClr val="FF0000"/>
        </a:dk2>
        <a:lt2>
          <a:srgbClr val="EAEAEA"/>
        </a:lt2>
        <a:accent1>
          <a:srgbClr val="194173"/>
        </a:accent1>
        <a:accent2>
          <a:srgbClr val="B9D3ED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A7BFD7"/>
        </a:accent6>
        <a:hlink>
          <a:srgbClr val="559FD3"/>
        </a:hlink>
        <a:folHlink>
          <a:srgbClr val="FDB81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Primary_01">
      <a:srgbClr val="DB0011"/>
    </a:custClr>
    <a:custClr name="Primary_02">
      <a:srgbClr val="000000"/>
    </a:custClr>
    <a:custClr name="Primary_03">
      <a:srgbClr val="FFFFFF"/>
    </a:custClr>
    <a:custClr name="Primary_04">
      <a:srgbClr val="767676"/>
    </a:custClr>
    <a:custClr name="Primary_05">
      <a:srgbClr val="D7D8D6"/>
    </a:custClr>
    <a:custClr name="Primary_06">
      <a:srgbClr val="7770FF"/>
    </a:custClr>
    <a:custClr name="Primary_07">
      <a:srgbClr val="4E48C7"/>
    </a:custClr>
    <a:custClr name="Primary_08">
      <a:srgbClr val="36A1FF"/>
    </a:custClr>
    <a:custClr name="Primary_09">
      <a:srgbClr val="0F79D6"/>
    </a:custClr>
    <a:custClr name="Primary_10">
      <a:srgbClr val="2EB8B1"/>
    </a:custClr>
    <a:custClr name="Primary_11">
      <a:srgbClr val="008580"/>
    </a:custClr>
    <a:custClr name="Primary_12">
      <a:srgbClr val="61C238"/>
    </a:custClr>
    <a:custClr name="Primary_13">
      <a:srgbClr val="488F29"/>
    </a:custClr>
    <a:custClr name="Primary_14">
      <a:srgbClr val="E8A215"/>
    </a:custClr>
    <a:custClr name="Primary_15">
      <a:srgbClr val="B57E10"/>
    </a:custClr>
    <a:custClr name="Blank_01">
      <a:srgbClr val="FFFFFF"/>
    </a:custClr>
    <a:custClr name="Blank_02">
      <a:srgbClr val="FFFFFF"/>
    </a:custClr>
    <a:custClr name="Blank_03">
      <a:srgbClr val="FFFFFF"/>
    </a:custClr>
    <a:custClr name="Blank_04">
      <a:srgbClr val="FFFFFF"/>
    </a:custClr>
    <a:custClr name="Blank_05">
      <a:srgbClr val="FFFFFF"/>
    </a:custClr>
    <a:custClr name="RAG_Red">
      <a:srgbClr val="A8000B"/>
    </a:custClr>
    <a:custClr name="RAG_Amber">
      <a:srgbClr val="E8A215"/>
    </a:custClr>
    <a:custClr name="RAG_Green">
      <a:srgbClr val="008580"/>
    </a:custClr>
  </a:custClrLst>
  <a:extLst>
    <a:ext uri="{05A4C25C-085E-4340-85A3-A5531E510DB2}">
      <thm15:themeFamily xmlns:thm15="http://schemas.microsoft.com/office/thememl/2012/main" name="HSBC A4 Landscape 2018.potx" id="{72A842D0-FAB5-412B-B239-383E6E258A2B}" vid="{3D94EECA-5FB5-4A47-92FA-68DDA7058404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841</Words>
  <Application>Microsoft Office PowerPoint</Application>
  <PresentationFormat>Widescreen</PresentationFormat>
  <Paragraphs>168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8" baseType="lpstr">
      <vt:lpstr>Aptos</vt:lpstr>
      <vt:lpstr>Arial</vt:lpstr>
      <vt:lpstr>Calibri</vt:lpstr>
      <vt:lpstr>Helvetica Neue for HSBC Lt</vt:lpstr>
      <vt:lpstr>Symbol</vt:lpstr>
      <vt:lpstr>System Font Regular</vt:lpstr>
      <vt:lpstr>Times New Roman</vt:lpstr>
      <vt:lpstr>Univers Next for HSBC Bold</vt:lpstr>
      <vt:lpstr>Univers Next for HSBC Light</vt:lpstr>
      <vt:lpstr>Univers Next for HSBC Regular</vt:lpstr>
      <vt:lpstr>Univers Next for HSBC Thin</vt:lpstr>
      <vt:lpstr>UniversNextforHSBC-Light</vt:lpstr>
      <vt:lpstr>Wingdings</vt:lpstr>
      <vt:lpstr>Wingdings 2</vt:lpstr>
      <vt:lpstr>4_Non-Message Driven</vt:lpstr>
      <vt:lpstr>Custom Design</vt:lpstr>
      <vt:lpstr>Overspending  and Cost of living</vt:lpstr>
      <vt:lpstr>Your Spending Habits</vt:lpstr>
      <vt:lpstr>Triggers for Overspending </vt:lpstr>
      <vt:lpstr>Marketing and Advertising – Friend or Foe</vt:lpstr>
      <vt:lpstr>Marketing and Advertising – The Buying Cycle</vt:lpstr>
      <vt:lpstr>Managing Your Spending – Mindful Shopping</vt:lpstr>
      <vt:lpstr>Mindful Shopping – Scenarios</vt:lpstr>
      <vt:lpstr>Mindful Shopping – What do I need?</vt:lpstr>
      <vt:lpstr>Mindful Shopping – What is the best value?</vt:lpstr>
      <vt:lpstr>Mindful Shopping – Tracking your spending</vt:lpstr>
      <vt:lpstr>Mindful Shopping – Staying in control</vt:lpstr>
      <vt:lpstr>Stretch Challenge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2024-07-12T11:11:49Z</dcterms:created>
  <dcterms:modified xsi:type="dcterms:W3CDTF">2024-07-12T11:21:46Z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486a02c-2dfb-4efe-823f-aa2d1f0e6ab7_Enabled">
    <vt:lpwstr>true</vt:lpwstr>
  </property>
  <property fmtid="{D5CDD505-2E9C-101B-9397-08002B2CF9AE}" pid="3" name="MSIP_Label_3486a02c-2dfb-4efe-823f-aa2d1f0e6ab7_SetDate">
    <vt:lpwstr>2024-07-12T11:21:46Z</vt:lpwstr>
  </property>
  <property fmtid="{D5CDD505-2E9C-101B-9397-08002B2CF9AE}" pid="4" name="MSIP_Label_3486a02c-2dfb-4efe-823f-aa2d1f0e6ab7_Method">
    <vt:lpwstr>Privileged</vt:lpwstr>
  </property>
  <property fmtid="{D5CDD505-2E9C-101B-9397-08002B2CF9AE}" pid="5" name="MSIP_Label_3486a02c-2dfb-4efe-823f-aa2d1f0e6ab7_Name">
    <vt:lpwstr>CLAPUBLIC</vt:lpwstr>
  </property>
  <property fmtid="{D5CDD505-2E9C-101B-9397-08002B2CF9AE}" pid="6" name="MSIP_Label_3486a02c-2dfb-4efe-823f-aa2d1f0e6ab7_SiteId">
    <vt:lpwstr>e0fd434d-ba64-497b-90d2-859c472e1a92</vt:lpwstr>
  </property>
  <property fmtid="{D5CDD505-2E9C-101B-9397-08002B2CF9AE}" pid="7" name="MSIP_Label_3486a02c-2dfb-4efe-823f-aa2d1f0e6ab7_ActionId">
    <vt:lpwstr>d9643d29-aba6-4558-85c4-1989e30f7800</vt:lpwstr>
  </property>
  <property fmtid="{D5CDD505-2E9C-101B-9397-08002B2CF9AE}" pid="8" name="MSIP_Label_3486a02c-2dfb-4efe-823f-aa2d1f0e6ab7_ContentBits">
    <vt:lpwstr>2</vt:lpwstr>
  </property>
  <property fmtid="{D5CDD505-2E9C-101B-9397-08002B2CF9AE}" pid="9" name="Classification">
    <vt:lpwstr>PUBLIC</vt:lpwstr>
  </property>
</Properties>
</file>