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5" r:id="rId3"/>
    <p:sldMasterId id="2147483697" r:id="rId4"/>
  </p:sldMasterIdLst>
  <p:notesMasterIdLst>
    <p:notesMasterId r:id="rId20"/>
  </p:notesMasterIdLst>
  <p:handoutMasterIdLst>
    <p:handoutMasterId r:id="rId21"/>
  </p:handoutMasterIdLst>
  <p:sldIdLst>
    <p:sldId id="363" r:id="rId5"/>
    <p:sldId id="318" r:id="rId6"/>
    <p:sldId id="313" r:id="rId7"/>
    <p:sldId id="373" r:id="rId8"/>
    <p:sldId id="369" r:id="rId9"/>
    <p:sldId id="370" r:id="rId10"/>
    <p:sldId id="374" r:id="rId11"/>
    <p:sldId id="372" r:id="rId12"/>
    <p:sldId id="264" r:id="rId13"/>
    <p:sldId id="314" r:id="rId14"/>
    <p:sldId id="367" r:id="rId15"/>
    <p:sldId id="316" r:id="rId16"/>
    <p:sldId id="315" r:id="rId17"/>
    <p:sldId id="275" r:id="rId18"/>
    <p:sldId id="360" r:id="rId19"/>
  </p:sldIdLst>
  <p:sldSz cx="12193588" cy="6858000"/>
  <p:notesSz cx="12166600" cy="6845300"/>
  <p:defaultTextStyle>
    <a:defPPr>
      <a:defRPr lang="en-US"/>
    </a:defPPr>
    <a:lvl1pPr marL="0" algn="l" defTabSz="916137" rtl="0" eaLnBrk="1" latinLnBrk="0" hangingPunct="1">
      <a:defRPr sz="1803" kern="1200">
        <a:solidFill>
          <a:schemeClr val="tx1"/>
        </a:solidFill>
        <a:latin typeface="+mn-lt"/>
        <a:ea typeface="+mn-ea"/>
        <a:cs typeface="+mn-cs"/>
      </a:defRPr>
    </a:lvl1pPr>
    <a:lvl2pPr marL="458069" algn="l" defTabSz="916137" rtl="0" eaLnBrk="1" latinLnBrk="0" hangingPunct="1">
      <a:defRPr sz="1803" kern="1200">
        <a:solidFill>
          <a:schemeClr val="tx1"/>
        </a:solidFill>
        <a:latin typeface="+mn-lt"/>
        <a:ea typeface="+mn-ea"/>
        <a:cs typeface="+mn-cs"/>
      </a:defRPr>
    </a:lvl2pPr>
    <a:lvl3pPr marL="916137" algn="l" defTabSz="916137" rtl="0" eaLnBrk="1" latinLnBrk="0" hangingPunct="1">
      <a:defRPr sz="1803" kern="1200">
        <a:solidFill>
          <a:schemeClr val="tx1"/>
        </a:solidFill>
        <a:latin typeface="+mn-lt"/>
        <a:ea typeface="+mn-ea"/>
        <a:cs typeface="+mn-cs"/>
      </a:defRPr>
    </a:lvl3pPr>
    <a:lvl4pPr marL="1374206" algn="l" defTabSz="916137" rtl="0" eaLnBrk="1" latinLnBrk="0" hangingPunct="1">
      <a:defRPr sz="1803" kern="1200">
        <a:solidFill>
          <a:schemeClr val="tx1"/>
        </a:solidFill>
        <a:latin typeface="+mn-lt"/>
        <a:ea typeface="+mn-ea"/>
        <a:cs typeface="+mn-cs"/>
      </a:defRPr>
    </a:lvl4pPr>
    <a:lvl5pPr marL="1832275" algn="l" defTabSz="916137" rtl="0" eaLnBrk="1" latinLnBrk="0" hangingPunct="1">
      <a:defRPr sz="1803" kern="1200">
        <a:solidFill>
          <a:schemeClr val="tx1"/>
        </a:solidFill>
        <a:latin typeface="+mn-lt"/>
        <a:ea typeface="+mn-ea"/>
        <a:cs typeface="+mn-cs"/>
      </a:defRPr>
    </a:lvl5pPr>
    <a:lvl6pPr marL="2290343" algn="l" defTabSz="916137" rtl="0" eaLnBrk="1" latinLnBrk="0" hangingPunct="1">
      <a:defRPr sz="1803" kern="1200">
        <a:solidFill>
          <a:schemeClr val="tx1"/>
        </a:solidFill>
        <a:latin typeface="+mn-lt"/>
        <a:ea typeface="+mn-ea"/>
        <a:cs typeface="+mn-cs"/>
      </a:defRPr>
    </a:lvl6pPr>
    <a:lvl7pPr marL="2748412" algn="l" defTabSz="916137" rtl="0" eaLnBrk="1" latinLnBrk="0" hangingPunct="1">
      <a:defRPr sz="1803" kern="1200">
        <a:solidFill>
          <a:schemeClr val="tx1"/>
        </a:solidFill>
        <a:latin typeface="+mn-lt"/>
        <a:ea typeface="+mn-ea"/>
        <a:cs typeface="+mn-cs"/>
      </a:defRPr>
    </a:lvl7pPr>
    <a:lvl8pPr marL="3206481" algn="l" defTabSz="916137" rtl="0" eaLnBrk="1" latinLnBrk="0" hangingPunct="1">
      <a:defRPr sz="1803" kern="1200">
        <a:solidFill>
          <a:schemeClr val="tx1"/>
        </a:solidFill>
        <a:latin typeface="+mn-lt"/>
        <a:ea typeface="+mn-ea"/>
        <a:cs typeface="+mn-cs"/>
      </a:defRPr>
    </a:lvl8pPr>
    <a:lvl9pPr marL="3664549" algn="l" defTabSz="916137" rtl="0" eaLnBrk="1" latinLnBrk="0" hangingPunct="1">
      <a:defRPr sz="18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5" userDrawn="1">
          <p15:clr>
            <a:srgbClr val="A4A3A4"/>
          </p15:clr>
        </p15:guide>
        <p15:guide id="2" pos="21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A5F812-FA77-F672-E465-5516A0E22D0C}" name="Nick Coombes" initials="NC" userId="Nick Coomb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4320"/>
    <a:srgbClr val="9B4722"/>
    <a:srgbClr val="ED312E"/>
    <a:srgbClr val="EDEDED"/>
    <a:srgbClr val="EBEBEB"/>
    <a:srgbClr val="E6E5EB"/>
    <a:srgbClr val="FF00FF"/>
    <a:srgbClr val="767676"/>
    <a:srgbClr val="63C2EF"/>
    <a:srgbClr val="C7E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autoAdjust="0"/>
    <p:restoredTop sz="77687" autoAdjust="0"/>
  </p:normalViewPr>
  <p:slideViewPr>
    <p:cSldViewPr>
      <p:cViewPr varScale="1">
        <p:scale>
          <a:sx n="85" d="100"/>
          <a:sy n="85" d="100"/>
        </p:scale>
        <p:origin x="1776" y="60"/>
      </p:cViewPr>
      <p:guideLst>
        <p:guide orient="horz" pos="2885"/>
        <p:guide pos="2165"/>
      </p:guideLst>
    </p:cSldViewPr>
  </p:slideViewPr>
  <p:notesTextViewPr>
    <p:cViewPr>
      <p:scale>
        <a:sx n="100" d="100"/>
        <a:sy n="100" d="100"/>
      </p:scale>
      <p:origin x="0" y="0"/>
    </p:cViewPr>
  </p:notesTextViewPr>
  <p:notesViewPr>
    <p:cSldViewPr>
      <p:cViewPr varScale="1">
        <p:scale>
          <a:sx n="73" d="100"/>
          <a:sy n="73" d="100"/>
        </p:scale>
        <p:origin x="125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EB800B-EB47-4251-8F44-91CB5DC7B370}"/>
              </a:ext>
            </a:extLst>
          </p:cNvPr>
          <p:cNvSpPr>
            <a:spLocks noGrp="1"/>
          </p:cNvSpPr>
          <p:nvPr>
            <p:ph type="hdr" sz="quarter"/>
          </p:nvPr>
        </p:nvSpPr>
        <p:spPr>
          <a:xfrm>
            <a:off x="0" y="0"/>
            <a:ext cx="5272088" cy="3429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F2197CF-51A7-D9DC-F92F-3A329885DFF9}"/>
              </a:ext>
            </a:extLst>
          </p:cNvPr>
          <p:cNvSpPr>
            <a:spLocks noGrp="1"/>
          </p:cNvSpPr>
          <p:nvPr>
            <p:ph type="dt" sz="quarter" idx="1"/>
          </p:nvPr>
        </p:nvSpPr>
        <p:spPr>
          <a:xfrm>
            <a:off x="6891338" y="0"/>
            <a:ext cx="5272087" cy="342900"/>
          </a:xfrm>
          <a:prstGeom prst="rect">
            <a:avLst/>
          </a:prstGeom>
        </p:spPr>
        <p:txBody>
          <a:bodyPr vert="horz" lIns="91440" tIns="45720" rIns="91440" bIns="45720" rtlCol="0"/>
          <a:lstStyle>
            <a:lvl1pPr algn="r">
              <a:defRPr sz="1200"/>
            </a:lvl1pPr>
          </a:lstStyle>
          <a:p>
            <a:fld id="{8F0FB203-D7FA-4AD1-85E9-0422E5D55737}" type="datetimeFigureOut">
              <a:rPr lang="en-GB" smtClean="0"/>
              <a:t>13/09/2024</a:t>
            </a:fld>
            <a:endParaRPr lang="en-GB"/>
          </a:p>
        </p:txBody>
      </p:sp>
      <p:sp>
        <p:nvSpPr>
          <p:cNvPr id="4" name="Footer Placeholder 3">
            <a:extLst>
              <a:ext uri="{FF2B5EF4-FFF2-40B4-BE49-F238E27FC236}">
                <a16:creationId xmlns:a16="http://schemas.microsoft.com/office/drawing/2014/main" id="{80853463-D5E6-AEA4-96B5-8F76E14EB7F5}"/>
              </a:ext>
            </a:extLst>
          </p:cNvPr>
          <p:cNvSpPr>
            <a:spLocks noGrp="1"/>
          </p:cNvSpPr>
          <p:nvPr>
            <p:ph type="ftr" sz="quarter" idx="2"/>
          </p:nvPr>
        </p:nvSpPr>
        <p:spPr>
          <a:xfrm>
            <a:off x="0" y="6502400"/>
            <a:ext cx="5272088"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4EB8460-7956-1F37-C2F9-A2DE54BB5420}"/>
              </a:ext>
            </a:extLst>
          </p:cNvPr>
          <p:cNvSpPr>
            <a:spLocks noGrp="1"/>
          </p:cNvSpPr>
          <p:nvPr>
            <p:ph type="sldNum" sz="quarter" idx="3"/>
          </p:nvPr>
        </p:nvSpPr>
        <p:spPr>
          <a:xfrm>
            <a:off x="6891338" y="6502400"/>
            <a:ext cx="5272087" cy="342900"/>
          </a:xfrm>
          <a:prstGeom prst="rect">
            <a:avLst/>
          </a:prstGeom>
        </p:spPr>
        <p:txBody>
          <a:bodyPr vert="horz" lIns="91440" tIns="45720" rIns="91440" bIns="45720" rtlCol="0" anchor="b"/>
          <a:lstStyle>
            <a:lvl1pPr algn="r">
              <a:defRPr sz="1200"/>
            </a:lvl1pPr>
          </a:lstStyle>
          <a:p>
            <a:fld id="{140C822A-CD9C-492F-A13C-0BD09CA07B46}" type="slidenum">
              <a:rPr lang="en-GB" smtClean="0"/>
              <a:t>‹#›</a:t>
            </a:fld>
            <a:endParaRPr lang="en-GB"/>
          </a:p>
        </p:txBody>
      </p:sp>
    </p:spTree>
    <p:extLst>
      <p:ext uri="{BB962C8B-B14F-4D97-AF65-F5344CB8AC3E}">
        <p14:creationId xmlns:p14="http://schemas.microsoft.com/office/powerpoint/2010/main" val="300730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72088"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891338" y="0"/>
            <a:ext cx="5272087" cy="342900"/>
          </a:xfrm>
          <a:prstGeom prst="rect">
            <a:avLst/>
          </a:prstGeom>
        </p:spPr>
        <p:txBody>
          <a:bodyPr vert="horz" lIns="91440" tIns="45720" rIns="91440" bIns="45720" rtlCol="0"/>
          <a:lstStyle>
            <a:lvl1pPr algn="r">
              <a:defRPr sz="1200"/>
            </a:lvl1pPr>
          </a:lstStyle>
          <a:p>
            <a:fld id="{CB4CAEB2-6C06-4995-B939-D901A655D544}" type="datetimeFigureOut">
              <a:rPr lang="en-GB" smtClean="0"/>
              <a:t>13/09/2024</a:t>
            </a:fld>
            <a:endParaRPr lang="en-GB"/>
          </a:p>
        </p:txBody>
      </p:sp>
      <p:sp>
        <p:nvSpPr>
          <p:cNvPr id="4" name="Slide Image Placeholder 3"/>
          <p:cNvSpPr>
            <a:spLocks noGrp="1" noRot="1" noChangeAspect="1"/>
          </p:cNvSpPr>
          <p:nvPr>
            <p:ph type="sldImg" idx="2"/>
          </p:nvPr>
        </p:nvSpPr>
        <p:spPr>
          <a:xfrm>
            <a:off x="4030663" y="855663"/>
            <a:ext cx="4105275" cy="23098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6025" y="3294063"/>
            <a:ext cx="9734550" cy="26955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02400"/>
            <a:ext cx="5272088"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891338" y="6502400"/>
            <a:ext cx="5272087" cy="342900"/>
          </a:xfrm>
          <a:prstGeom prst="rect">
            <a:avLst/>
          </a:prstGeom>
        </p:spPr>
        <p:txBody>
          <a:bodyPr vert="horz" lIns="91440" tIns="45720" rIns="91440" bIns="45720" rtlCol="0" anchor="b"/>
          <a:lstStyle>
            <a:lvl1pPr algn="r">
              <a:defRPr sz="1200"/>
            </a:lvl1pPr>
          </a:lstStyle>
          <a:p>
            <a:fld id="{8F0BFD45-B8C8-413B-8030-D8A392B62C94}" type="slidenum">
              <a:rPr lang="en-GB" smtClean="0"/>
              <a:t>‹#›</a:t>
            </a:fld>
            <a:endParaRPr lang="en-GB"/>
          </a:p>
        </p:txBody>
      </p:sp>
    </p:spTree>
    <p:extLst>
      <p:ext uri="{BB962C8B-B14F-4D97-AF65-F5344CB8AC3E}">
        <p14:creationId xmlns:p14="http://schemas.microsoft.com/office/powerpoint/2010/main" val="3095364672"/>
      </p:ext>
    </p:extLst>
  </p:cSld>
  <p:clrMap bg1="lt1" tx1="dk1" bg2="lt2" tx2="dk2" accent1="accent1" accent2="accent2" accent3="accent3" accent4="accent4" accent5="accent5" accent6="accent6" hlink="hlink" folHlink="folHlink"/>
  <p:notesStyle>
    <a:lvl1pPr marL="0" algn="l" defTabSz="916137" rtl="0" eaLnBrk="1" latinLnBrk="0" hangingPunct="1">
      <a:defRPr sz="1202" kern="1200">
        <a:solidFill>
          <a:schemeClr val="tx1"/>
        </a:solidFill>
        <a:latin typeface="+mn-lt"/>
        <a:ea typeface="+mn-ea"/>
        <a:cs typeface="+mn-cs"/>
      </a:defRPr>
    </a:lvl1pPr>
    <a:lvl2pPr marL="458069" algn="l" defTabSz="916137" rtl="0" eaLnBrk="1" latinLnBrk="0" hangingPunct="1">
      <a:defRPr sz="1202" kern="1200">
        <a:solidFill>
          <a:schemeClr val="tx1"/>
        </a:solidFill>
        <a:latin typeface="+mn-lt"/>
        <a:ea typeface="+mn-ea"/>
        <a:cs typeface="+mn-cs"/>
      </a:defRPr>
    </a:lvl2pPr>
    <a:lvl3pPr marL="916137" algn="l" defTabSz="916137" rtl="0" eaLnBrk="1" latinLnBrk="0" hangingPunct="1">
      <a:defRPr sz="1202" kern="1200">
        <a:solidFill>
          <a:schemeClr val="tx1"/>
        </a:solidFill>
        <a:latin typeface="+mn-lt"/>
        <a:ea typeface="+mn-ea"/>
        <a:cs typeface="+mn-cs"/>
      </a:defRPr>
    </a:lvl3pPr>
    <a:lvl4pPr marL="1374206" algn="l" defTabSz="916137" rtl="0" eaLnBrk="1" latinLnBrk="0" hangingPunct="1">
      <a:defRPr sz="1202" kern="1200">
        <a:solidFill>
          <a:schemeClr val="tx1"/>
        </a:solidFill>
        <a:latin typeface="+mn-lt"/>
        <a:ea typeface="+mn-ea"/>
        <a:cs typeface="+mn-cs"/>
      </a:defRPr>
    </a:lvl4pPr>
    <a:lvl5pPr marL="1832275" algn="l" defTabSz="916137" rtl="0" eaLnBrk="1" latinLnBrk="0" hangingPunct="1">
      <a:defRPr sz="1202" kern="1200">
        <a:solidFill>
          <a:schemeClr val="tx1"/>
        </a:solidFill>
        <a:latin typeface="+mn-lt"/>
        <a:ea typeface="+mn-ea"/>
        <a:cs typeface="+mn-cs"/>
      </a:defRPr>
    </a:lvl5pPr>
    <a:lvl6pPr marL="2290343" algn="l" defTabSz="916137" rtl="0" eaLnBrk="1" latinLnBrk="0" hangingPunct="1">
      <a:defRPr sz="1202" kern="1200">
        <a:solidFill>
          <a:schemeClr val="tx1"/>
        </a:solidFill>
        <a:latin typeface="+mn-lt"/>
        <a:ea typeface="+mn-ea"/>
        <a:cs typeface="+mn-cs"/>
      </a:defRPr>
    </a:lvl6pPr>
    <a:lvl7pPr marL="2748412" algn="l" defTabSz="916137" rtl="0" eaLnBrk="1" latinLnBrk="0" hangingPunct="1">
      <a:defRPr sz="1202" kern="1200">
        <a:solidFill>
          <a:schemeClr val="tx1"/>
        </a:solidFill>
        <a:latin typeface="+mn-lt"/>
        <a:ea typeface="+mn-ea"/>
        <a:cs typeface="+mn-cs"/>
      </a:defRPr>
    </a:lvl7pPr>
    <a:lvl8pPr marL="3206481" algn="l" defTabSz="916137" rtl="0" eaLnBrk="1" latinLnBrk="0" hangingPunct="1">
      <a:defRPr sz="1202" kern="1200">
        <a:solidFill>
          <a:schemeClr val="tx1"/>
        </a:solidFill>
        <a:latin typeface="+mn-lt"/>
        <a:ea typeface="+mn-ea"/>
        <a:cs typeface="+mn-cs"/>
      </a:defRPr>
    </a:lvl8pPr>
    <a:lvl9pPr marL="3664549" algn="l" defTabSz="916137"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98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8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0BFD45-B8C8-413B-8030-D8A392B62C94}" type="slidenum">
              <a:rPr lang="en-GB" smtClean="0"/>
              <a:t>11</a:t>
            </a:fld>
            <a:endParaRPr lang="en-GB"/>
          </a:p>
        </p:txBody>
      </p:sp>
    </p:spTree>
    <p:extLst>
      <p:ext uri="{BB962C8B-B14F-4D97-AF65-F5344CB8AC3E}">
        <p14:creationId xmlns:p14="http://schemas.microsoft.com/office/powerpoint/2010/main" val="128737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spcAft>
                <a:spcPts val="600"/>
              </a:spcAft>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42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33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0BFD45-B8C8-413B-8030-D8A392B62C94}" type="slidenum">
              <a:rPr lang="en-GB" smtClean="0"/>
              <a:t>14</a:t>
            </a:fld>
            <a:endParaRPr lang="en-GB"/>
          </a:p>
        </p:txBody>
      </p:sp>
    </p:spTree>
    <p:extLst>
      <p:ext uri="{BB962C8B-B14F-4D97-AF65-F5344CB8AC3E}">
        <p14:creationId xmlns:p14="http://schemas.microsoft.com/office/powerpoint/2010/main" val="30700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FBB49-A62D-4379-9D4E-906C96DEC85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97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46125"/>
            <a:ext cx="6559550" cy="36909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solidFill>
                <a:srgbClr val="FF0000"/>
              </a:solidFill>
              <a:cs typeface="Times New Roman"/>
            </a:endParaRPr>
          </a:p>
        </p:txBody>
      </p:sp>
      <p:sp>
        <p:nvSpPr>
          <p:cNvPr id="4" name="Slide Number Placeholder 3"/>
          <p:cNvSpPr>
            <a:spLocks noGrp="1"/>
          </p:cNvSpPr>
          <p:nvPr>
            <p:ph type="sldNum" sz="quarter" idx="10"/>
          </p:nvPr>
        </p:nvSpPr>
        <p:spPr/>
        <p:txBody>
          <a:bodyPr/>
          <a:lstStyle/>
          <a:p>
            <a:pPr marL="0" marR="0" lvl="0" indent="0" algn="r" defTabSz="933261" rtl="0" eaLnBrk="0" fontAlgn="base" latinLnBrk="0" hangingPunct="0">
              <a:lnSpc>
                <a:spcPct val="100000"/>
              </a:lnSpc>
              <a:spcBef>
                <a:spcPct val="0"/>
              </a:spcBef>
              <a:spcAft>
                <a:spcPct val="0"/>
              </a:spcAft>
              <a:buClrTx/>
              <a:buSzTx/>
              <a:buFontTx/>
              <a:buNone/>
              <a:tabLst/>
              <a:defRPr/>
            </a:pPr>
            <a:fld id="{2F6AA542-1BEB-429B-B120-4C7A998E8845}" type="slidenum">
              <a:rPr kumimoji="0" lang="en-GB" sz="1000" b="0" i="1"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33261" rtl="0" eaLnBrk="0" fontAlgn="base" latinLnBrk="0" hangingPunct="0">
                <a:lnSpc>
                  <a:spcPct val="100000"/>
                </a:lnSpc>
                <a:spcBef>
                  <a:spcPct val="0"/>
                </a:spcBef>
                <a:spcAft>
                  <a:spcPct val="0"/>
                </a:spcAft>
                <a:buClrTx/>
                <a:buSzTx/>
                <a:buFontTx/>
                <a:buNone/>
                <a:tabLst/>
                <a:defRPr/>
              </a:pPr>
              <a:t>3</a:t>
            </a:fld>
            <a:endParaRPr kumimoji="0" lang="en-GB" sz="1000" b="0" i="1"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403444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01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16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44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48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BFD45-B8C8-413B-8030-D8A392B62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92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F0BFD45-B8C8-413B-8030-D8A392B62C94}" type="slidenum">
              <a:rPr lang="en-GB" smtClean="0"/>
              <a:t>9</a:t>
            </a:fld>
            <a:endParaRPr lang="en-GB"/>
          </a:p>
        </p:txBody>
      </p:sp>
    </p:spTree>
    <p:extLst>
      <p:ext uri="{BB962C8B-B14F-4D97-AF65-F5344CB8AC3E}">
        <p14:creationId xmlns:p14="http://schemas.microsoft.com/office/powerpoint/2010/main" val="18936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2057" y="1016741"/>
            <a:ext cx="11515838" cy="5858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993" y="3840481"/>
            <a:ext cx="8539967" cy="27751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8" b="0" i="0">
                <a:solidFill>
                  <a:schemeClr val="bg1"/>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151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0980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grpSp>
        <p:nvGrpSpPr>
          <p:cNvPr id="30" name="Group 29"/>
          <p:cNvGrpSpPr/>
          <p:nvPr userDrawn="1"/>
        </p:nvGrpSpPr>
        <p:grpSpPr>
          <a:xfrm>
            <a:off x="4279644" y="2540083"/>
            <a:ext cx="3634757" cy="1819981"/>
            <a:chOff x="3175" y="374650"/>
            <a:chExt cx="12192001" cy="6105526"/>
          </a:xfrm>
        </p:grpSpPr>
        <p:sp>
          <p:nvSpPr>
            <p:cNvPr id="26" name="Freeform 9"/>
            <p:cNvSpPr>
              <a:spLocks/>
            </p:cNvSpPr>
            <p:nvPr userDrawn="1"/>
          </p:nvSpPr>
          <p:spPr bwMode="auto">
            <a:xfrm>
              <a:off x="3175" y="374650"/>
              <a:ext cx="3046413" cy="6105525"/>
            </a:xfrm>
            <a:custGeom>
              <a:avLst/>
              <a:gdLst>
                <a:gd name="T0" fmla="*/ 0 w 1919"/>
                <a:gd name="T1" fmla="*/ 1923 h 3846"/>
                <a:gd name="T2" fmla="*/ 1919 w 1919"/>
                <a:gd name="T3" fmla="*/ 3846 h 3846"/>
                <a:gd name="T4" fmla="*/ 1919 w 1919"/>
                <a:gd name="T5" fmla="*/ 0 h 3846"/>
                <a:gd name="T6" fmla="*/ 0 w 1919"/>
                <a:gd name="T7" fmla="*/ 1923 h 3846"/>
              </a:gdLst>
              <a:ahLst/>
              <a:cxnLst>
                <a:cxn ang="0">
                  <a:pos x="T0" y="T1"/>
                </a:cxn>
                <a:cxn ang="0">
                  <a:pos x="T2" y="T3"/>
                </a:cxn>
                <a:cxn ang="0">
                  <a:pos x="T4" y="T5"/>
                </a:cxn>
                <a:cxn ang="0">
                  <a:pos x="T6" y="T7"/>
                </a:cxn>
              </a:cxnLst>
              <a:rect l="0" t="0" r="r" b="b"/>
              <a:pathLst>
                <a:path w="1919" h="3846">
                  <a:moveTo>
                    <a:pt x="0" y="1923"/>
                  </a:moveTo>
                  <a:lnTo>
                    <a:pt x="1919" y="3846"/>
                  </a:lnTo>
                  <a:lnTo>
                    <a:pt x="1919" y="0"/>
                  </a:lnTo>
                  <a:lnTo>
                    <a:pt x="0" y="1923"/>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7" name="Freeform 10"/>
            <p:cNvSpPr>
              <a:spLocks/>
            </p:cNvSpPr>
            <p:nvPr userDrawn="1"/>
          </p:nvSpPr>
          <p:spPr bwMode="auto">
            <a:xfrm>
              <a:off x="3049588" y="3427413"/>
              <a:ext cx="6099175" cy="3052763"/>
            </a:xfrm>
            <a:custGeom>
              <a:avLst/>
              <a:gdLst>
                <a:gd name="T0" fmla="*/ 1921 w 3842"/>
                <a:gd name="T1" fmla="*/ 0 h 1923"/>
                <a:gd name="T2" fmla="*/ 0 w 3842"/>
                <a:gd name="T3" fmla="*/ 1923 h 1923"/>
                <a:gd name="T4" fmla="*/ 3842 w 3842"/>
                <a:gd name="T5" fmla="*/ 1923 h 1923"/>
                <a:gd name="T6" fmla="*/ 1921 w 3842"/>
                <a:gd name="T7" fmla="*/ 0 h 1923"/>
              </a:gdLst>
              <a:ahLst/>
              <a:cxnLst>
                <a:cxn ang="0">
                  <a:pos x="T0" y="T1"/>
                </a:cxn>
                <a:cxn ang="0">
                  <a:pos x="T2" y="T3"/>
                </a:cxn>
                <a:cxn ang="0">
                  <a:pos x="T4" y="T5"/>
                </a:cxn>
                <a:cxn ang="0">
                  <a:pos x="T6" y="T7"/>
                </a:cxn>
              </a:cxnLst>
              <a:rect l="0" t="0" r="r" b="b"/>
              <a:pathLst>
                <a:path w="3842" h="1923">
                  <a:moveTo>
                    <a:pt x="1921" y="0"/>
                  </a:moveTo>
                  <a:lnTo>
                    <a:pt x="0" y="1923"/>
                  </a:lnTo>
                  <a:lnTo>
                    <a:pt x="3842" y="1923"/>
                  </a:lnTo>
                  <a:lnTo>
                    <a:pt x="1921" y="0"/>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8" name="Freeform 11"/>
            <p:cNvSpPr>
              <a:spLocks/>
            </p:cNvSpPr>
            <p:nvPr userDrawn="1"/>
          </p:nvSpPr>
          <p:spPr bwMode="auto">
            <a:xfrm>
              <a:off x="9148763" y="374650"/>
              <a:ext cx="3046413" cy="6105525"/>
            </a:xfrm>
            <a:custGeom>
              <a:avLst/>
              <a:gdLst>
                <a:gd name="T0" fmla="*/ 1919 w 1919"/>
                <a:gd name="T1" fmla="*/ 1923 h 3846"/>
                <a:gd name="T2" fmla="*/ 0 w 1919"/>
                <a:gd name="T3" fmla="*/ 0 h 3846"/>
                <a:gd name="T4" fmla="*/ 0 w 1919"/>
                <a:gd name="T5" fmla="*/ 3846 h 3846"/>
                <a:gd name="T6" fmla="*/ 1919 w 1919"/>
                <a:gd name="T7" fmla="*/ 1923 h 3846"/>
              </a:gdLst>
              <a:ahLst/>
              <a:cxnLst>
                <a:cxn ang="0">
                  <a:pos x="T0" y="T1"/>
                </a:cxn>
                <a:cxn ang="0">
                  <a:pos x="T2" y="T3"/>
                </a:cxn>
                <a:cxn ang="0">
                  <a:pos x="T4" y="T5"/>
                </a:cxn>
                <a:cxn ang="0">
                  <a:pos x="T6" y="T7"/>
                </a:cxn>
              </a:cxnLst>
              <a:rect l="0" t="0" r="r" b="b"/>
              <a:pathLst>
                <a:path w="1919" h="3846">
                  <a:moveTo>
                    <a:pt x="1919" y="1923"/>
                  </a:moveTo>
                  <a:lnTo>
                    <a:pt x="0" y="0"/>
                  </a:lnTo>
                  <a:lnTo>
                    <a:pt x="0" y="3846"/>
                  </a:lnTo>
                  <a:lnTo>
                    <a:pt x="1919" y="1923"/>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9" name="Freeform 12"/>
            <p:cNvSpPr>
              <a:spLocks/>
            </p:cNvSpPr>
            <p:nvPr userDrawn="1"/>
          </p:nvSpPr>
          <p:spPr bwMode="auto">
            <a:xfrm>
              <a:off x="3049588" y="374650"/>
              <a:ext cx="6099175" cy="3052763"/>
            </a:xfrm>
            <a:custGeom>
              <a:avLst/>
              <a:gdLst>
                <a:gd name="T0" fmla="*/ 1921 w 3842"/>
                <a:gd name="T1" fmla="*/ 1923 h 1923"/>
                <a:gd name="T2" fmla="*/ 3842 w 3842"/>
                <a:gd name="T3" fmla="*/ 0 h 1923"/>
                <a:gd name="T4" fmla="*/ 0 w 3842"/>
                <a:gd name="T5" fmla="*/ 0 h 1923"/>
                <a:gd name="T6" fmla="*/ 1921 w 3842"/>
                <a:gd name="T7" fmla="*/ 1923 h 1923"/>
              </a:gdLst>
              <a:ahLst/>
              <a:cxnLst>
                <a:cxn ang="0">
                  <a:pos x="T0" y="T1"/>
                </a:cxn>
                <a:cxn ang="0">
                  <a:pos x="T2" y="T3"/>
                </a:cxn>
                <a:cxn ang="0">
                  <a:pos x="T4" y="T5"/>
                </a:cxn>
                <a:cxn ang="0">
                  <a:pos x="T6" y="T7"/>
                </a:cxn>
              </a:cxnLst>
              <a:rect l="0" t="0" r="r" b="b"/>
              <a:pathLst>
                <a:path w="3842" h="1923">
                  <a:moveTo>
                    <a:pt x="1921" y="1923"/>
                  </a:moveTo>
                  <a:lnTo>
                    <a:pt x="3842" y="0"/>
                  </a:lnTo>
                  <a:lnTo>
                    <a:pt x="0" y="0"/>
                  </a:lnTo>
                  <a:lnTo>
                    <a:pt x="1921" y="1923"/>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800" dirty="0"/>
            </a:p>
          </p:txBody>
        </p:sp>
      </p:grpSp>
      <p:sp>
        <p:nvSpPr>
          <p:cNvPr id="3" name="Footer Placeholder 2"/>
          <p:cNvSpPr>
            <a:spLocks noGrp="1"/>
          </p:cNvSpPr>
          <p:nvPr>
            <p:ph type="ftr" sz="quarter" idx="10"/>
          </p:nvPr>
        </p:nvSpPr>
        <p:spPr>
          <a:xfrm>
            <a:off x="4147984" y="6377941"/>
            <a:ext cx="3903985" cy="277513"/>
          </a:xfrm>
        </p:spPr>
        <p:txBody>
          <a:bodyPr/>
          <a:lstStyle/>
          <a:p>
            <a:endParaRPr lang="en-GB"/>
          </a:p>
        </p:txBody>
      </p:sp>
    </p:spTree>
    <p:extLst>
      <p:ext uri="{BB962C8B-B14F-4D97-AF65-F5344CB8AC3E}">
        <p14:creationId xmlns:p14="http://schemas.microsoft.com/office/powerpoint/2010/main" val="54832395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FFFFFF"/>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87" y="-24608"/>
            <a:ext cx="12178398" cy="6882608"/>
          </a:xfrm>
          <a:prstGeom prst="rect">
            <a:avLst/>
          </a:prstGeom>
        </p:spPr>
      </p:pic>
      <p:sp>
        <p:nvSpPr>
          <p:cNvPr id="2" name="Footer Placeholder"/>
          <p:cNvSpPr>
            <a:spLocks noGrp="1"/>
          </p:cNvSpPr>
          <p:nvPr>
            <p:ph type="ftr" sz="quarter" idx="12"/>
          </p:nvPr>
        </p:nvSpPr>
        <p:spPr>
          <a:xfrm>
            <a:off x="8982520" y="6347913"/>
            <a:ext cx="2721981" cy="160014"/>
          </a:xfrm>
          <a:prstGeom prst="rect">
            <a:avLst/>
          </a:prstGeom>
        </p:spPr>
        <p:txBody>
          <a:bodyPr/>
          <a:lstStyle/>
          <a:p>
            <a:endParaRPr lang="en-US"/>
          </a:p>
        </p:txBody>
      </p:sp>
      <p:grpSp>
        <p:nvGrpSpPr>
          <p:cNvPr id="14" name="Co-branding logo" hidden="1"/>
          <p:cNvGrpSpPr/>
          <p:nvPr userDrawn="1"/>
        </p:nvGrpSpPr>
        <p:grpSpPr>
          <a:xfrm>
            <a:off x="2522866" y="5925545"/>
            <a:ext cx="1259678" cy="698324"/>
            <a:chOff x="2117251" y="6274418"/>
            <a:chExt cx="1071243" cy="738413"/>
          </a:xfrm>
        </p:grpSpPr>
        <p:cxnSp>
          <p:nvCxnSpPr>
            <p:cNvPr id="15" name="Straight Connector 14"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 name="Rectangle 15"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09908" rtl="0" eaLnBrk="0" fontAlgn="base" latinLnBrk="0" hangingPunct="0">
                <a:lnSpc>
                  <a:spcPct val="100000"/>
                </a:lnSpc>
                <a:spcBef>
                  <a:spcPct val="50000"/>
                </a:spcBef>
                <a:spcAft>
                  <a:spcPct val="0"/>
                </a:spcAft>
                <a:buClrTx/>
                <a:buSzTx/>
                <a:buFontTx/>
                <a:buNone/>
                <a:tabLst/>
              </a:pPr>
              <a:r>
                <a:rPr kumimoji="0" lang="en-US" sz="705" b="0" i="0" u="none" strike="noStrike" cap="none" normalizeH="0" baseline="0">
                  <a:ln>
                    <a:noFill/>
                  </a:ln>
                  <a:solidFill>
                    <a:schemeClr val="tx1"/>
                  </a:solidFill>
                  <a:effectLst/>
                  <a:latin typeface="Arial" charset="0"/>
                </a:rPr>
                <a:t>CO-BRANDING LOGO</a:t>
              </a:r>
            </a:p>
          </p:txBody>
        </p:sp>
      </p:grpSp>
      <p:sp>
        <p:nvSpPr>
          <p:cNvPr id="27" name="Date"/>
          <p:cNvSpPr>
            <a:spLocks noGrp="1"/>
          </p:cNvSpPr>
          <p:nvPr userDrawn="1">
            <p:ph type="body" sz="quarter" idx="11" hasCustomPrompt="1"/>
          </p:nvPr>
        </p:nvSpPr>
        <p:spPr>
          <a:xfrm>
            <a:off x="481049" y="1685134"/>
            <a:ext cx="2688114" cy="17464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411" b="1" kern="1200" dirty="0" smtClean="0">
                <a:solidFill>
                  <a:schemeClr val="tx1"/>
                </a:solidFill>
                <a:latin typeface="+mj-lt"/>
                <a:ea typeface="SimHei"/>
                <a:cs typeface="Arial" charset="0"/>
              </a:defRPr>
            </a:lvl1pPr>
          </a:lstStyle>
          <a:p>
            <a:pPr lvl="0" eaLnBrk="0" hangingPunct="0">
              <a:spcBef>
                <a:spcPct val="20000"/>
              </a:spcBef>
            </a:pPr>
            <a:r>
              <a:rPr lang="en-US"/>
              <a:t>Date: XXXX</a:t>
            </a:r>
          </a:p>
        </p:txBody>
      </p:sp>
      <p:sp>
        <p:nvSpPr>
          <p:cNvPr id="26" name="Prepared by"/>
          <p:cNvSpPr>
            <a:spLocks noGrp="1"/>
          </p:cNvSpPr>
          <p:nvPr userDrawn="1">
            <p:ph type="body" sz="quarter" idx="10" hasCustomPrompt="1"/>
          </p:nvPr>
        </p:nvSpPr>
        <p:spPr>
          <a:xfrm>
            <a:off x="481049" y="2014759"/>
            <a:ext cx="2688114" cy="17464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411" b="1" kern="1200" dirty="0" smtClean="0">
                <a:solidFill>
                  <a:schemeClr val="tx1"/>
                </a:solidFill>
                <a:latin typeface="+mj-lt"/>
                <a:ea typeface="SimHei"/>
                <a:cs typeface="Arial" charset="0"/>
              </a:defRPr>
            </a:lvl1pPr>
          </a:lstStyle>
          <a:p>
            <a:pPr lvl="0" eaLnBrk="0" hangingPunct="0">
              <a:spcBef>
                <a:spcPct val="20000"/>
              </a:spcBef>
            </a:pPr>
            <a:r>
              <a:rPr lang="en-US"/>
              <a:t>Prepared by: XXXX</a:t>
            </a:r>
          </a:p>
        </p:txBody>
      </p:sp>
      <p:sp>
        <p:nvSpPr>
          <p:cNvPr id="25" name="Master subtitle"/>
          <p:cNvSpPr>
            <a:spLocks noGrp="1" noChangeArrowheads="1"/>
          </p:cNvSpPr>
          <p:nvPr userDrawn="1">
            <p:ph type="subTitle" sz="quarter" idx="1"/>
          </p:nvPr>
        </p:nvSpPr>
        <p:spPr>
          <a:xfrm>
            <a:off x="481048" y="888780"/>
            <a:ext cx="11214816" cy="378388"/>
          </a:xfrm>
          <a:prstGeom prst="rect">
            <a:avLst/>
          </a:prstGeom>
        </p:spPr>
        <p:txBody>
          <a:bodyPr wrap="square" lIns="0" tIns="0" rIns="0" bIns="0">
            <a:noAutofit/>
          </a:bodyPr>
          <a:lstStyle>
            <a:lvl1pPr marL="0" indent="0">
              <a:buClrTx/>
              <a:buFontTx/>
              <a:buNone/>
              <a:defRPr sz="3058" smtClean="0">
                <a:solidFill>
                  <a:schemeClr val="tx1"/>
                </a:solidFill>
                <a:latin typeface="+mj-lt"/>
              </a:defRPr>
            </a:lvl1pPr>
          </a:lstStyle>
          <a:p>
            <a:pPr lvl="0"/>
            <a:r>
              <a:rPr lang="en-US" noProof="0"/>
              <a:t>Click to edit Master subtitle style</a:t>
            </a:r>
            <a:endParaRPr lang="en-GB" noProof="0"/>
          </a:p>
        </p:txBody>
      </p:sp>
      <p:sp>
        <p:nvSpPr>
          <p:cNvPr id="24" name="Master title"/>
          <p:cNvSpPr>
            <a:spLocks noGrp="1" noChangeArrowheads="1"/>
          </p:cNvSpPr>
          <p:nvPr userDrawn="1">
            <p:ph type="ctrTitle" sz="quarter"/>
          </p:nvPr>
        </p:nvSpPr>
        <p:spPr>
          <a:xfrm>
            <a:off x="481049" y="392884"/>
            <a:ext cx="11214816" cy="378388"/>
          </a:xfrm>
          <a:prstGeom prst="rect">
            <a:avLst/>
          </a:prstGeom>
        </p:spPr>
        <p:txBody>
          <a:bodyPr wrap="square" bIns="0">
            <a:noAutofit/>
          </a:bodyPr>
          <a:lstStyle>
            <a:lvl1pPr>
              <a:lnSpc>
                <a:spcPct val="100000"/>
              </a:lnSpc>
              <a:defRPr sz="3058" b="1" smtClean="0">
                <a:solidFill>
                  <a:schemeClr val="tx1"/>
                </a:solidFill>
                <a:latin typeface="+mj-lt"/>
              </a:defRPr>
            </a:lvl1pPr>
          </a:lstStyle>
          <a:p>
            <a:pPr lvl="0"/>
            <a:r>
              <a:rPr lang="en-US" noProof="0"/>
              <a:t>Click to edit Master title style</a:t>
            </a:r>
            <a:endParaRPr lang="en-GB" noProof="0"/>
          </a:p>
        </p:txBody>
      </p:sp>
      <p:pic>
        <p:nvPicPr>
          <p:cNvPr id="4" name="HSBC Masterbrand RGBW"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5" name="HSBC Masterbrand MonoB"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6" name="HSBC Masterbrand MonoW"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sp>
        <p:nvSpPr>
          <p:cNvPr id="17" name="Rectangle 16"/>
          <p:cNvSpPr/>
          <p:nvPr userDrawn="1"/>
        </p:nvSpPr>
        <p:spPr bwMode="auto">
          <a:xfrm>
            <a:off x="15190" y="1"/>
            <a:ext cx="12178398" cy="6882608"/>
          </a:xfrm>
          <a:prstGeom prst="rect">
            <a:avLst/>
          </a:prstGeom>
          <a:solidFill>
            <a:srgbClr val="000000">
              <a:alpha val="10196"/>
            </a:srgbClr>
          </a:solidFill>
          <a:ln w="6350" cap="flat" cmpd="sng" algn="ctr">
            <a:solidFill>
              <a:schemeClr val="tx1"/>
            </a:solidFill>
            <a:prstDash val="solid"/>
            <a:round/>
            <a:headEnd type="none" w="med" len="med"/>
            <a:tailEnd type="none" w="med" len="med"/>
          </a:ln>
          <a:effectLst/>
        </p:spPr>
        <p:txBody>
          <a:bodyPr vert="horz" wrap="none" lIns="86477" tIns="43238" rIns="86477" bIns="43238" numCol="1" rtlCol="0" anchor="ctr" anchorCtr="0" compatLnSpc="1">
            <a:prstTxWarp prst="textNoShape">
              <a:avLst/>
            </a:prstTxWarp>
          </a:bodyPr>
          <a:lstStyle/>
          <a:p>
            <a:pPr marL="0" marR="0" indent="0" algn="ctr" defTabSz="812280" rtl="0" eaLnBrk="0" fontAlgn="base" latinLnBrk="0" hangingPunct="0">
              <a:lnSpc>
                <a:spcPct val="100000"/>
              </a:lnSpc>
              <a:spcBef>
                <a:spcPct val="50000"/>
              </a:spcBef>
              <a:spcAft>
                <a:spcPct val="0"/>
              </a:spcAft>
              <a:buClrTx/>
              <a:buSzTx/>
              <a:buFontTx/>
              <a:buNone/>
              <a:tabLst/>
            </a:pPr>
            <a:endParaRPr kumimoji="0" lang="en-GB" sz="567" b="1"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080604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3588" cy="6858000"/>
          </a:xfrm>
          <a:prstGeom prst="rect">
            <a:avLst/>
          </a:prstGeom>
        </p:spPr>
      </p:pic>
      <p:sp>
        <p:nvSpPr>
          <p:cNvPr id="22" name="Master subtitle"/>
          <p:cNvSpPr>
            <a:spLocks noGrp="1" noChangeArrowheads="1"/>
          </p:cNvSpPr>
          <p:nvPr>
            <p:ph type="subTitle" sz="quarter" idx="1"/>
          </p:nvPr>
        </p:nvSpPr>
        <p:spPr>
          <a:xfrm>
            <a:off x="481048" y="888780"/>
            <a:ext cx="11214816" cy="378388"/>
          </a:xfrm>
          <a:prstGeom prst="rect">
            <a:avLst/>
          </a:prstGeom>
        </p:spPr>
        <p:txBody>
          <a:bodyPr wrap="square" lIns="0" tIns="0">
            <a:noAutofit/>
          </a:bodyPr>
          <a:lstStyle>
            <a:lvl1pPr marL="0" indent="0">
              <a:buClrTx/>
              <a:buFontTx/>
              <a:buNone/>
              <a:defRPr lang="en-GB" sz="3058" b="1" baseline="0" noProof="0" dirty="0" smtClean="0">
                <a:solidFill>
                  <a:srgbClr val="FFFFFF"/>
                </a:solidFill>
                <a:latin typeface="+mj-lt"/>
                <a:ea typeface="SimHei"/>
                <a:cs typeface="+mj-cs"/>
              </a:defRPr>
            </a:lvl1pPr>
          </a:lstStyle>
          <a:p>
            <a:pPr lvl="0" algn="l" defTabSz="1370189" rtl="0" eaLnBrk="0" fontAlgn="base" hangingPunct="0">
              <a:lnSpc>
                <a:spcPct val="100000"/>
              </a:lnSpc>
              <a:spcBef>
                <a:spcPct val="0"/>
              </a:spcBef>
              <a:spcAft>
                <a:spcPct val="0"/>
              </a:spcAft>
            </a:pPr>
            <a:r>
              <a:rPr lang="en-US" noProof="0"/>
              <a:t>Click to edit Master subtitle style</a:t>
            </a:r>
            <a:endParaRPr lang="en-GB" noProof="0"/>
          </a:p>
        </p:txBody>
      </p:sp>
      <p:sp>
        <p:nvSpPr>
          <p:cNvPr id="3" name="Footer Placeholder"/>
          <p:cNvSpPr>
            <a:spLocks noGrp="1"/>
          </p:cNvSpPr>
          <p:nvPr>
            <p:ph type="ftr" sz="quarter" idx="10"/>
          </p:nvPr>
        </p:nvSpPr>
        <p:spPr>
          <a:xfrm>
            <a:off x="8982520" y="6347913"/>
            <a:ext cx="2721981" cy="160014"/>
          </a:xfrm>
          <a:prstGeom prst="rect">
            <a:avLst/>
          </a:prstGeom>
        </p:spPr>
        <p:txBody>
          <a:bodyPr/>
          <a:lstStyle/>
          <a:p>
            <a:endParaRPr lang="en-US"/>
          </a:p>
        </p:txBody>
      </p:sp>
      <p:sp>
        <p:nvSpPr>
          <p:cNvPr id="12" name="Slide number"/>
          <p:cNvSpPr>
            <a:spLocks noChangeArrowheads="1"/>
          </p:cNvSpPr>
          <p:nvPr userDrawn="1"/>
        </p:nvSpPr>
        <p:spPr bwMode="gray">
          <a:xfrm>
            <a:off x="5995949" y="6345768"/>
            <a:ext cx="201694"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311" fontAlgn="base">
              <a:lnSpc>
                <a:spcPct val="100000"/>
              </a:lnSpc>
              <a:spcBef>
                <a:spcPts val="0"/>
              </a:spcBef>
              <a:spcAft>
                <a:spcPts val="0"/>
              </a:spcAft>
            </a:pPr>
            <a:fld id="{1CF9EA00-886D-43B8-A53F-CB3B22E97C6F}" type="slidenum">
              <a:rPr lang="en-GB" altLang="zh-TW" sz="1176" b="0" i="0" baseline="0" smtClean="0">
                <a:solidFill>
                  <a:schemeClr val="bg1"/>
                </a:solidFill>
                <a:latin typeface="+mn-lt"/>
                <a:ea typeface="SimHei"/>
              </a:rPr>
              <a:pPr algn="ctr" defTabSz="1060311" fontAlgn="base">
                <a:lnSpc>
                  <a:spcPct val="100000"/>
                </a:lnSpc>
                <a:spcBef>
                  <a:spcPts val="0"/>
                </a:spcBef>
                <a:spcAft>
                  <a:spcPts val="0"/>
                </a:spcAft>
              </a:pPr>
              <a:t>‹#›</a:t>
            </a:fld>
            <a:endParaRPr lang="en-GB" altLang="zh-TW" sz="1176" b="0" i="0" baseline="0">
              <a:solidFill>
                <a:schemeClr val="bg1"/>
              </a:solidFill>
              <a:latin typeface="+mn-lt"/>
              <a:ea typeface="SimHei"/>
            </a:endParaRPr>
          </a:p>
        </p:txBody>
      </p:sp>
      <p:pic>
        <p:nvPicPr>
          <p:cNvPr id="2"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4"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7" name="HSBC Masterbrand MonoW"/>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spTree>
    <p:extLst>
      <p:ext uri="{BB962C8B-B14F-4D97-AF65-F5344CB8AC3E}">
        <p14:creationId xmlns:p14="http://schemas.microsoft.com/office/powerpoint/2010/main" val="4091101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3588" cy="6858000"/>
          </a:xfrm>
          <a:prstGeom prst="rect">
            <a:avLst/>
          </a:prstGeom>
        </p:spPr>
      </p:pic>
      <p:sp>
        <p:nvSpPr>
          <p:cNvPr id="22" name="Master subtitle"/>
          <p:cNvSpPr>
            <a:spLocks noGrp="1" noChangeArrowheads="1"/>
          </p:cNvSpPr>
          <p:nvPr>
            <p:ph type="subTitle" sz="quarter" idx="1"/>
          </p:nvPr>
        </p:nvSpPr>
        <p:spPr>
          <a:xfrm>
            <a:off x="481048" y="888780"/>
            <a:ext cx="11214816" cy="378388"/>
          </a:xfrm>
          <a:prstGeom prst="rect">
            <a:avLst/>
          </a:prstGeom>
        </p:spPr>
        <p:txBody>
          <a:bodyPr wrap="square" lIns="0" tIns="0">
            <a:noAutofit/>
          </a:bodyPr>
          <a:lstStyle>
            <a:lvl1pPr>
              <a:defRPr lang="en-GB" sz="3058" b="1" noProof="0" dirty="0" smtClean="0">
                <a:solidFill>
                  <a:schemeClr val="bg1"/>
                </a:solidFill>
                <a:latin typeface="+mj-lt"/>
                <a:cs typeface="+mj-cs"/>
              </a:defRPr>
            </a:lvl1pPr>
          </a:lstStyle>
          <a:p>
            <a:pPr lvl="0" defTabSz="1370189">
              <a:lnSpc>
                <a:spcPct val="100000"/>
              </a:lnSpc>
              <a:spcBef>
                <a:spcPct val="0"/>
              </a:spcBef>
              <a:buClrTx/>
              <a:buFontTx/>
            </a:pPr>
            <a:r>
              <a:rPr lang="en-US" noProof="0"/>
              <a:t>Click to edit Master subtitle style</a:t>
            </a:r>
            <a:endParaRPr lang="en-GB" noProof="0"/>
          </a:p>
        </p:txBody>
      </p:sp>
      <p:sp>
        <p:nvSpPr>
          <p:cNvPr id="3" name="Footer Placeholder"/>
          <p:cNvSpPr>
            <a:spLocks noGrp="1"/>
          </p:cNvSpPr>
          <p:nvPr>
            <p:ph type="ftr" sz="quarter" idx="10"/>
          </p:nvPr>
        </p:nvSpPr>
        <p:spPr>
          <a:xfrm>
            <a:off x="8982520" y="6347913"/>
            <a:ext cx="2721981" cy="160014"/>
          </a:xfrm>
          <a:prstGeom prst="rect">
            <a:avLst/>
          </a:prstGeom>
        </p:spPr>
        <p:txBody>
          <a:bodyPr/>
          <a:lstStyle/>
          <a:p>
            <a:endParaRPr lang="en-US"/>
          </a:p>
        </p:txBody>
      </p:sp>
      <p:sp>
        <p:nvSpPr>
          <p:cNvPr id="12" name="Slide number"/>
          <p:cNvSpPr>
            <a:spLocks noChangeArrowheads="1"/>
          </p:cNvSpPr>
          <p:nvPr userDrawn="1"/>
        </p:nvSpPr>
        <p:spPr bwMode="gray">
          <a:xfrm>
            <a:off x="5995949" y="6345768"/>
            <a:ext cx="201694"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311" fontAlgn="base">
              <a:lnSpc>
                <a:spcPct val="100000"/>
              </a:lnSpc>
              <a:spcBef>
                <a:spcPts val="0"/>
              </a:spcBef>
              <a:spcAft>
                <a:spcPts val="0"/>
              </a:spcAft>
            </a:pPr>
            <a:fld id="{1CF9EA00-886D-43B8-A53F-CB3B22E97C6F}" type="slidenum">
              <a:rPr lang="en-GB" altLang="zh-TW" sz="1176" b="0" i="0" baseline="0" smtClean="0">
                <a:solidFill>
                  <a:schemeClr val="bg1"/>
                </a:solidFill>
                <a:latin typeface="+mn-lt"/>
                <a:ea typeface="SimHei"/>
              </a:rPr>
              <a:pPr algn="ctr" defTabSz="1060311" fontAlgn="base">
                <a:lnSpc>
                  <a:spcPct val="100000"/>
                </a:lnSpc>
                <a:spcBef>
                  <a:spcPts val="0"/>
                </a:spcBef>
                <a:spcAft>
                  <a:spcPts val="0"/>
                </a:spcAft>
              </a:pPr>
              <a:t>‹#›</a:t>
            </a:fld>
            <a:endParaRPr lang="en-GB" altLang="zh-TW" sz="1176" b="0" i="0" baseline="0">
              <a:solidFill>
                <a:schemeClr val="bg1"/>
              </a:solidFill>
              <a:latin typeface="+mn-lt"/>
              <a:ea typeface="SimHei"/>
            </a:endParaRPr>
          </a:p>
        </p:txBody>
      </p:sp>
      <p:pic>
        <p:nvPicPr>
          <p:cNvPr id="2"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5" name="HSBC Masterbrand RGB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spTree>
    <p:extLst>
      <p:ext uri="{BB962C8B-B14F-4D97-AF65-F5344CB8AC3E}">
        <p14:creationId xmlns:p14="http://schemas.microsoft.com/office/powerpoint/2010/main" val="65688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3587" cy="6858000"/>
          </a:xfrm>
          <a:prstGeom prst="rect">
            <a:avLst/>
          </a:prstGeom>
        </p:spPr>
      </p:pic>
      <p:sp>
        <p:nvSpPr>
          <p:cNvPr id="22" name="Master subtitle"/>
          <p:cNvSpPr>
            <a:spLocks noGrp="1" noChangeArrowheads="1"/>
          </p:cNvSpPr>
          <p:nvPr>
            <p:ph type="subTitle" sz="quarter" idx="1"/>
          </p:nvPr>
        </p:nvSpPr>
        <p:spPr>
          <a:xfrm>
            <a:off x="481048" y="888780"/>
            <a:ext cx="11214816" cy="378388"/>
          </a:xfrm>
          <a:prstGeom prst="rect">
            <a:avLst/>
          </a:prstGeom>
        </p:spPr>
        <p:txBody>
          <a:bodyPr wrap="square" lIns="0" tIns="0">
            <a:noAutofit/>
          </a:bodyPr>
          <a:lstStyle>
            <a:lvl1pPr>
              <a:defRPr lang="en-GB" sz="3058" b="1" noProof="0" dirty="0" smtClean="0">
                <a:solidFill>
                  <a:srgbClr val="FFFFFF"/>
                </a:solidFill>
                <a:latin typeface="+mj-lt"/>
                <a:cs typeface="+mj-cs"/>
              </a:defRPr>
            </a:lvl1pPr>
          </a:lstStyle>
          <a:p>
            <a:pPr lvl="0" defTabSz="1370189">
              <a:lnSpc>
                <a:spcPct val="100000"/>
              </a:lnSpc>
              <a:spcBef>
                <a:spcPct val="0"/>
              </a:spcBef>
              <a:buClrTx/>
              <a:buFontTx/>
            </a:pPr>
            <a:r>
              <a:rPr lang="en-US" noProof="0"/>
              <a:t>Click to edit Master subtitle style</a:t>
            </a:r>
            <a:endParaRPr lang="en-GB" noProof="0"/>
          </a:p>
        </p:txBody>
      </p:sp>
      <p:sp>
        <p:nvSpPr>
          <p:cNvPr id="3" name="Footer Placeholder"/>
          <p:cNvSpPr>
            <a:spLocks noGrp="1"/>
          </p:cNvSpPr>
          <p:nvPr>
            <p:ph type="ftr" sz="quarter" idx="10"/>
          </p:nvPr>
        </p:nvSpPr>
        <p:spPr>
          <a:xfrm>
            <a:off x="8982520" y="6347913"/>
            <a:ext cx="2721981" cy="160014"/>
          </a:xfrm>
          <a:prstGeom prst="rect">
            <a:avLst/>
          </a:prstGeom>
        </p:spPr>
        <p:txBody>
          <a:bodyPr/>
          <a:lstStyle/>
          <a:p>
            <a:endParaRPr lang="en-US"/>
          </a:p>
        </p:txBody>
      </p:sp>
      <p:sp>
        <p:nvSpPr>
          <p:cNvPr id="12" name="Slide number"/>
          <p:cNvSpPr>
            <a:spLocks noChangeArrowheads="1"/>
          </p:cNvSpPr>
          <p:nvPr userDrawn="1"/>
        </p:nvSpPr>
        <p:spPr bwMode="gray">
          <a:xfrm>
            <a:off x="5995949" y="6345768"/>
            <a:ext cx="201694"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311" fontAlgn="base">
              <a:lnSpc>
                <a:spcPct val="100000"/>
              </a:lnSpc>
              <a:spcBef>
                <a:spcPts val="0"/>
              </a:spcBef>
              <a:spcAft>
                <a:spcPts val="0"/>
              </a:spcAft>
            </a:pPr>
            <a:fld id="{1CF9EA00-886D-43B8-A53F-CB3B22E97C6F}" type="slidenum">
              <a:rPr lang="en-GB" altLang="zh-TW" sz="1176" b="0" i="0" baseline="0" smtClean="0">
                <a:solidFill>
                  <a:schemeClr val="bg1"/>
                </a:solidFill>
                <a:latin typeface="+mn-lt"/>
                <a:ea typeface="SimHei"/>
              </a:rPr>
              <a:pPr algn="ctr" defTabSz="1060311" fontAlgn="base">
                <a:lnSpc>
                  <a:spcPct val="100000"/>
                </a:lnSpc>
                <a:spcBef>
                  <a:spcPts val="0"/>
                </a:spcBef>
                <a:spcAft>
                  <a:spcPts val="0"/>
                </a:spcAft>
              </a:pPr>
              <a:t>‹#›</a:t>
            </a:fld>
            <a:endParaRPr lang="en-GB" altLang="zh-TW" sz="1176" b="0" i="0" baseline="0">
              <a:solidFill>
                <a:schemeClr val="bg1"/>
              </a:solidFill>
              <a:latin typeface="+mn-lt"/>
              <a:ea typeface="SimHei"/>
            </a:endParaRPr>
          </a:p>
        </p:txBody>
      </p:sp>
      <p:pic>
        <p:nvPicPr>
          <p:cNvPr id="2"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5" name="HSBC Masterbrand RGB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spTree>
    <p:extLst>
      <p:ext uri="{BB962C8B-B14F-4D97-AF65-F5344CB8AC3E}">
        <p14:creationId xmlns:p14="http://schemas.microsoft.com/office/powerpoint/2010/main" val="3577927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3588" cy="6858000"/>
          </a:xfrm>
          <a:prstGeom prst="rect">
            <a:avLst/>
          </a:prstGeom>
        </p:spPr>
      </p:pic>
      <p:sp>
        <p:nvSpPr>
          <p:cNvPr id="24" name="Master subtitle"/>
          <p:cNvSpPr>
            <a:spLocks noGrp="1" noChangeArrowheads="1"/>
          </p:cNvSpPr>
          <p:nvPr>
            <p:ph type="subTitle" sz="quarter" idx="1"/>
          </p:nvPr>
        </p:nvSpPr>
        <p:spPr>
          <a:xfrm>
            <a:off x="481048" y="888780"/>
            <a:ext cx="11214816" cy="378388"/>
          </a:xfrm>
          <a:prstGeom prst="rect">
            <a:avLst/>
          </a:prstGeom>
        </p:spPr>
        <p:txBody>
          <a:bodyPr wrap="square" lIns="0" tIns="0">
            <a:noAutofit/>
          </a:bodyPr>
          <a:lstStyle>
            <a:lvl1pPr marL="0" indent="0">
              <a:buClrTx/>
              <a:buFontTx/>
              <a:buNone/>
              <a:defRPr lang="en-GB" sz="3058" b="1" baseline="0" noProof="0" dirty="0" smtClean="0">
                <a:solidFill>
                  <a:schemeClr val="tx1"/>
                </a:solidFill>
                <a:latin typeface="+mj-lt"/>
                <a:ea typeface="SimHei"/>
                <a:cs typeface="+mj-cs"/>
              </a:defRPr>
            </a:lvl1pPr>
          </a:lstStyle>
          <a:p>
            <a:pPr lvl="0" algn="l" defTabSz="1370189" rtl="0" eaLnBrk="0" fontAlgn="base" hangingPunct="0">
              <a:lnSpc>
                <a:spcPct val="100000"/>
              </a:lnSpc>
              <a:spcBef>
                <a:spcPct val="0"/>
              </a:spcBef>
              <a:spcAft>
                <a:spcPct val="0"/>
              </a:spcAft>
            </a:pPr>
            <a:r>
              <a:rPr lang="en-US" noProof="0"/>
              <a:t>Click to edit Master subtitle style</a:t>
            </a:r>
            <a:endParaRPr lang="en-GB" noProof="0"/>
          </a:p>
        </p:txBody>
      </p:sp>
      <p:sp>
        <p:nvSpPr>
          <p:cNvPr id="3" name="Footer Placeholder"/>
          <p:cNvSpPr>
            <a:spLocks noGrp="1"/>
          </p:cNvSpPr>
          <p:nvPr>
            <p:ph type="ftr" sz="quarter" idx="10"/>
          </p:nvPr>
        </p:nvSpPr>
        <p:spPr>
          <a:xfrm>
            <a:off x="8982520" y="6347913"/>
            <a:ext cx="2721981" cy="160014"/>
          </a:xfrm>
          <a:prstGeom prst="rect">
            <a:avLst/>
          </a:prstGeom>
        </p:spPr>
        <p:txBody>
          <a:bodyPr/>
          <a:lstStyle>
            <a:lvl1pPr>
              <a:defRPr>
                <a:solidFill>
                  <a:srgbClr val="767676"/>
                </a:solidFill>
              </a:defRPr>
            </a:lvl1pPr>
          </a:lstStyle>
          <a:p>
            <a:endParaRPr lang="en-US"/>
          </a:p>
        </p:txBody>
      </p:sp>
      <p:sp>
        <p:nvSpPr>
          <p:cNvPr id="12" name="Slide number"/>
          <p:cNvSpPr>
            <a:spLocks noChangeArrowheads="1"/>
          </p:cNvSpPr>
          <p:nvPr userDrawn="1"/>
        </p:nvSpPr>
        <p:spPr bwMode="gray">
          <a:xfrm>
            <a:off x="5995949" y="6345768"/>
            <a:ext cx="201694"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311" fontAlgn="base">
              <a:lnSpc>
                <a:spcPct val="100000"/>
              </a:lnSpc>
              <a:spcBef>
                <a:spcPts val="0"/>
              </a:spcBef>
              <a:spcAft>
                <a:spcPts val="0"/>
              </a:spcAft>
            </a:pPr>
            <a:fld id="{1CF9EA00-886D-43B8-A53F-CB3B22E97C6F}" type="slidenum">
              <a:rPr lang="en-GB" altLang="zh-TW" sz="1176" b="0" i="0" baseline="0" smtClean="0">
                <a:solidFill>
                  <a:schemeClr val="tx1"/>
                </a:solidFill>
                <a:latin typeface="+mn-lt"/>
                <a:ea typeface="SimHei"/>
              </a:rPr>
              <a:pPr algn="ctr" defTabSz="1060311" fontAlgn="base">
                <a:lnSpc>
                  <a:spcPct val="100000"/>
                </a:lnSpc>
                <a:spcBef>
                  <a:spcPts val="0"/>
                </a:spcBef>
                <a:spcAft>
                  <a:spcPts val="0"/>
                </a:spcAft>
              </a:pPr>
              <a:t>‹#›</a:t>
            </a:fld>
            <a:endParaRPr lang="en-GB" altLang="zh-TW" sz="1176" b="0" i="0" baseline="0">
              <a:solidFill>
                <a:schemeClr val="tx1"/>
              </a:solidFill>
              <a:latin typeface="+mn-lt"/>
              <a:ea typeface="SimHei"/>
            </a:endParaRPr>
          </a:p>
        </p:txBody>
      </p:sp>
      <p:pic>
        <p:nvPicPr>
          <p:cNvPr id="2"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5"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spTree>
    <p:extLst>
      <p:ext uri="{BB962C8B-B14F-4D97-AF65-F5344CB8AC3E}">
        <p14:creationId xmlns:p14="http://schemas.microsoft.com/office/powerpoint/2010/main" val="426858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3587" cy="6858000"/>
          </a:xfrm>
          <a:prstGeom prst="rect">
            <a:avLst/>
          </a:prstGeom>
        </p:spPr>
      </p:pic>
      <p:sp>
        <p:nvSpPr>
          <p:cNvPr id="22" name="Master subtitle"/>
          <p:cNvSpPr>
            <a:spLocks noGrp="1" noChangeArrowheads="1"/>
          </p:cNvSpPr>
          <p:nvPr>
            <p:ph type="subTitle" sz="quarter" idx="1"/>
          </p:nvPr>
        </p:nvSpPr>
        <p:spPr>
          <a:xfrm>
            <a:off x="481048" y="888780"/>
            <a:ext cx="11214816" cy="378388"/>
          </a:xfrm>
          <a:prstGeom prst="rect">
            <a:avLst/>
          </a:prstGeom>
        </p:spPr>
        <p:txBody>
          <a:bodyPr wrap="square" lIns="0" tIns="0">
            <a:noAutofit/>
          </a:bodyPr>
          <a:lstStyle>
            <a:lvl1pPr marL="0" indent="0">
              <a:buClrTx/>
              <a:buFontTx/>
              <a:buNone/>
              <a:defRPr lang="en-GB" sz="3058" b="1" baseline="0" noProof="0" dirty="0" smtClean="0">
                <a:solidFill>
                  <a:schemeClr val="tx1"/>
                </a:solidFill>
                <a:latin typeface="+mj-lt"/>
                <a:ea typeface="SimHei"/>
                <a:cs typeface="+mj-cs"/>
              </a:defRPr>
            </a:lvl1pPr>
          </a:lstStyle>
          <a:p>
            <a:pPr lvl="0" algn="l" defTabSz="1370189" rtl="0" eaLnBrk="0" fontAlgn="base" hangingPunct="0">
              <a:lnSpc>
                <a:spcPct val="100000"/>
              </a:lnSpc>
              <a:spcBef>
                <a:spcPct val="0"/>
              </a:spcBef>
              <a:spcAft>
                <a:spcPct val="0"/>
              </a:spcAft>
            </a:pPr>
            <a:r>
              <a:rPr lang="en-US" noProof="0"/>
              <a:t>Click to edit Master subtitle style</a:t>
            </a:r>
            <a:endParaRPr lang="en-GB" noProof="0"/>
          </a:p>
        </p:txBody>
      </p:sp>
      <p:sp>
        <p:nvSpPr>
          <p:cNvPr id="4" name="Footer Placeholder"/>
          <p:cNvSpPr>
            <a:spLocks noGrp="1"/>
          </p:cNvSpPr>
          <p:nvPr>
            <p:ph type="ftr" sz="quarter" idx="10"/>
          </p:nvPr>
        </p:nvSpPr>
        <p:spPr>
          <a:xfrm>
            <a:off x="8982520" y="6347913"/>
            <a:ext cx="2721981" cy="160014"/>
          </a:xfrm>
          <a:prstGeom prst="rect">
            <a:avLst/>
          </a:prstGeom>
        </p:spPr>
        <p:txBody>
          <a:bodyPr/>
          <a:lstStyle/>
          <a:p>
            <a:endParaRPr lang="en-US"/>
          </a:p>
        </p:txBody>
      </p:sp>
      <p:pic>
        <p:nvPicPr>
          <p:cNvPr id="2"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3"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691409"/>
            <a:ext cx="2759420" cy="1166592"/>
          </a:xfrm>
          <a:prstGeom prst="rect">
            <a:avLst/>
          </a:prstGeom>
        </p:spPr>
      </p:pic>
    </p:spTree>
    <p:extLst>
      <p:ext uri="{BB962C8B-B14F-4D97-AF65-F5344CB8AC3E}">
        <p14:creationId xmlns:p14="http://schemas.microsoft.com/office/powerpoint/2010/main" val="516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375" y="393257"/>
            <a:ext cx="11219146" cy="185009"/>
          </a:xfrm>
        </p:spPr>
        <p:txBody>
          <a:bodyPr/>
          <a:lstStyle/>
          <a:p>
            <a:pPr marL="0" marR="0" lvl="0" indent="0" defTabSz="916412" eaLnBrk="1" fontAlgn="auto" latinLnBrk="0" hangingPunct="1">
              <a:lnSpc>
                <a:spcPct val="100000"/>
              </a:lnSpc>
              <a:spcBef>
                <a:spcPts val="0"/>
              </a:spcBef>
              <a:spcAft>
                <a:spcPts val="0"/>
              </a:spcAft>
              <a:buClrTx/>
              <a:buSzTx/>
              <a:buFontTx/>
              <a:buNone/>
              <a:tabLst/>
              <a:defRPr/>
            </a:pPr>
            <a:r>
              <a:rPr kumimoji="0" lang="en-GB" altLang="zh-TW" sz="1202" b="0" i="0" u="none" strike="noStrike" kern="0" cap="none" spc="0" normalizeH="0" baseline="0" noProof="0" dirty="0">
                <a:ln>
                  <a:noFill/>
                </a:ln>
                <a:solidFill>
                  <a:sysClr val="windowText" lastClr="000000"/>
                </a:solidFill>
                <a:effectLst/>
                <a:uLnTx/>
                <a:uFillTx/>
                <a:latin typeface="Univers Next for HSBC Regular" panose="020B0503030202020203" pitchFamily="34" charset="0"/>
                <a:ea typeface="+mj-ea"/>
                <a:cs typeface="Arial"/>
              </a:rPr>
              <a:t>Fraud and your money</a:t>
            </a:r>
          </a:p>
        </p:txBody>
      </p:sp>
      <p:sp>
        <p:nvSpPr>
          <p:cNvPr id="7" name="Text Placeholder 3"/>
          <p:cNvSpPr>
            <a:spLocks noGrp="1"/>
          </p:cNvSpPr>
          <p:nvPr>
            <p:ph type="body" sz="quarter" idx="10"/>
          </p:nvPr>
        </p:nvSpPr>
        <p:spPr>
          <a:xfrm>
            <a:off x="485356" y="704141"/>
            <a:ext cx="11219146" cy="325693"/>
          </a:xfrm>
          <a:prstGeom prst="rect">
            <a:avLst/>
          </a:prstGeom>
        </p:spPr>
        <p:txBody>
          <a:bodyPr wrap="square" lIns="0" tIns="0" rIns="0" bIns="0">
            <a:spAutoFit/>
          </a:bodyPr>
          <a:lstStyle>
            <a:lvl1pPr>
              <a:defRPr sz="2117">
                <a:solidFill>
                  <a:schemeClr val="tx1"/>
                </a:solidFill>
              </a:defRPr>
            </a:lvl1pPr>
          </a:lstStyle>
          <a:p>
            <a:pPr lvl="0"/>
            <a:r>
              <a:rPr lang="en-US"/>
              <a:t>Click to edit Master text styles</a:t>
            </a:r>
          </a:p>
        </p:txBody>
      </p:sp>
      <p:sp>
        <p:nvSpPr>
          <p:cNvPr id="4" name="Footer Placeholder 3"/>
          <p:cNvSpPr>
            <a:spLocks noGrp="1"/>
          </p:cNvSpPr>
          <p:nvPr>
            <p:ph type="ftr" sz="quarter" idx="11"/>
          </p:nvPr>
        </p:nvSpPr>
        <p:spPr>
          <a:xfrm>
            <a:off x="8982520" y="6347913"/>
            <a:ext cx="2721981" cy="160014"/>
          </a:xfrm>
          <a:prstGeom prst="rect">
            <a:avLst/>
          </a:prstGeom>
        </p:spPr>
        <p:txBody>
          <a:bodyPr/>
          <a:lstStyle/>
          <a:p>
            <a:endParaRPr lang="en-US"/>
          </a:p>
        </p:txBody>
      </p:sp>
      <p:sp>
        <p:nvSpPr>
          <p:cNvPr id="9" name="Text Placeholder 8"/>
          <p:cNvSpPr>
            <a:spLocks noGrp="1"/>
          </p:cNvSpPr>
          <p:nvPr>
            <p:ph type="body" sz="quarter" idx="12"/>
          </p:nvPr>
        </p:nvSpPr>
        <p:spPr>
          <a:xfrm>
            <a:off x="483864" y="1234080"/>
            <a:ext cx="11211678" cy="5006941"/>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45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8" b="0" i="0">
                <a:solidFill>
                  <a:schemeClr val="tx1"/>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4735938" y="2855498"/>
            <a:ext cx="2721716" cy="114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514" tIns="53757" rIns="107514" bIns="53757" numCol="1" anchor="t" anchorCtr="0" compatLnSpc="1">
            <a:prstTxWarp prst="textNoShape">
              <a:avLst/>
            </a:prstTxWarp>
          </a:bodyPr>
          <a:lstStyle/>
          <a:p>
            <a:endParaRPr lang="en-US" sz="1411"/>
          </a:p>
        </p:txBody>
      </p:sp>
      <p:sp>
        <p:nvSpPr>
          <p:cNvPr id="22" name="Rectangle 21"/>
          <p:cNvSpPr/>
          <p:nvPr userDrawn="1"/>
        </p:nvSpPr>
        <p:spPr bwMode="auto">
          <a:xfrm>
            <a:off x="5936255" y="6305519"/>
            <a:ext cx="302413" cy="225197"/>
          </a:xfrm>
          <a:prstGeom prst="rect">
            <a:avLst/>
          </a:prstGeom>
          <a:solidFill>
            <a:schemeClr val="bg1"/>
          </a:solidFill>
          <a:ln w="6350" cap="flat" cmpd="sng" algn="ctr">
            <a:noFill/>
            <a:prstDash val="solid"/>
            <a:round/>
            <a:headEnd type="none" w="med" len="med"/>
            <a:tailEnd type="none" w="med" len="med"/>
          </a:ln>
          <a:effectLst/>
        </p:spPr>
        <p:txBody>
          <a:bodyPr vert="horz" wrap="none" lIns="107514" tIns="53757" rIns="107514" bIns="53757" numCol="1" rtlCol="0" anchor="ctr" anchorCtr="0" compatLnSpc="1">
            <a:prstTxWarp prst="textNoShape">
              <a:avLst/>
            </a:prstTxWarp>
          </a:bodyPr>
          <a:lstStyle/>
          <a:p>
            <a:pPr marL="0" marR="0" indent="0" algn="ctr" defTabSz="1009908" rtl="0" eaLnBrk="0" fontAlgn="base" latinLnBrk="0" hangingPunct="0">
              <a:lnSpc>
                <a:spcPct val="100000"/>
              </a:lnSpc>
              <a:spcBef>
                <a:spcPct val="50000"/>
              </a:spcBef>
              <a:spcAft>
                <a:spcPct val="0"/>
              </a:spcAft>
              <a:buClrTx/>
              <a:buSzTx/>
              <a:buFontTx/>
              <a:buNone/>
              <a:tabLst/>
            </a:pPr>
            <a:endParaRPr kumimoji="0" lang="en-US" sz="705" b="1" i="1" u="none" strike="noStrike" cap="none" normalizeH="0" baseline="0">
              <a:ln>
                <a:noFill/>
              </a:ln>
              <a:solidFill>
                <a:schemeClr val="tx1"/>
              </a:solidFill>
              <a:effectLst/>
              <a:latin typeface="Arial" charset="0"/>
            </a:endParaRPr>
          </a:p>
        </p:txBody>
      </p:sp>
      <p:sp>
        <p:nvSpPr>
          <p:cNvPr id="2" name="Footer Placeholder 1"/>
          <p:cNvSpPr>
            <a:spLocks noGrp="1"/>
          </p:cNvSpPr>
          <p:nvPr>
            <p:ph type="ftr" sz="quarter" idx="10"/>
          </p:nvPr>
        </p:nvSpPr>
        <p:spPr>
          <a:xfrm>
            <a:off x="8982520" y="6347913"/>
            <a:ext cx="2721981" cy="160014"/>
          </a:xfrm>
          <a:prstGeom prst="rect">
            <a:avLst/>
          </a:prstGeom>
        </p:spPr>
        <p:txBody>
          <a:bodyPr/>
          <a:lstStyle/>
          <a:p>
            <a:endParaRPr lang="en-US"/>
          </a:p>
        </p:txBody>
      </p:sp>
      <p:grpSp>
        <p:nvGrpSpPr>
          <p:cNvPr id="24" name="Group 23"/>
          <p:cNvGrpSpPr/>
          <p:nvPr userDrawn="1"/>
        </p:nvGrpSpPr>
        <p:grpSpPr>
          <a:xfrm>
            <a:off x="3233207" y="2282013"/>
            <a:ext cx="5727178" cy="2293975"/>
            <a:chOff x="4433888" y="3424238"/>
            <a:chExt cx="809625" cy="403225"/>
          </a:xfrm>
        </p:grpSpPr>
        <p:sp>
          <p:nvSpPr>
            <p:cNvPr id="25"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6"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7"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8"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9"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grpSp>
      <p:sp>
        <p:nvSpPr>
          <p:cNvPr id="3" name="Title 1">
            <a:extLst>
              <a:ext uri="{FF2B5EF4-FFF2-40B4-BE49-F238E27FC236}">
                <a16:creationId xmlns:a16="http://schemas.microsoft.com/office/drawing/2014/main" id="{7780BB57-FE70-2BBA-13F2-79C73033C3BE}"/>
              </a:ext>
            </a:extLst>
          </p:cNvPr>
          <p:cNvSpPr>
            <a:spLocks noGrp="1"/>
          </p:cNvSpPr>
          <p:nvPr>
            <p:ph type="title" hasCustomPrompt="1"/>
          </p:nvPr>
        </p:nvSpPr>
        <p:spPr>
          <a:xfrm>
            <a:off x="386375" y="393257"/>
            <a:ext cx="11219146" cy="185009"/>
          </a:xfrm>
        </p:spPr>
        <p:txBody>
          <a:bodyPr/>
          <a:lstStyle/>
          <a:p>
            <a:pPr marL="0" marR="0" lvl="0" indent="0" defTabSz="916412" eaLnBrk="1" fontAlgn="auto" latinLnBrk="0" hangingPunct="1">
              <a:lnSpc>
                <a:spcPct val="100000"/>
              </a:lnSpc>
              <a:spcBef>
                <a:spcPts val="0"/>
              </a:spcBef>
              <a:spcAft>
                <a:spcPts val="0"/>
              </a:spcAft>
              <a:buClrTx/>
              <a:buSzTx/>
              <a:buFontTx/>
              <a:buNone/>
              <a:tabLst/>
              <a:defRPr/>
            </a:pPr>
            <a:r>
              <a:rPr kumimoji="0" lang="en-GB" altLang="zh-TW" sz="1202" b="0" i="0" u="none" strike="noStrike" kern="0" cap="none" spc="0" normalizeH="0" baseline="0" noProof="0" dirty="0">
                <a:ln>
                  <a:noFill/>
                </a:ln>
                <a:solidFill>
                  <a:sysClr val="windowText" lastClr="000000"/>
                </a:solidFill>
                <a:effectLst/>
                <a:uLnTx/>
                <a:uFillTx/>
                <a:latin typeface="Univers Next for HSBC Regular" panose="020B0503030202020203" pitchFamily="34" charset="0"/>
                <a:ea typeface="+mj-ea"/>
                <a:cs typeface="Arial"/>
              </a:rPr>
              <a:t>Fraud and your money</a:t>
            </a:r>
          </a:p>
        </p:txBody>
      </p:sp>
    </p:spTree>
    <p:extLst>
      <p:ext uri="{BB962C8B-B14F-4D97-AF65-F5344CB8AC3E}">
        <p14:creationId xmlns:p14="http://schemas.microsoft.com/office/powerpoint/2010/main" val="333352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 Images and Text">
    <p:spTree>
      <p:nvGrpSpPr>
        <p:cNvPr id="1" name=""/>
        <p:cNvGrpSpPr/>
        <p:nvPr/>
      </p:nvGrpSpPr>
      <p:grpSpPr>
        <a:xfrm>
          <a:off x="0" y="0"/>
          <a:ext cx="0" cy="0"/>
          <a:chOff x="0" y="0"/>
          <a:chExt cx="0" cy="0"/>
        </a:xfrm>
      </p:grpSpPr>
      <p:sp>
        <p:nvSpPr>
          <p:cNvPr id="2" name="Title 1"/>
          <p:cNvSpPr>
            <a:spLocks noGrp="1"/>
          </p:cNvSpPr>
          <p:nvPr>
            <p:ph type="title"/>
          </p:nvPr>
        </p:nvSpPr>
        <p:spPr>
          <a:xfrm>
            <a:off x="255910" y="1312591"/>
            <a:ext cx="11401866" cy="166507"/>
          </a:xfrm>
        </p:spPr>
        <p:txBody>
          <a:bodyPr/>
          <a:lstStyle/>
          <a:p>
            <a:r>
              <a:rPr lang="en-GB"/>
              <a:t>Click to edit Master title style</a:t>
            </a:r>
          </a:p>
        </p:txBody>
      </p:sp>
      <p:sp>
        <p:nvSpPr>
          <p:cNvPr id="3" name="Footer Placeholder 2"/>
          <p:cNvSpPr>
            <a:spLocks noGrp="1"/>
          </p:cNvSpPr>
          <p:nvPr>
            <p:ph type="ftr" sz="quarter" idx="10"/>
          </p:nvPr>
        </p:nvSpPr>
        <p:spPr>
          <a:xfrm>
            <a:off x="8982520" y="6347913"/>
            <a:ext cx="2721981" cy="160014"/>
          </a:xfrm>
          <a:prstGeom prst="rect">
            <a:avLst/>
          </a:prstGeom>
        </p:spPr>
        <p:txBody>
          <a:bodyPr/>
          <a:lstStyle/>
          <a:p>
            <a:endParaRPr lang="en-GB"/>
          </a:p>
        </p:txBody>
      </p:sp>
      <p:sp>
        <p:nvSpPr>
          <p:cNvPr id="4" name="Slide Number Placeholder 3"/>
          <p:cNvSpPr>
            <a:spLocks noGrp="1"/>
          </p:cNvSpPr>
          <p:nvPr>
            <p:ph type="sldNum" sz="quarter" idx="11"/>
          </p:nvPr>
        </p:nvSpPr>
        <p:spPr>
          <a:xfrm>
            <a:off x="9066524" y="497150"/>
            <a:ext cx="2719025" cy="254173"/>
          </a:xfrm>
        </p:spPr>
        <p:txBody>
          <a:bodyPr/>
          <a:lstStyle/>
          <a:p>
            <a:fld id="{1E899A84-0A7C-4488-B245-0310F52DBB74}" type="slidenum">
              <a:rPr lang="en-GB" smtClean="0"/>
              <a:pPr/>
              <a:t>‹#›</a:t>
            </a:fld>
            <a:endParaRPr lang="en-GB"/>
          </a:p>
        </p:txBody>
      </p:sp>
      <p:sp>
        <p:nvSpPr>
          <p:cNvPr id="8" name="Picture Placeholder 7"/>
          <p:cNvSpPr>
            <a:spLocks noGrp="1"/>
          </p:cNvSpPr>
          <p:nvPr>
            <p:ph type="pic" sz="quarter" idx="14"/>
          </p:nvPr>
        </p:nvSpPr>
        <p:spPr>
          <a:xfrm>
            <a:off x="2306940" y="1773241"/>
            <a:ext cx="1716311" cy="1152525"/>
          </a:xfrm>
        </p:spPr>
        <p:txBody>
          <a:bodyPr/>
          <a:lstStyle>
            <a:lvl1pPr marL="0" indent="0">
              <a:buNone/>
              <a:defRPr/>
            </a:lvl1pPr>
          </a:lstStyle>
          <a:p>
            <a:r>
              <a:rPr lang="en-GB"/>
              <a:t>Drag picture to placeholder or click icon to add</a:t>
            </a:r>
          </a:p>
        </p:txBody>
      </p:sp>
      <p:sp>
        <p:nvSpPr>
          <p:cNvPr id="10" name="Text Placeholder 9"/>
          <p:cNvSpPr>
            <a:spLocks noGrp="1"/>
          </p:cNvSpPr>
          <p:nvPr>
            <p:ph type="body" sz="quarter" idx="15"/>
          </p:nvPr>
        </p:nvSpPr>
        <p:spPr>
          <a:xfrm>
            <a:off x="2306940" y="3078480"/>
            <a:ext cx="1716311" cy="3098484"/>
          </a:xfrm>
        </p:spPr>
        <p:txBody>
          <a:bodyPr>
            <a:noAutofit/>
          </a:bodyPr>
          <a:lstStyle>
            <a:lvl1pPr marL="182578" indent="-182578">
              <a:defRPr sz="1050"/>
            </a:lvl1pPr>
            <a:lvl2pPr marL="355627" indent="-173052">
              <a:defRPr sz="1050"/>
            </a:lvl2pPr>
            <a:lvl3pPr marL="538206" indent="-182578">
              <a:defRPr sz="1050"/>
            </a:lvl3pPr>
            <a:lvl4pPr marL="720783" indent="-182578">
              <a:defRPr sz="1050"/>
            </a:lvl4pPr>
            <a:lvl5pPr marL="893834" indent="-177814">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7"/>
          <p:cNvSpPr>
            <a:spLocks noGrp="1"/>
          </p:cNvSpPr>
          <p:nvPr>
            <p:ph type="pic" sz="quarter" idx="16"/>
          </p:nvPr>
        </p:nvSpPr>
        <p:spPr>
          <a:xfrm>
            <a:off x="383509" y="1773241"/>
            <a:ext cx="1716311" cy="1152525"/>
          </a:xfrm>
        </p:spPr>
        <p:txBody>
          <a:bodyPr/>
          <a:lstStyle>
            <a:lvl1pPr marL="0" indent="0">
              <a:buNone/>
              <a:defRPr/>
            </a:lvl1pPr>
          </a:lstStyle>
          <a:p>
            <a:r>
              <a:rPr lang="en-GB"/>
              <a:t>Drag picture to placeholder or click icon to add</a:t>
            </a:r>
          </a:p>
        </p:txBody>
      </p:sp>
      <p:sp>
        <p:nvSpPr>
          <p:cNvPr id="12" name="Text Placeholder 9"/>
          <p:cNvSpPr>
            <a:spLocks noGrp="1"/>
          </p:cNvSpPr>
          <p:nvPr>
            <p:ph type="body" sz="quarter" idx="17"/>
          </p:nvPr>
        </p:nvSpPr>
        <p:spPr>
          <a:xfrm>
            <a:off x="383509" y="3078480"/>
            <a:ext cx="1716311" cy="3098484"/>
          </a:xfrm>
        </p:spPr>
        <p:txBody>
          <a:bodyPr>
            <a:noAutofit/>
          </a:bodyPr>
          <a:lstStyle>
            <a:lvl1pPr marL="182578" indent="-182578">
              <a:defRPr sz="1050"/>
            </a:lvl1pPr>
            <a:lvl2pPr marL="355627" indent="-173052">
              <a:defRPr sz="1050"/>
            </a:lvl2pPr>
            <a:lvl3pPr marL="538206" indent="-182578">
              <a:defRPr sz="1050"/>
            </a:lvl3pPr>
            <a:lvl4pPr marL="720783" indent="-182578">
              <a:defRPr sz="1050"/>
            </a:lvl4pPr>
            <a:lvl5pPr marL="893834" indent="-177814">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7"/>
          <p:cNvSpPr>
            <a:spLocks noGrp="1"/>
          </p:cNvSpPr>
          <p:nvPr>
            <p:ph type="pic" sz="quarter" idx="18"/>
          </p:nvPr>
        </p:nvSpPr>
        <p:spPr>
          <a:xfrm>
            <a:off x="6212215" y="1773241"/>
            <a:ext cx="1716311" cy="1152525"/>
          </a:xfrm>
        </p:spPr>
        <p:txBody>
          <a:bodyPr/>
          <a:lstStyle>
            <a:lvl1pPr marL="0" indent="0">
              <a:buNone/>
              <a:defRPr/>
            </a:lvl1pPr>
          </a:lstStyle>
          <a:p>
            <a:r>
              <a:rPr lang="en-GB"/>
              <a:t>Drag picture to placeholder or click icon to add</a:t>
            </a:r>
          </a:p>
        </p:txBody>
      </p:sp>
      <p:sp>
        <p:nvSpPr>
          <p:cNvPr id="14" name="Text Placeholder 9"/>
          <p:cNvSpPr>
            <a:spLocks noGrp="1"/>
          </p:cNvSpPr>
          <p:nvPr>
            <p:ph type="body" sz="quarter" idx="19"/>
          </p:nvPr>
        </p:nvSpPr>
        <p:spPr>
          <a:xfrm>
            <a:off x="6212215" y="3078480"/>
            <a:ext cx="1716311" cy="3098484"/>
          </a:xfrm>
        </p:spPr>
        <p:txBody>
          <a:bodyPr>
            <a:noAutofit/>
          </a:bodyPr>
          <a:lstStyle>
            <a:lvl1pPr marL="182578" indent="-182578">
              <a:defRPr sz="1050"/>
            </a:lvl1pPr>
            <a:lvl2pPr marL="355627" indent="-173052">
              <a:defRPr sz="1050"/>
            </a:lvl2pPr>
            <a:lvl3pPr marL="538206" indent="-182578">
              <a:defRPr sz="1050"/>
            </a:lvl3pPr>
            <a:lvl4pPr marL="720783" indent="-182578">
              <a:defRPr sz="1050"/>
            </a:lvl4pPr>
            <a:lvl5pPr marL="893834" indent="-177814">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7"/>
          <p:cNvSpPr>
            <a:spLocks noGrp="1"/>
          </p:cNvSpPr>
          <p:nvPr>
            <p:ph type="pic" sz="quarter" idx="20"/>
          </p:nvPr>
        </p:nvSpPr>
        <p:spPr>
          <a:xfrm>
            <a:off x="4240531" y="1773241"/>
            <a:ext cx="1716311" cy="1152525"/>
          </a:xfrm>
        </p:spPr>
        <p:txBody>
          <a:bodyPr/>
          <a:lstStyle>
            <a:lvl1pPr marL="0" indent="0">
              <a:buNone/>
              <a:defRPr/>
            </a:lvl1pPr>
          </a:lstStyle>
          <a:p>
            <a:r>
              <a:rPr lang="en-GB"/>
              <a:t>Drag picture to placeholder or click icon to add</a:t>
            </a:r>
          </a:p>
        </p:txBody>
      </p:sp>
      <p:sp>
        <p:nvSpPr>
          <p:cNvPr id="16" name="Text Placeholder 9"/>
          <p:cNvSpPr>
            <a:spLocks noGrp="1"/>
          </p:cNvSpPr>
          <p:nvPr>
            <p:ph type="body" sz="quarter" idx="21"/>
          </p:nvPr>
        </p:nvSpPr>
        <p:spPr>
          <a:xfrm>
            <a:off x="4240531" y="3078480"/>
            <a:ext cx="1716311" cy="3098484"/>
          </a:xfrm>
        </p:spPr>
        <p:txBody>
          <a:bodyPr>
            <a:noAutofit/>
          </a:bodyPr>
          <a:lstStyle>
            <a:lvl1pPr marL="182578" indent="-182578">
              <a:defRPr sz="1050"/>
            </a:lvl1pPr>
            <a:lvl2pPr marL="355627" indent="-173052">
              <a:defRPr sz="1050"/>
            </a:lvl2pPr>
            <a:lvl3pPr marL="538206" indent="-182578">
              <a:defRPr sz="1050"/>
            </a:lvl3pPr>
            <a:lvl4pPr marL="720783" indent="-182578">
              <a:defRPr sz="1050"/>
            </a:lvl4pPr>
            <a:lvl5pPr marL="893834" indent="-177814">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7"/>
          <p:cNvSpPr>
            <a:spLocks noGrp="1"/>
          </p:cNvSpPr>
          <p:nvPr>
            <p:ph type="pic" sz="quarter" idx="22"/>
          </p:nvPr>
        </p:nvSpPr>
        <p:spPr>
          <a:xfrm>
            <a:off x="10069238" y="1773241"/>
            <a:ext cx="1716311" cy="1152525"/>
          </a:xfrm>
        </p:spPr>
        <p:txBody>
          <a:bodyPr/>
          <a:lstStyle>
            <a:lvl1pPr marL="0" indent="0">
              <a:buNone/>
              <a:defRPr/>
            </a:lvl1pPr>
          </a:lstStyle>
          <a:p>
            <a:r>
              <a:rPr lang="en-GB"/>
              <a:t>Drag picture to placeholder or click icon to add</a:t>
            </a:r>
          </a:p>
        </p:txBody>
      </p:sp>
      <p:sp>
        <p:nvSpPr>
          <p:cNvPr id="18" name="Text Placeholder 9"/>
          <p:cNvSpPr>
            <a:spLocks noGrp="1"/>
          </p:cNvSpPr>
          <p:nvPr>
            <p:ph type="body" sz="quarter" idx="23"/>
          </p:nvPr>
        </p:nvSpPr>
        <p:spPr>
          <a:xfrm>
            <a:off x="10069238" y="3078480"/>
            <a:ext cx="1716311" cy="3098484"/>
          </a:xfrm>
        </p:spPr>
        <p:txBody>
          <a:bodyPr>
            <a:noAutofit/>
          </a:bodyPr>
          <a:lstStyle>
            <a:lvl1pPr marL="182578" indent="-182578">
              <a:defRPr sz="1050"/>
            </a:lvl1pPr>
            <a:lvl2pPr marL="355627" indent="-173052">
              <a:defRPr sz="1050"/>
            </a:lvl2pPr>
            <a:lvl3pPr marL="538206" indent="-182578">
              <a:defRPr sz="1050"/>
            </a:lvl3pPr>
            <a:lvl4pPr marL="720783" indent="-182578">
              <a:defRPr sz="1050"/>
            </a:lvl4pPr>
            <a:lvl5pPr marL="893834" indent="-177814">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Picture Placeholder 7"/>
          <p:cNvSpPr>
            <a:spLocks noGrp="1"/>
          </p:cNvSpPr>
          <p:nvPr>
            <p:ph type="pic" sz="quarter" idx="24"/>
          </p:nvPr>
        </p:nvSpPr>
        <p:spPr>
          <a:xfrm>
            <a:off x="8135646" y="1773241"/>
            <a:ext cx="1716311" cy="1152525"/>
          </a:xfrm>
        </p:spPr>
        <p:txBody>
          <a:bodyPr/>
          <a:lstStyle>
            <a:lvl1pPr marL="0" indent="0">
              <a:buNone/>
              <a:defRPr/>
            </a:lvl1pPr>
          </a:lstStyle>
          <a:p>
            <a:r>
              <a:rPr lang="en-GB"/>
              <a:t>Drag picture to placeholder or click icon to add</a:t>
            </a:r>
          </a:p>
        </p:txBody>
      </p:sp>
      <p:sp>
        <p:nvSpPr>
          <p:cNvPr id="20" name="Text Placeholder 9"/>
          <p:cNvSpPr>
            <a:spLocks noGrp="1"/>
          </p:cNvSpPr>
          <p:nvPr>
            <p:ph type="body" sz="quarter" idx="25"/>
          </p:nvPr>
        </p:nvSpPr>
        <p:spPr>
          <a:xfrm>
            <a:off x="8135646" y="3078480"/>
            <a:ext cx="1716311" cy="3098484"/>
          </a:xfrm>
        </p:spPr>
        <p:txBody>
          <a:bodyPr>
            <a:noAutofit/>
          </a:bodyPr>
          <a:lstStyle>
            <a:lvl1pPr marL="182578" indent="-182578">
              <a:defRPr sz="1050"/>
            </a:lvl1pPr>
            <a:lvl2pPr marL="355627" indent="-173052">
              <a:defRPr sz="1050"/>
            </a:lvl2pPr>
            <a:lvl3pPr marL="538206" indent="-182578">
              <a:defRPr sz="1050"/>
            </a:lvl3pPr>
            <a:lvl4pPr marL="720783" indent="-182578">
              <a:defRPr sz="1050"/>
            </a:lvl4pPr>
            <a:lvl5pPr marL="893834" indent="-177814">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351F9C7-A8A4-45FE-A48B-C3D0FB959577}"/>
              </a:ext>
            </a:extLst>
          </p:cNvPr>
          <p:cNvSpPr>
            <a:spLocks noGrp="1"/>
          </p:cNvSpPr>
          <p:nvPr>
            <p:ph type="dt" sz="half" idx="26"/>
          </p:nvPr>
        </p:nvSpPr>
        <p:spPr/>
        <p:txBody>
          <a:bodyPr/>
          <a:lstStyle/>
          <a:p>
            <a:endParaRPr lang="en-GB"/>
          </a:p>
        </p:txBody>
      </p:sp>
      <p:sp>
        <p:nvSpPr>
          <p:cNvPr id="6" name="Title 1">
            <a:extLst>
              <a:ext uri="{FF2B5EF4-FFF2-40B4-BE49-F238E27FC236}">
                <a16:creationId xmlns:a16="http://schemas.microsoft.com/office/drawing/2014/main" id="{A0CFA32C-2DF9-01D6-B501-3E3941A3ED97}"/>
              </a:ext>
            </a:extLst>
          </p:cNvPr>
          <p:cNvSpPr txBox="1">
            <a:spLocks/>
          </p:cNvSpPr>
          <p:nvPr userDrawn="1"/>
        </p:nvSpPr>
        <p:spPr bwMode="gray">
          <a:xfrm>
            <a:off x="386375" y="393257"/>
            <a:ext cx="11219146" cy="185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defTabSz="1367181" rtl="0" eaLnBrk="0" fontAlgn="base" hangingPunct="0">
              <a:lnSpc>
                <a:spcPct val="90000"/>
              </a:lnSpc>
              <a:spcBef>
                <a:spcPct val="0"/>
              </a:spcBef>
              <a:spcAft>
                <a:spcPct val="0"/>
              </a:spcAft>
              <a:defRPr sz="1200" b="1" baseline="0">
                <a:solidFill>
                  <a:schemeClr val="tx1"/>
                </a:solidFill>
                <a:latin typeface="Univers Next for HSBC Regular" panose="020B0503030202020203" pitchFamily="34" charset="0"/>
                <a:ea typeface="SimHei"/>
                <a:cs typeface="+mj-cs"/>
              </a:defRPr>
            </a:lvl1pPr>
            <a:lvl2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2pPr>
            <a:lvl3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3pPr>
            <a:lvl4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4pPr>
            <a:lvl5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5pPr>
            <a:lvl6pPr marL="536442" algn="l" defTabSz="1301989" rtl="0" fontAlgn="base">
              <a:spcBef>
                <a:spcPct val="0"/>
              </a:spcBef>
              <a:spcAft>
                <a:spcPct val="0"/>
              </a:spcAft>
              <a:defRPr sz="2816">
                <a:solidFill>
                  <a:schemeClr val="accent1"/>
                </a:solidFill>
                <a:latin typeface="Arial" charset="0"/>
                <a:cs typeface="Arial" charset="0"/>
              </a:defRPr>
            </a:lvl6pPr>
            <a:lvl7pPr marL="1072884" algn="l" defTabSz="1301989" rtl="0" fontAlgn="base">
              <a:spcBef>
                <a:spcPct val="0"/>
              </a:spcBef>
              <a:spcAft>
                <a:spcPct val="0"/>
              </a:spcAft>
              <a:defRPr sz="2816">
                <a:solidFill>
                  <a:schemeClr val="accent1"/>
                </a:solidFill>
                <a:latin typeface="Arial" charset="0"/>
                <a:cs typeface="Arial" charset="0"/>
              </a:defRPr>
            </a:lvl7pPr>
            <a:lvl8pPr marL="1609325" algn="l" defTabSz="1301989" rtl="0" fontAlgn="base">
              <a:spcBef>
                <a:spcPct val="0"/>
              </a:spcBef>
              <a:spcAft>
                <a:spcPct val="0"/>
              </a:spcAft>
              <a:defRPr sz="2816">
                <a:solidFill>
                  <a:schemeClr val="accent1"/>
                </a:solidFill>
                <a:latin typeface="Arial" charset="0"/>
                <a:cs typeface="Arial" charset="0"/>
              </a:defRPr>
            </a:lvl8pPr>
            <a:lvl9pPr marL="2145767" algn="l" defTabSz="1301989" rtl="0" fontAlgn="base">
              <a:spcBef>
                <a:spcPct val="0"/>
              </a:spcBef>
              <a:spcAft>
                <a:spcPct val="0"/>
              </a:spcAft>
              <a:defRPr sz="2816">
                <a:solidFill>
                  <a:schemeClr val="accent1"/>
                </a:solidFill>
                <a:latin typeface="Arial" charset="0"/>
                <a:cs typeface="Arial" charset="0"/>
              </a:defRPr>
            </a:lvl9pPr>
          </a:lstStyle>
          <a:p>
            <a:pPr defTabSz="916412" eaLnBrk="1" fontAlgn="auto" hangingPunct="1">
              <a:lnSpc>
                <a:spcPct val="100000"/>
              </a:lnSpc>
              <a:spcBef>
                <a:spcPts val="0"/>
              </a:spcBef>
              <a:spcAft>
                <a:spcPts val="0"/>
              </a:spcAft>
              <a:defRPr/>
            </a:pPr>
            <a:r>
              <a:rPr lang="en-GB" altLang="zh-TW" sz="1202" b="0" kern="0">
                <a:solidFill>
                  <a:sysClr val="windowText" lastClr="000000"/>
                </a:solidFill>
                <a:ea typeface="+mj-ea"/>
                <a:cs typeface="Arial"/>
              </a:rPr>
              <a:t>Fraud and your money</a:t>
            </a:r>
            <a:endParaRPr lang="en-GB" altLang="zh-TW" sz="1202" b="0" kern="0" dirty="0">
              <a:solidFill>
                <a:sysClr val="windowText" lastClr="000000"/>
              </a:solidFill>
              <a:ea typeface="+mj-ea"/>
              <a:cs typeface="Arial"/>
            </a:endParaRPr>
          </a:p>
        </p:txBody>
      </p:sp>
    </p:spTree>
    <p:extLst>
      <p:ext uri="{BB962C8B-B14F-4D97-AF65-F5344CB8AC3E}">
        <p14:creationId xmlns:p14="http://schemas.microsoft.com/office/powerpoint/2010/main" val="224129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8071" y="1028764"/>
            <a:ext cx="11503809" cy="166507"/>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992" y="3840483"/>
            <a:ext cx="8539968" cy="25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982520" y="6347913"/>
            <a:ext cx="2721981" cy="160014"/>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itle 1">
            <a:extLst>
              <a:ext uri="{FF2B5EF4-FFF2-40B4-BE49-F238E27FC236}">
                <a16:creationId xmlns:a16="http://schemas.microsoft.com/office/drawing/2014/main" id="{30721D0E-7C15-71C9-38A3-ED4C63117753}"/>
              </a:ext>
            </a:extLst>
          </p:cNvPr>
          <p:cNvSpPr txBox="1">
            <a:spLocks/>
          </p:cNvSpPr>
          <p:nvPr userDrawn="1"/>
        </p:nvSpPr>
        <p:spPr bwMode="gray">
          <a:xfrm>
            <a:off x="386375" y="393257"/>
            <a:ext cx="11219146" cy="185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lgn="l" defTabSz="1367181" rtl="0" eaLnBrk="0" fontAlgn="base" hangingPunct="0">
              <a:lnSpc>
                <a:spcPct val="90000"/>
              </a:lnSpc>
              <a:spcBef>
                <a:spcPct val="0"/>
              </a:spcBef>
              <a:spcAft>
                <a:spcPct val="0"/>
              </a:spcAft>
              <a:defRPr sz="1200" b="1" baseline="0">
                <a:solidFill>
                  <a:schemeClr val="tx1"/>
                </a:solidFill>
                <a:latin typeface="Univers Next for HSBC Regular" panose="020B0503030202020203" pitchFamily="34" charset="0"/>
                <a:ea typeface="SimHei"/>
                <a:cs typeface="+mj-cs"/>
              </a:defRPr>
            </a:lvl1pPr>
            <a:lvl2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2pPr>
            <a:lvl3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3pPr>
            <a:lvl4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4pPr>
            <a:lvl5pPr algn="l" defTabSz="1367181" rtl="0" eaLnBrk="0" fontAlgn="base" hangingPunct="0">
              <a:lnSpc>
                <a:spcPct val="90000"/>
              </a:lnSpc>
              <a:spcBef>
                <a:spcPct val="0"/>
              </a:spcBef>
              <a:spcAft>
                <a:spcPct val="0"/>
              </a:spcAft>
              <a:defRPr sz="2581">
                <a:solidFill>
                  <a:schemeClr val="tx2"/>
                </a:solidFill>
                <a:latin typeface="Arial" charset="0"/>
                <a:cs typeface="Arial" charset="0"/>
              </a:defRPr>
            </a:lvl5pPr>
            <a:lvl6pPr marL="536442" algn="l" defTabSz="1301989" rtl="0" fontAlgn="base">
              <a:spcBef>
                <a:spcPct val="0"/>
              </a:spcBef>
              <a:spcAft>
                <a:spcPct val="0"/>
              </a:spcAft>
              <a:defRPr sz="2816">
                <a:solidFill>
                  <a:schemeClr val="accent1"/>
                </a:solidFill>
                <a:latin typeface="Arial" charset="0"/>
                <a:cs typeface="Arial" charset="0"/>
              </a:defRPr>
            </a:lvl6pPr>
            <a:lvl7pPr marL="1072884" algn="l" defTabSz="1301989" rtl="0" fontAlgn="base">
              <a:spcBef>
                <a:spcPct val="0"/>
              </a:spcBef>
              <a:spcAft>
                <a:spcPct val="0"/>
              </a:spcAft>
              <a:defRPr sz="2816">
                <a:solidFill>
                  <a:schemeClr val="accent1"/>
                </a:solidFill>
                <a:latin typeface="Arial" charset="0"/>
                <a:cs typeface="Arial" charset="0"/>
              </a:defRPr>
            </a:lvl7pPr>
            <a:lvl8pPr marL="1609325" algn="l" defTabSz="1301989" rtl="0" fontAlgn="base">
              <a:spcBef>
                <a:spcPct val="0"/>
              </a:spcBef>
              <a:spcAft>
                <a:spcPct val="0"/>
              </a:spcAft>
              <a:defRPr sz="2816">
                <a:solidFill>
                  <a:schemeClr val="accent1"/>
                </a:solidFill>
                <a:latin typeface="Arial" charset="0"/>
                <a:cs typeface="Arial" charset="0"/>
              </a:defRPr>
            </a:lvl8pPr>
            <a:lvl9pPr marL="2145767" algn="l" defTabSz="1301989" rtl="0" fontAlgn="base">
              <a:spcBef>
                <a:spcPct val="0"/>
              </a:spcBef>
              <a:spcAft>
                <a:spcPct val="0"/>
              </a:spcAft>
              <a:defRPr sz="2816">
                <a:solidFill>
                  <a:schemeClr val="accent1"/>
                </a:solidFill>
                <a:latin typeface="Arial" charset="0"/>
                <a:cs typeface="Arial" charset="0"/>
              </a:defRPr>
            </a:lvl9pPr>
          </a:lstStyle>
          <a:p>
            <a:pPr defTabSz="916412" eaLnBrk="1" fontAlgn="auto" hangingPunct="1">
              <a:lnSpc>
                <a:spcPct val="100000"/>
              </a:lnSpc>
              <a:spcBef>
                <a:spcPts val="0"/>
              </a:spcBef>
              <a:spcAft>
                <a:spcPts val="0"/>
              </a:spcAft>
              <a:defRPr/>
            </a:pPr>
            <a:r>
              <a:rPr lang="en-GB" altLang="zh-TW" sz="1202" b="0" kern="0">
                <a:solidFill>
                  <a:sysClr val="windowText" lastClr="000000"/>
                </a:solidFill>
                <a:ea typeface="+mj-ea"/>
                <a:cs typeface="Arial"/>
              </a:rPr>
              <a:t>Fraud and your money</a:t>
            </a:r>
            <a:endParaRPr lang="en-GB" altLang="zh-TW" sz="1202" b="0" kern="0" dirty="0">
              <a:solidFill>
                <a:sysClr val="windowText" lastClr="000000"/>
              </a:solidFill>
              <a:ea typeface="+mj-ea"/>
              <a:cs typeface="Arial"/>
            </a:endParaRPr>
          </a:p>
        </p:txBody>
      </p:sp>
    </p:spTree>
    <p:extLst>
      <p:ext uri="{BB962C8B-B14F-4D97-AF65-F5344CB8AC3E}">
        <p14:creationId xmlns:p14="http://schemas.microsoft.com/office/powerpoint/2010/main" val="807362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982520" y="6347913"/>
            <a:ext cx="2721981" cy="160014"/>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5" name="Title 1">
            <a:extLst>
              <a:ext uri="{FF2B5EF4-FFF2-40B4-BE49-F238E27FC236}">
                <a16:creationId xmlns:a16="http://schemas.microsoft.com/office/drawing/2014/main" id="{E42C90C5-AE59-67FB-A431-F94700FCCFD1}"/>
              </a:ext>
            </a:extLst>
          </p:cNvPr>
          <p:cNvSpPr>
            <a:spLocks noGrp="1"/>
          </p:cNvSpPr>
          <p:nvPr>
            <p:ph type="title" hasCustomPrompt="1"/>
          </p:nvPr>
        </p:nvSpPr>
        <p:spPr>
          <a:xfrm>
            <a:off x="386375" y="393257"/>
            <a:ext cx="11219146" cy="185009"/>
          </a:xfrm>
        </p:spPr>
        <p:txBody>
          <a:bodyPr/>
          <a:lstStyle/>
          <a:p>
            <a:pPr marL="0" marR="0" lvl="0" indent="0" defTabSz="916412" eaLnBrk="1" fontAlgn="auto" latinLnBrk="0" hangingPunct="1">
              <a:lnSpc>
                <a:spcPct val="100000"/>
              </a:lnSpc>
              <a:spcBef>
                <a:spcPts val="0"/>
              </a:spcBef>
              <a:spcAft>
                <a:spcPts val="0"/>
              </a:spcAft>
              <a:buClrTx/>
              <a:buSzTx/>
              <a:buFontTx/>
              <a:buNone/>
              <a:tabLst/>
              <a:defRPr/>
            </a:pPr>
            <a:r>
              <a:rPr kumimoji="0" lang="en-GB" altLang="zh-TW" sz="1202" b="0" i="0" u="none" strike="noStrike" kern="0" cap="none" spc="0" normalizeH="0" baseline="0" noProof="0" dirty="0">
                <a:ln>
                  <a:noFill/>
                </a:ln>
                <a:solidFill>
                  <a:sysClr val="windowText" lastClr="000000"/>
                </a:solidFill>
                <a:effectLst/>
                <a:uLnTx/>
                <a:uFillTx/>
                <a:latin typeface="Univers Next for HSBC Regular" panose="020B0503030202020203" pitchFamily="34" charset="0"/>
                <a:ea typeface="+mj-ea"/>
                <a:cs typeface="Arial"/>
              </a:rPr>
              <a:t>Fraud and your money</a:t>
            </a:r>
          </a:p>
        </p:txBody>
      </p:sp>
    </p:spTree>
    <p:extLst>
      <p:ext uri="{BB962C8B-B14F-4D97-AF65-F5344CB8AC3E}">
        <p14:creationId xmlns:p14="http://schemas.microsoft.com/office/powerpoint/2010/main" val="2835257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5"/>
            <a:ext cx="12194987" cy="685268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17" name="bk object 17"/>
          <p:cNvSpPr/>
          <p:nvPr/>
        </p:nvSpPr>
        <p:spPr>
          <a:xfrm>
            <a:off x="0" y="1"/>
            <a:ext cx="8947904" cy="6852911"/>
          </a:xfrm>
          <a:custGeom>
            <a:avLst/>
            <a:gdLst/>
            <a:ahLst/>
            <a:cxnLst/>
            <a:rect l="l" t="t" r="r" b="b"/>
            <a:pathLst>
              <a:path w="8928100" h="6840220">
                <a:moveTo>
                  <a:pt x="8927998" y="0"/>
                </a:moveTo>
                <a:lnTo>
                  <a:pt x="0" y="0"/>
                </a:lnTo>
                <a:lnTo>
                  <a:pt x="0" y="6840004"/>
                </a:lnTo>
                <a:lnTo>
                  <a:pt x="8927998" y="6840004"/>
                </a:lnTo>
                <a:lnTo>
                  <a:pt x="8927998" y="0"/>
                </a:lnTo>
                <a:close/>
              </a:path>
            </a:pathLst>
          </a:custGeom>
          <a:solidFill>
            <a:srgbClr val="000000">
              <a:alpha val="19999"/>
            </a:srgbClr>
          </a:solidFill>
        </p:spPr>
        <p:txBody>
          <a:bodyPr wrap="square" lIns="0" tIns="0" rIns="0" bIns="0" rtlCol="0"/>
          <a:lstStyle/>
          <a:p>
            <a:endParaRPr sz="1803"/>
          </a:p>
        </p:txBody>
      </p:sp>
      <p:sp>
        <p:nvSpPr>
          <p:cNvPr id="18" name="bk object 18"/>
          <p:cNvSpPr/>
          <p:nvPr/>
        </p:nvSpPr>
        <p:spPr>
          <a:xfrm>
            <a:off x="1233933" y="6280258"/>
            <a:ext cx="35639" cy="69980"/>
          </a:xfrm>
          <a:custGeom>
            <a:avLst/>
            <a:gdLst/>
            <a:ahLst/>
            <a:cxnLst/>
            <a:rect l="l" t="t" r="r" b="b"/>
            <a:pathLst>
              <a:path w="35559" h="69850">
                <a:moveTo>
                  <a:pt x="0" y="69850"/>
                </a:moveTo>
                <a:lnTo>
                  <a:pt x="35356" y="69850"/>
                </a:lnTo>
                <a:lnTo>
                  <a:pt x="35356" y="0"/>
                </a:lnTo>
                <a:lnTo>
                  <a:pt x="0" y="0"/>
                </a:lnTo>
                <a:lnTo>
                  <a:pt x="0" y="69850"/>
                </a:lnTo>
                <a:close/>
              </a:path>
            </a:pathLst>
          </a:custGeom>
          <a:solidFill>
            <a:srgbClr val="FFFFFF"/>
          </a:solidFill>
        </p:spPr>
        <p:txBody>
          <a:bodyPr wrap="square" lIns="0" tIns="0" rIns="0" bIns="0" rtlCol="0"/>
          <a:lstStyle/>
          <a:p>
            <a:endParaRPr sz="1803"/>
          </a:p>
        </p:txBody>
      </p:sp>
      <p:sp>
        <p:nvSpPr>
          <p:cNvPr id="19" name="bk object 19"/>
          <p:cNvSpPr/>
          <p:nvPr/>
        </p:nvSpPr>
        <p:spPr>
          <a:xfrm>
            <a:off x="1233935" y="6266898"/>
            <a:ext cx="141919" cy="0"/>
          </a:xfrm>
          <a:custGeom>
            <a:avLst/>
            <a:gdLst/>
            <a:ahLst/>
            <a:cxnLst/>
            <a:rect l="l" t="t" r="r" b="b"/>
            <a:pathLst>
              <a:path w="141605">
                <a:moveTo>
                  <a:pt x="0" y="0"/>
                </a:moveTo>
                <a:lnTo>
                  <a:pt x="141198" y="0"/>
                </a:lnTo>
              </a:path>
            </a:pathLst>
          </a:custGeom>
          <a:ln w="26670">
            <a:solidFill>
              <a:srgbClr val="FFFFFF"/>
            </a:solidFill>
          </a:ln>
        </p:spPr>
        <p:txBody>
          <a:bodyPr wrap="square" lIns="0" tIns="0" rIns="0" bIns="0" rtlCol="0"/>
          <a:lstStyle/>
          <a:p>
            <a:endParaRPr sz="1803"/>
          </a:p>
        </p:txBody>
      </p:sp>
      <p:sp>
        <p:nvSpPr>
          <p:cNvPr id="20" name="bk object 20"/>
          <p:cNvSpPr/>
          <p:nvPr/>
        </p:nvSpPr>
        <p:spPr>
          <a:xfrm>
            <a:off x="1233933" y="6187377"/>
            <a:ext cx="35639" cy="66163"/>
          </a:xfrm>
          <a:custGeom>
            <a:avLst/>
            <a:gdLst/>
            <a:ahLst/>
            <a:cxnLst/>
            <a:rect l="l" t="t" r="r" b="b"/>
            <a:pathLst>
              <a:path w="35559" h="66039">
                <a:moveTo>
                  <a:pt x="0" y="66040"/>
                </a:moveTo>
                <a:lnTo>
                  <a:pt x="35356" y="66040"/>
                </a:lnTo>
                <a:lnTo>
                  <a:pt x="35356" y="0"/>
                </a:lnTo>
                <a:lnTo>
                  <a:pt x="0" y="0"/>
                </a:lnTo>
                <a:lnTo>
                  <a:pt x="0" y="66040"/>
                </a:lnTo>
                <a:close/>
              </a:path>
            </a:pathLst>
          </a:custGeom>
          <a:solidFill>
            <a:srgbClr val="FFFFFF"/>
          </a:solidFill>
        </p:spPr>
        <p:txBody>
          <a:bodyPr wrap="square" lIns="0" tIns="0" rIns="0" bIns="0" rtlCol="0"/>
          <a:lstStyle/>
          <a:p>
            <a:endParaRPr sz="1803"/>
          </a:p>
        </p:txBody>
      </p:sp>
      <p:sp>
        <p:nvSpPr>
          <p:cNvPr id="21" name="bk object 21"/>
          <p:cNvSpPr/>
          <p:nvPr/>
        </p:nvSpPr>
        <p:spPr>
          <a:xfrm>
            <a:off x="1340010" y="6280258"/>
            <a:ext cx="35639" cy="69980"/>
          </a:xfrm>
          <a:custGeom>
            <a:avLst/>
            <a:gdLst/>
            <a:ahLst/>
            <a:cxnLst/>
            <a:rect l="l" t="t" r="r" b="b"/>
            <a:pathLst>
              <a:path w="35559" h="69850">
                <a:moveTo>
                  <a:pt x="35356" y="0"/>
                </a:moveTo>
                <a:lnTo>
                  <a:pt x="0" y="0"/>
                </a:lnTo>
                <a:lnTo>
                  <a:pt x="0" y="69583"/>
                </a:lnTo>
                <a:lnTo>
                  <a:pt x="35356" y="69583"/>
                </a:lnTo>
                <a:lnTo>
                  <a:pt x="35356" y="0"/>
                </a:lnTo>
                <a:close/>
              </a:path>
            </a:pathLst>
          </a:custGeom>
          <a:solidFill>
            <a:srgbClr val="FFFFFF"/>
          </a:solidFill>
        </p:spPr>
        <p:txBody>
          <a:bodyPr wrap="square" lIns="0" tIns="0" rIns="0" bIns="0" rtlCol="0"/>
          <a:lstStyle/>
          <a:p>
            <a:endParaRPr sz="1803"/>
          </a:p>
        </p:txBody>
      </p:sp>
      <p:sp>
        <p:nvSpPr>
          <p:cNvPr id="22" name="bk object 22"/>
          <p:cNvSpPr/>
          <p:nvPr/>
        </p:nvSpPr>
        <p:spPr>
          <a:xfrm>
            <a:off x="1340010" y="6186856"/>
            <a:ext cx="35639" cy="66799"/>
          </a:xfrm>
          <a:custGeom>
            <a:avLst/>
            <a:gdLst/>
            <a:ahLst/>
            <a:cxnLst/>
            <a:rect l="l" t="t" r="r" b="b"/>
            <a:pathLst>
              <a:path w="35559" h="66675">
                <a:moveTo>
                  <a:pt x="35356" y="0"/>
                </a:moveTo>
                <a:lnTo>
                  <a:pt x="0" y="0"/>
                </a:lnTo>
                <a:lnTo>
                  <a:pt x="0" y="66662"/>
                </a:lnTo>
                <a:lnTo>
                  <a:pt x="35356" y="66662"/>
                </a:lnTo>
                <a:lnTo>
                  <a:pt x="35356" y="0"/>
                </a:lnTo>
                <a:close/>
              </a:path>
            </a:pathLst>
          </a:custGeom>
          <a:solidFill>
            <a:srgbClr val="FFFFFF"/>
          </a:solidFill>
        </p:spPr>
        <p:txBody>
          <a:bodyPr wrap="square" lIns="0" tIns="0" rIns="0" bIns="0" rtlCol="0"/>
          <a:lstStyle/>
          <a:p>
            <a:endParaRPr sz="1803"/>
          </a:p>
        </p:txBody>
      </p:sp>
      <p:sp>
        <p:nvSpPr>
          <p:cNvPr id="23" name="bk object 23"/>
          <p:cNvSpPr/>
          <p:nvPr/>
        </p:nvSpPr>
        <p:spPr>
          <a:xfrm>
            <a:off x="1395510" y="6183698"/>
            <a:ext cx="132704" cy="16921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4" name="bk object 24"/>
          <p:cNvSpPr/>
          <p:nvPr/>
        </p:nvSpPr>
        <p:spPr>
          <a:xfrm>
            <a:off x="1548181" y="6183698"/>
            <a:ext cx="289355" cy="16921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5" name="bk object 25"/>
          <p:cNvSpPr/>
          <p:nvPr/>
        </p:nvSpPr>
        <p:spPr>
          <a:xfrm>
            <a:off x="584494" y="6073653"/>
            <a:ext cx="195378" cy="389977"/>
          </a:xfrm>
          <a:custGeom>
            <a:avLst/>
            <a:gdLst/>
            <a:ahLst/>
            <a:cxnLst/>
            <a:rect l="l" t="t" r="r" b="b"/>
            <a:pathLst>
              <a:path w="194945" h="389254">
                <a:moveTo>
                  <a:pt x="0" y="0"/>
                </a:moveTo>
                <a:lnTo>
                  <a:pt x="0" y="388797"/>
                </a:lnTo>
                <a:lnTo>
                  <a:pt x="194398" y="194398"/>
                </a:lnTo>
                <a:lnTo>
                  <a:pt x="0" y="0"/>
                </a:lnTo>
                <a:close/>
              </a:path>
            </a:pathLst>
          </a:custGeom>
          <a:solidFill>
            <a:srgbClr val="FFFFFF"/>
          </a:solidFill>
        </p:spPr>
        <p:txBody>
          <a:bodyPr wrap="square" lIns="0" tIns="0" rIns="0" bIns="0" rtlCol="0"/>
          <a:lstStyle/>
          <a:p>
            <a:endParaRPr sz="1803"/>
          </a:p>
        </p:txBody>
      </p:sp>
      <p:sp>
        <p:nvSpPr>
          <p:cNvPr id="26" name="bk object 26"/>
          <p:cNvSpPr/>
          <p:nvPr/>
        </p:nvSpPr>
        <p:spPr>
          <a:xfrm>
            <a:off x="779325" y="6073653"/>
            <a:ext cx="195378" cy="389977"/>
          </a:xfrm>
          <a:custGeom>
            <a:avLst/>
            <a:gdLst/>
            <a:ahLst/>
            <a:cxnLst/>
            <a:rect l="l" t="t" r="r" b="b"/>
            <a:pathLst>
              <a:path w="194944" h="389254">
                <a:moveTo>
                  <a:pt x="194398" y="0"/>
                </a:moveTo>
                <a:lnTo>
                  <a:pt x="0" y="194398"/>
                </a:lnTo>
                <a:lnTo>
                  <a:pt x="194398" y="388797"/>
                </a:lnTo>
                <a:lnTo>
                  <a:pt x="194398" y="0"/>
                </a:lnTo>
                <a:close/>
              </a:path>
            </a:pathLst>
          </a:custGeom>
          <a:solidFill>
            <a:srgbClr val="FFFFFF"/>
          </a:solidFill>
        </p:spPr>
        <p:txBody>
          <a:bodyPr wrap="square" lIns="0" tIns="0" rIns="0" bIns="0" rtlCol="0"/>
          <a:lstStyle/>
          <a:p>
            <a:endParaRPr sz="1803"/>
          </a:p>
        </p:txBody>
      </p:sp>
      <p:sp>
        <p:nvSpPr>
          <p:cNvPr id="27" name="bk object 27"/>
          <p:cNvSpPr/>
          <p:nvPr/>
        </p:nvSpPr>
        <p:spPr>
          <a:xfrm>
            <a:off x="974157" y="6073655"/>
            <a:ext cx="195378" cy="389977"/>
          </a:xfrm>
          <a:custGeom>
            <a:avLst/>
            <a:gdLst/>
            <a:ahLst/>
            <a:cxnLst/>
            <a:rect l="l" t="t" r="r" b="b"/>
            <a:pathLst>
              <a:path w="194944" h="389254">
                <a:moveTo>
                  <a:pt x="0" y="0"/>
                </a:moveTo>
                <a:lnTo>
                  <a:pt x="0" y="388797"/>
                </a:lnTo>
                <a:lnTo>
                  <a:pt x="194398" y="194398"/>
                </a:lnTo>
                <a:lnTo>
                  <a:pt x="0" y="0"/>
                </a:lnTo>
                <a:close/>
              </a:path>
            </a:pathLst>
          </a:custGeom>
          <a:solidFill>
            <a:srgbClr val="E30613"/>
          </a:solidFill>
        </p:spPr>
        <p:txBody>
          <a:bodyPr wrap="square" lIns="0" tIns="0" rIns="0" bIns="0" rtlCol="0"/>
          <a:lstStyle/>
          <a:p>
            <a:endParaRPr sz="1803"/>
          </a:p>
        </p:txBody>
      </p:sp>
      <p:sp>
        <p:nvSpPr>
          <p:cNvPr id="28" name="bk object 28"/>
          <p:cNvSpPr/>
          <p:nvPr/>
        </p:nvSpPr>
        <p:spPr>
          <a:xfrm>
            <a:off x="584495" y="6073653"/>
            <a:ext cx="390119" cy="195307"/>
          </a:xfrm>
          <a:custGeom>
            <a:avLst/>
            <a:gdLst/>
            <a:ahLst/>
            <a:cxnLst/>
            <a:rect l="l" t="t" r="r" b="b"/>
            <a:pathLst>
              <a:path w="389255" h="194945">
                <a:moveTo>
                  <a:pt x="388797" y="0"/>
                </a:moveTo>
                <a:lnTo>
                  <a:pt x="0" y="0"/>
                </a:lnTo>
                <a:lnTo>
                  <a:pt x="194398" y="194398"/>
                </a:lnTo>
                <a:lnTo>
                  <a:pt x="388797" y="0"/>
                </a:lnTo>
                <a:close/>
              </a:path>
            </a:pathLst>
          </a:custGeom>
          <a:solidFill>
            <a:srgbClr val="E30613"/>
          </a:solidFill>
        </p:spPr>
        <p:txBody>
          <a:bodyPr wrap="square" lIns="0" tIns="0" rIns="0" bIns="0" rtlCol="0"/>
          <a:lstStyle/>
          <a:p>
            <a:endParaRPr sz="1803"/>
          </a:p>
        </p:txBody>
      </p:sp>
      <p:sp>
        <p:nvSpPr>
          <p:cNvPr id="29" name="bk object 29"/>
          <p:cNvSpPr/>
          <p:nvPr/>
        </p:nvSpPr>
        <p:spPr>
          <a:xfrm>
            <a:off x="389663" y="6073653"/>
            <a:ext cx="195378" cy="389977"/>
          </a:xfrm>
          <a:custGeom>
            <a:avLst/>
            <a:gdLst/>
            <a:ahLst/>
            <a:cxnLst/>
            <a:rect l="l" t="t" r="r" b="b"/>
            <a:pathLst>
              <a:path w="194945" h="389254">
                <a:moveTo>
                  <a:pt x="194398" y="0"/>
                </a:moveTo>
                <a:lnTo>
                  <a:pt x="0" y="194398"/>
                </a:lnTo>
                <a:lnTo>
                  <a:pt x="194398" y="388797"/>
                </a:lnTo>
                <a:lnTo>
                  <a:pt x="194398" y="0"/>
                </a:lnTo>
                <a:close/>
              </a:path>
            </a:pathLst>
          </a:custGeom>
          <a:solidFill>
            <a:srgbClr val="E30613"/>
          </a:solidFill>
        </p:spPr>
        <p:txBody>
          <a:bodyPr wrap="square" lIns="0" tIns="0" rIns="0" bIns="0" rtlCol="0"/>
          <a:lstStyle/>
          <a:p>
            <a:endParaRPr sz="1803"/>
          </a:p>
        </p:txBody>
      </p:sp>
      <p:sp>
        <p:nvSpPr>
          <p:cNvPr id="30" name="bk object 30"/>
          <p:cNvSpPr/>
          <p:nvPr/>
        </p:nvSpPr>
        <p:spPr>
          <a:xfrm>
            <a:off x="584495" y="6268413"/>
            <a:ext cx="390119" cy="195307"/>
          </a:xfrm>
          <a:custGeom>
            <a:avLst/>
            <a:gdLst/>
            <a:ahLst/>
            <a:cxnLst/>
            <a:rect l="l" t="t" r="r" b="b"/>
            <a:pathLst>
              <a:path w="389255" h="194945">
                <a:moveTo>
                  <a:pt x="194398" y="0"/>
                </a:moveTo>
                <a:lnTo>
                  <a:pt x="0" y="194398"/>
                </a:lnTo>
                <a:lnTo>
                  <a:pt x="388797" y="194398"/>
                </a:lnTo>
                <a:lnTo>
                  <a:pt x="194398" y="0"/>
                </a:lnTo>
                <a:close/>
              </a:path>
            </a:pathLst>
          </a:custGeom>
          <a:solidFill>
            <a:srgbClr val="E30613"/>
          </a:solidFill>
        </p:spPr>
        <p:txBody>
          <a:bodyPr wrap="square" lIns="0" tIns="0" rIns="0" bIns="0" rtlCol="0"/>
          <a:lstStyle/>
          <a:p>
            <a:endParaRPr sz="1803"/>
          </a:p>
        </p:txBody>
      </p:sp>
      <p:sp>
        <p:nvSpPr>
          <p:cNvPr id="31" name="bk object 31"/>
          <p:cNvSpPr/>
          <p:nvPr/>
        </p:nvSpPr>
        <p:spPr>
          <a:xfrm>
            <a:off x="1902483" y="6186858"/>
            <a:ext cx="125041" cy="16559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32" name="bk object 32"/>
          <p:cNvSpPr/>
          <p:nvPr/>
        </p:nvSpPr>
        <p:spPr>
          <a:xfrm>
            <a:off x="2059712" y="6186852"/>
            <a:ext cx="115546" cy="16311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 name="Holder 2"/>
          <p:cNvSpPr>
            <a:spLocks noGrp="1"/>
          </p:cNvSpPr>
          <p:nvPr>
            <p:ph type="ctrTitle"/>
          </p:nvPr>
        </p:nvSpPr>
        <p:spPr>
          <a:xfrm>
            <a:off x="348071" y="229732"/>
            <a:ext cx="11503809" cy="5847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994" y="3840482"/>
            <a:ext cx="8539967"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2590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7"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sz="1603" b="0" i="0">
                <a:solidFill>
                  <a:schemeClr val="tx1"/>
                </a:solidFill>
                <a:latin typeface="UniversNextforHSBC-Light"/>
                <a:cs typeface="UniversNextforHSBC-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1014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4784" y="763417"/>
            <a:ext cx="11479538" cy="0"/>
          </a:xfrm>
          <a:custGeom>
            <a:avLst/>
            <a:gdLst/>
            <a:ahLst/>
            <a:cxnLst/>
            <a:rect l="l" t="t" r="r" b="b"/>
            <a:pathLst>
              <a:path w="11454130">
                <a:moveTo>
                  <a:pt x="0" y="0"/>
                </a:moveTo>
                <a:lnTo>
                  <a:pt x="11454003" y="0"/>
                </a:lnTo>
              </a:path>
            </a:pathLst>
          </a:custGeom>
          <a:ln w="6350">
            <a:solidFill>
              <a:srgbClr val="000000"/>
            </a:solidFill>
          </a:ln>
        </p:spPr>
        <p:txBody>
          <a:bodyPr wrap="square" lIns="0" tIns="0" rIns="0" bIns="0" rtlCol="0"/>
          <a:lstStyle/>
          <a:p>
            <a:endParaRPr sz="1804"/>
          </a:p>
        </p:txBody>
      </p:sp>
      <p:sp>
        <p:nvSpPr>
          <p:cNvPr id="2" name="Holder 2"/>
          <p:cNvSpPr>
            <a:spLocks noGrp="1"/>
          </p:cNvSpPr>
          <p:nvPr>
            <p:ph type="title"/>
          </p:nvPr>
        </p:nvSpPr>
        <p:spPr/>
        <p:txBody>
          <a:bodyPr lIns="0" tIns="0" rIns="0" bIns="0"/>
          <a:lstStyle>
            <a:lvl1pPr>
              <a:defRPr sz="3808" b="0" i="0">
                <a:solidFill>
                  <a:schemeClr val="tx1"/>
                </a:solidFill>
                <a:latin typeface="UniversNextforHSBC-Light"/>
                <a:cs typeface="UniversNextforHSBC-Light"/>
              </a:defRPr>
            </a:lvl1pPr>
          </a:lstStyle>
          <a:p>
            <a:endParaRPr/>
          </a:p>
        </p:txBody>
      </p:sp>
      <p:sp>
        <p:nvSpPr>
          <p:cNvPr id="3" name="Holder 3"/>
          <p:cNvSpPr>
            <a:spLocks noGrp="1"/>
          </p:cNvSpPr>
          <p:nvPr>
            <p:ph sz="half" idx="2"/>
          </p:nvPr>
        </p:nvSpPr>
        <p:spPr>
          <a:xfrm>
            <a:off x="1171894" y="2523979"/>
            <a:ext cx="4382946" cy="246678"/>
          </a:xfrm>
          <a:prstGeom prst="rect">
            <a:avLst/>
          </a:prstGeom>
        </p:spPr>
        <p:txBody>
          <a:bodyPr wrap="square" lIns="0" tIns="0" rIns="0" bIns="0">
            <a:spAutoFit/>
          </a:bodyPr>
          <a:lstStyle>
            <a:lvl1pPr>
              <a:defRPr sz="1603" b="0" i="0">
                <a:solidFill>
                  <a:schemeClr val="tx1"/>
                </a:solidFill>
                <a:latin typeface="UniversNextforHSBC-Light"/>
                <a:cs typeface="UniversNextforHSBC-Light"/>
              </a:defRPr>
            </a:lvl1pPr>
          </a:lstStyle>
          <a:p>
            <a:endParaRPr/>
          </a:p>
        </p:txBody>
      </p:sp>
      <p:sp>
        <p:nvSpPr>
          <p:cNvPr id="4" name="Holder 4"/>
          <p:cNvSpPr>
            <a:spLocks noGrp="1"/>
          </p:cNvSpPr>
          <p:nvPr>
            <p:ph sz="half" idx="3"/>
          </p:nvPr>
        </p:nvSpPr>
        <p:spPr>
          <a:xfrm>
            <a:off x="6356066" y="2524182"/>
            <a:ext cx="5280282" cy="246678"/>
          </a:xfrm>
          <a:prstGeom prst="rect">
            <a:avLst/>
          </a:prstGeom>
        </p:spPr>
        <p:txBody>
          <a:bodyPr wrap="square" lIns="0" tIns="0" rIns="0" bIns="0">
            <a:spAutoFit/>
          </a:bodyPr>
          <a:lstStyle>
            <a:lvl1pPr>
              <a:defRPr sz="1603" b="0" i="0">
                <a:solidFill>
                  <a:schemeClr val="tx1"/>
                </a:solidFill>
                <a:latin typeface="UniversNextforHSBC-Light"/>
                <a:cs typeface="UniversNextforHSBC-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Slide title">
            <a:extLst>
              <a:ext uri="{FF2B5EF4-FFF2-40B4-BE49-F238E27FC236}">
                <a16:creationId xmlns:a16="http://schemas.microsoft.com/office/drawing/2014/main" id="{562E5854-80B2-F8E7-0B8D-22F7CEA72872}"/>
              </a:ext>
            </a:extLst>
          </p:cNvPr>
          <p:cNvSpPr txBox="1">
            <a:spLocks noChangeArrowheads="1"/>
          </p:cNvSpPr>
          <p:nvPr userDrawn="1"/>
        </p:nvSpPr>
        <p:spPr bwMode="gray">
          <a:xfrm>
            <a:off x="342057" y="504594"/>
            <a:ext cx="11219146" cy="185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defRPr>
                <a:latin typeface="+mj-lt"/>
                <a:ea typeface="+mj-ea"/>
                <a:cs typeface="+mj-cs"/>
              </a:defRPr>
            </a:lvl1pPr>
          </a:lstStyle>
          <a:p>
            <a:pPr marL="0" marR="0" lvl="0" indent="0" defTabSz="916412" eaLnBrk="1" fontAlgn="auto" latinLnBrk="0" hangingPunct="1">
              <a:lnSpc>
                <a:spcPct val="100000"/>
              </a:lnSpc>
              <a:spcBef>
                <a:spcPts val="0"/>
              </a:spcBef>
              <a:spcAft>
                <a:spcPts val="0"/>
              </a:spcAft>
              <a:buClrTx/>
              <a:buSzTx/>
              <a:buFontTx/>
              <a:buNone/>
              <a:tabLst/>
              <a:defRPr/>
            </a:pPr>
            <a:r>
              <a:rPr kumimoji="0" lang="en-GB" altLang="zh-TW" sz="1202" b="0" i="0" u="none" strike="noStrike" kern="0" cap="none" spc="0" normalizeH="0" baseline="0" noProof="0" dirty="0">
                <a:ln>
                  <a:noFill/>
                </a:ln>
                <a:solidFill>
                  <a:sysClr val="windowText" lastClr="000000"/>
                </a:solidFill>
                <a:effectLst/>
                <a:uLnTx/>
                <a:uFillTx/>
                <a:latin typeface="Univers Next for HSBC Regular" panose="020B0503030202020203" pitchFamily="34" charset="0"/>
                <a:ea typeface="+mj-ea"/>
                <a:cs typeface="Arial"/>
              </a:rPr>
              <a:t>Fraud and your money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8" b="0" i="0">
                <a:solidFill>
                  <a:schemeClr val="tx1"/>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a:xfrm>
            <a:off x="566403" y="1773239"/>
            <a:ext cx="11219146" cy="585860"/>
          </a:xfrm>
        </p:spPr>
        <p:txBody>
          <a:bodyPr/>
          <a:lstStyle/>
          <a:p>
            <a:r>
              <a:rPr lang="en-GB" dirty="0"/>
              <a:t>Click to edit Master title style</a:t>
            </a:r>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E899A84-0A7C-4488-B245-0310F52DBB74}" type="slidenum">
              <a:rPr lang="en-GB" smtClean="0"/>
              <a:pPr/>
              <a:t>‹#›</a:t>
            </a:fld>
            <a:endParaRPr lang="en-GB"/>
          </a:p>
        </p:txBody>
      </p:sp>
      <p:sp>
        <p:nvSpPr>
          <p:cNvPr id="6" name="Text Placeholder 5"/>
          <p:cNvSpPr>
            <a:spLocks noGrp="1"/>
          </p:cNvSpPr>
          <p:nvPr>
            <p:ph type="body" sz="quarter" idx="12"/>
          </p:nvPr>
        </p:nvSpPr>
        <p:spPr>
          <a:xfrm>
            <a:off x="384226" y="1773239"/>
            <a:ext cx="5580727" cy="4427537"/>
          </a:xfrm>
        </p:spPr>
        <p:txBody>
          <a:bodyPr>
            <a:normAutofit/>
          </a:bodyPr>
          <a:lstStyle>
            <a:lvl1pPr marL="0" indent="0">
              <a:buNone/>
              <a:defRPr sz="1000"/>
            </a:lvl1pPr>
          </a:lstStyle>
          <a:p>
            <a:pPr lvl="0"/>
            <a:r>
              <a:rPr lang="en-GB"/>
              <a:t>Click to edit Master text styles</a:t>
            </a:r>
          </a:p>
        </p:txBody>
      </p:sp>
      <p:sp>
        <p:nvSpPr>
          <p:cNvPr id="7" name="Text Placeholder 5"/>
          <p:cNvSpPr>
            <a:spLocks noGrp="1"/>
          </p:cNvSpPr>
          <p:nvPr>
            <p:ph type="body" sz="quarter" idx="13"/>
          </p:nvPr>
        </p:nvSpPr>
        <p:spPr>
          <a:xfrm>
            <a:off x="6204821" y="1773239"/>
            <a:ext cx="5580727" cy="4427537"/>
          </a:xfrm>
        </p:spPr>
        <p:txBody>
          <a:bodyPr>
            <a:normAutofit/>
          </a:bodyPr>
          <a:lstStyle>
            <a:lvl1pPr marL="0" indent="0">
              <a:buNone/>
              <a:defRPr sz="1000"/>
            </a:lvl1pPr>
          </a:lstStyle>
          <a:p>
            <a:pPr lvl="0"/>
            <a:r>
              <a:rPr lang="en-GB"/>
              <a:t>Click to edit Master text styles</a:t>
            </a:r>
          </a:p>
        </p:txBody>
      </p:sp>
      <p:sp>
        <p:nvSpPr>
          <p:cNvPr id="5" name="Date Placeholder 4">
            <a:extLst>
              <a:ext uri="{FF2B5EF4-FFF2-40B4-BE49-F238E27FC236}">
                <a16:creationId xmlns:a16="http://schemas.microsoft.com/office/drawing/2014/main" id="{9DE37930-67FD-4F00-99D0-C34B99D9DE83}"/>
              </a:ext>
            </a:extLst>
          </p:cNvPr>
          <p:cNvSpPr>
            <a:spLocks noGrp="1"/>
          </p:cNvSpPr>
          <p:nvPr>
            <p:ph type="dt" sz="half" idx="15"/>
          </p:nvPr>
        </p:nvSpPr>
        <p:spPr/>
        <p:txBody>
          <a:bodyPr/>
          <a:lstStyle/>
          <a:p>
            <a:r>
              <a:rPr lang="en-US"/>
              <a:t>11 December 2017</a:t>
            </a:r>
            <a:endParaRPr lang="en-GB" dirty="0"/>
          </a:p>
        </p:txBody>
      </p:sp>
    </p:spTree>
    <p:extLst>
      <p:ext uri="{BB962C8B-B14F-4D97-AF65-F5344CB8AC3E}">
        <p14:creationId xmlns:p14="http://schemas.microsoft.com/office/powerpoint/2010/main" val="222350667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
            <a:ext cx="12194987" cy="685268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4"/>
          </a:p>
        </p:txBody>
      </p:sp>
      <p:sp>
        <p:nvSpPr>
          <p:cNvPr id="17" name="bk object 17"/>
          <p:cNvSpPr/>
          <p:nvPr/>
        </p:nvSpPr>
        <p:spPr>
          <a:xfrm>
            <a:off x="0" y="0"/>
            <a:ext cx="8947904" cy="6852911"/>
          </a:xfrm>
          <a:custGeom>
            <a:avLst/>
            <a:gdLst/>
            <a:ahLst/>
            <a:cxnLst/>
            <a:rect l="l" t="t" r="r" b="b"/>
            <a:pathLst>
              <a:path w="8928100" h="6840220">
                <a:moveTo>
                  <a:pt x="8927998" y="0"/>
                </a:moveTo>
                <a:lnTo>
                  <a:pt x="0" y="0"/>
                </a:lnTo>
                <a:lnTo>
                  <a:pt x="0" y="6840004"/>
                </a:lnTo>
                <a:lnTo>
                  <a:pt x="8927998" y="6840004"/>
                </a:lnTo>
                <a:lnTo>
                  <a:pt x="8927998" y="0"/>
                </a:lnTo>
                <a:close/>
              </a:path>
            </a:pathLst>
          </a:custGeom>
          <a:solidFill>
            <a:srgbClr val="000000">
              <a:alpha val="19999"/>
            </a:srgbClr>
          </a:solidFill>
        </p:spPr>
        <p:txBody>
          <a:bodyPr wrap="square" lIns="0" tIns="0" rIns="0" bIns="0" rtlCol="0"/>
          <a:lstStyle/>
          <a:p>
            <a:endParaRPr sz="1804"/>
          </a:p>
        </p:txBody>
      </p:sp>
      <p:sp>
        <p:nvSpPr>
          <p:cNvPr id="18" name="bk object 18"/>
          <p:cNvSpPr/>
          <p:nvPr/>
        </p:nvSpPr>
        <p:spPr>
          <a:xfrm>
            <a:off x="1233933" y="6280258"/>
            <a:ext cx="35639" cy="69980"/>
          </a:xfrm>
          <a:custGeom>
            <a:avLst/>
            <a:gdLst/>
            <a:ahLst/>
            <a:cxnLst/>
            <a:rect l="l" t="t" r="r" b="b"/>
            <a:pathLst>
              <a:path w="35559" h="69850">
                <a:moveTo>
                  <a:pt x="0" y="69850"/>
                </a:moveTo>
                <a:lnTo>
                  <a:pt x="35356" y="69850"/>
                </a:lnTo>
                <a:lnTo>
                  <a:pt x="35356" y="0"/>
                </a:lnTo>
                <a:lnTo>
                  <a:pt x="0" y="0"/>
                </a:lnTo>
                <a:lnTo>
                  <a:pt x="0" y="69850"/>
                </a:lnTo>
                <a:close/>
              </a:path>
            </a:pathLst>
          </a:custGeom>
          <a:solidFill>
            <a:srgbClr val="FFFFFF"/>
          </a:solidFill>
        </p:spPr>
        <p:txBody>
          <a:bodyPr wrap="square" lIns="0" tIns="0" rIns="0" bIns="0" rtlCol="0"/>
          <a:lstStyle/>
          <a:p>
            <a:endParaRPr sz="1804"/>
          </a:p>
        </p:txBody>
      </p:sp>
      <p:sp>
        <p:nvSpPr>
          <p:cNvPr id="19" name="bk object 19"/>
          <p:cNvSpPr/>
          <p:nvPr/>
        </p:nvSpPr>
        <p:spPr>
          <a:xfrm>
            <a:off x="1233934" y="6266898"/>
            <a:ext cx="141919" cy="0"/>
          </a:xfrm>
          <a:custGeom>
            <a:avLst/>
            <a:gdLst/>
            <a:ahLst/>
            <a:cxnLst/>
            <a:rect l="l" t="t" r="r" b="b"/>
            <a:pathLst>
              <a:path w="141605">
                <a:moveTo>
                  <a:pt x="0" y="0"/>
                </a:moveTo>
                <a:lnTo>
                  <a:pt x="141198" y="0"/>
                </a:lnTo>
              </a:path>
            </a:pathLst>
          </a:custGeom>
          <a:ln w="26670">
            <a:solidFill>
              <a:srgbClr val="FFFFFF"/>
            </a:solidFill>
          </a:ln>
        </p:spPr>
        <p:txBody>
          <a:bodyPr wrap="square" lIns="0" tIns="0" rIns="0" bIns="0" rtlCol="0"/>
          <a:lstStyle/>
          <a:p>
            <a:endParaRPr sz="1804"/>
          </a:p>
        </p:txBody>
      </p:sp>
      <p:sp>
        <p:nvSpPr>
          <p:cNvPr id="20" name="bk object 20"/>
          <p:cNvSpPr/>
          <p:nvPr/>
        </p:nvSpPr>
        <p:spPr>
          <a:xfrm>
            <a:off x="1233933" y="6187376"/>
            <a:ext cx="35639" cy="66163"/>
          </a:xfrm>
          <a:custGeom>
            <a:avLst/>
            <a:gdLst/>
            <a:ahLst/>
            <a:cxnLst/>
            <a:rect l="l" t="t" r="r" b="b"/>
            <a:pathLst>
              <a:path w="35559" h="66039">
                <a:moveTo>
                  <a:pt x="0" y="66040"/>
                </a:moveTo>
                <a:lnTo>
                  <a:pt x="35356" y="66040"/>
                </a:lnTo>
                <a:lnTo>
                  <a:pt x="35356" y="0"/>
                </a:lnTo>
                <a:lnTo>
                  <a:pt x="0" y="0"/>
                </a:lnTo>
                <a:lnTo>
                  <a:pt x="0" y="66040"/>
                </a:lnTo>
                <a:close/>
              </a:path>
            </a:pathLst>
          </a:custGeom>
          <a:solidFill>
            <a:srgbClr val="FFFFFF"/>
          </a:solidFill>
        </p:spPr>
        <p:txBody>
          <a:bodyPr wrap="square" lIns="0" tIns="0" rIns="0" bIns="0" rtlCol="0"/>
          <a:lstStyle/>
          <a:p>
            <a:endParaRPr sz="1804"/>
          </a:p>
        </p:txBody>
      </p:sp>
      <p:sp>
        <p:nvSpPr>
          <p:cNvPr id="21" name="bk object 21"/>
          <p:cNvSpPr/>
          <p:nvPr/>
        </p:nvSpPr>
        <p:spPr>
          <a:xfrm>
            <a:off x="1340010" y="6280258"/>
            <a:ext cx="35639" cy="69980"/>
          </a:xfrm>
          <a:custGeom>
            <a:avLst/>
            <a:gdLst/>
            <a:ahLst/>
            <a:cxnLst/>
            <a:rect l="l" t="t" r="r" b="b"/>
            <a:pathLst>
              <a:path w="35559" h="69850">
                <a:moveTo>
                  <a:pt x="35356" y="0"/>
                </a:moveTo>
                <a:lnTo>
                  <a:pt x="0" y="0"/>
                </a:lnTo>
                <a:lnTo>
                  <a:pt x="0" y="69583"/>
                </a:lnTo>
                <a:lnTo>
                  <a:pt x="35356" y="69583"/>
                </a:lnTo>
                <a:lnTo>
                  <a:pt x="35356" y="0"/>
                </a:lnTo>
                <a:close/>
              </a:path>
            </a:pathLst>
          </a:custGeom>
          <a:solidFill>
            <a:srgbClr val="FFFFFF"/>
          </a:solidFill>
        </p:spPr>
        <p:txBody>
          <a:bodyPr wrap="square" lIns="0" tIns="0" rIns="0" bIns="0" rtlCol="0"/>
          <a:lstStyle/>
          <a:p>
            <a:endParaRPr sz="1804"/>
          </a:p>
        </p:txBody>
      </p:sp>
      <p:sp>
        <p:nvSpPr>
          <p:cNvPr id="22" name="bk object 22"/>
          <p:cNvSpPr/>
          <p:nvPr/>
        </p:nvSpPr>
        <p:spPr>
          <a:xfrm>
            <a:off x="1340010" y="6186855"/>
            <a:ext cx="35639" cy="66799"/>
          </a:xfrm>
          <a:custGeom>
            <a:avLst/>
            <a:gdLst/>
            <a:ahLst/>
            <a:cxnLst/>
            <a:rect l="l" t="t" r="r" b="b"/>
            <a:pathLst>
              <a:path w="35559" h="66675">
                <a:moveTo>
                  <a:pt x="35356" y="0"/>
                </a:moveTo>
                <a:lnTo>
                  <a:pt x="0" y="0"/>
                </a:lnTo>
                <a:lnTo>
                  <a:pt x="0" y="66662"/>
                </a:lnTo>
                <a:lnTo>
                  <a:pt x="35356" y="66662"/>
                </a:lnTo>
                <a:lnTo>
                  <a:pt x="35356" y="0"/>
                </a:lnTo>
                <a:close/>
              </a:path>
            </a:pathLst>
          </a:custGeom>
          <a:solidFill>
            <a:srgbClr val="FFFFFF"/>
          </a:solidFill>
        </p:spPr>
        <p:txBody>
          <a:bodyPr wrap="square" lIns="0" tIns="0" rIns="0" bIns="0" rtlCol="0"/>
          <a:lstStyle/>
          <a:p>
            <a:endParaRPr sz="1804"/>
          </a:p>
        </p:txBody>
      </p:sp>
      <p:sp>
        <p:nvSpPr>
          <p:cNvPr id="23" name="bk object 23"/>
          <p:cNvSpPr/>
          <p:nvPr/>
        </p:nvSpPr>
        <p:spPr>
          <a:xfrm>
            <a:off x="1395510" y="6183697"/>
            <a:ext cx="132704" cy="16921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4"/>
          </a:p>
        </p:txBody>
      </p:sp>
      <p:sp>
        <p:nvSpPr>
          <p:cNvPr id="24" name="bk object 24"/>
          <p:cNvSpPr/>
          <p:nvPr/>
        </p:nvSpPr>
        <p:spPr>
          <a:xfrm>
            <a:off x="1548181" y="6183697"/>
            <a:ext cx="289355" cy="16921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4"/>
          </a:p>
        </p:txBody>
      </p:sp>
      <p:sp>
        <p:nvSpPr>
          <p:cNvPr id="25" name="bk object 25"/>
          <p:cNvSpPr/>
          <p:nvPr/>
        </p:nvSpPr>
        <p:spPr>
          <a:xfrm>
            <a:off x="584494" y="6073652"/>
            <a:ext cx="195378" cy="389977"/>
          </a:xfrm>
          <a:custGeom>
            <a:avLst/>
            <a:gdLst/>
            <a:ahLst/>
            <a:cxnLst/>
            <a:rect l="l" t="t" r="r" b="b"/>
            <a:pathLst>
              <a:path w="194945" h="389254">
                <a:moveTo>
                  <a:pt x="0" y="0"/>
                </a:moveTo>
                <a:lnTo>
                  <a:pt x="0" y="388797"/>
                </a:lnTo>
                <a:lnTo>
                  <a:pt x="194398" y="194398"/>
                </a:lnTo>
                <a:lnTo>
                  <a:pt x="0" y="0"/>
                </a:lnTo>
                <a:close/>
              </a:path>
            </a:pathLst>
          </a:custGeom>
          <a:solidFill>
            <a:srgbClr val="FFFFFF"/>
          </a:solidFill>
        </p:spPr>
        <p:txBody>
          <a:bodyPr wrap="square" lIns="0" tIns="0" rIns="0" bIns="0" rtlCol="0"/>
          <a:lstStyle/>
          <a:p>
            <a:endParaRPr sz="1804"/>
          </a:p>
        </p:txBody>
      </p:sp>
      <p:sp>
        <p:nvSpPr>
          <p:cNvPr id="26" name="bk object 26"/>
          <p:cNvSpPr/>
          <p:nvPr/>
        </p:nvSpPr>
        <p:spPr>
          <a:xfrm>
            <a:off x="779324" y="6073652"/>
            <a:ext cx="195378" cy="389977"/>
          </a:xfrm>
          <a:custGeom>
            <a:avLst/>
            <a:gdLst/>
            <a:ahLst/>
            <a:cxnLst/>
            <a:rect l="l" t="t" r="r" b="b"/>
            <a:pathLst>
              <a:path w="194944" h="389254">
                <a:moveTo>
                  <a:pt x="194398" y="0"/>
                </a:moveTo>
                <a:lnTo>
                  <a:pt x="0" y="194398"/>
                </a:lnTo>
                <a:lnTo>
                  <a:pt x="194398" y="388797"/>
                </a:lnTo>
                <a:lnTo>
                  <a:pt x="194398" y="0"/>
                </a:lnTo>
                <a:close/>
              </a:path>
            </a:pathLst>
          </a:custGeom>
          <a:solidFill>
            <a:srgbClr val="FFFFFF"/>
          </a:solidFill>
        </p:spPr>
        <p:txBody>
          <a:bodyPr wrap="square" lIns="0" tIns="0" rIns="0" bIns="0" rtlCol="0"/>
          <a:lstStyle/>
          <a:p>
            <a:endParaRPr sz="1804"/>
          </a:p>
        </p:txBody>
      </p:sp>
      <p:sp>
        <p:nvSpPr>
          <p:cNvPr id="27" name="bk object 27"/>
          <p:cNvSpPr/>
          <p:nvPr/>
        </p:nvSpPr>
        <p:spPr>
          <a:xfrm>
            <a:off x="974156" y="6073654"/>
            <a:ext cx="195378" cy="389977"/>
          </a:xfrm>
          <a:custGeom>
            <a:avLst/>
            <a:gdLst/>
            <a:ahLst/>
            <a:cxnLst/>
            <a:rect l="l" t="t" r="r" b="b"/>
            <a:pathLst>
              <a:path w="194944" h="389254">
                <a:moveTo>
                  <a:pt x="0" y="0"/>
                </a:moveTo>
                <a:lnTo>
                  <a:pt x="0" y="388797"/>
                </a:lnTo>
                <a:lnTo>
                  <a:pt x="194398" y="194398"/>
                </a:lnTo>
                <a:lnTo>
                  <a:pt x="0" y="0"/>
                </a:lnTo>
                <a:close/>
              </a:path>
            </a:pathLst>
          </a:custGeom>
          <a:solidFill>
            <a:srgbClr val="E30613"/>
          </a:solidFill>
        </p:spPr>
        <p:txBody>
          <a:bodyPr wrap="square" lIns="0" tIns="0" rIns="0" bIns="0" rtlCol="0"/>
          <a:lstStyle/>
          <a:p>
            <a:endParaRPr sz="1804"/>
          </a:p>
        </p:txBody>
      </p:sp>
      <p:sp>
        <p:nvSpPr>
          <p:cNvPr id="28" name="bk object 28"/>
          <p:cNvSpPr/>
          <p:nvPr/>
        </p:nvSpPr>
        <p:spPr>
          <a:xfrm>
            <a:off x="584494" y="6073652"/>
            <a:ext cx="390119" cy="195307"/>
          </a:xfrm>
          <a:custGeom>
            <a:avLst/>
            <a:gdLst/>
            <a:ahLst/>
            <a:cxnLst/>
            <a:rect l="l" t="t" r="r" b="b"/>
            <a:pathLst>
              <a:path w="389255" h="194945">
                <a:moveTo>
                  <a:pt x="388797" y="0"/>
                </a:moveTo>
                <a:lnTo>
                  <a:pt x="0" y="0"/>
                </a:lnTo>
                <a:lnTo>
                  <a:pt x="194398" y="194398"/>
                </a:lnTo>
                <a:lnTo>
                  <a:pt x="388797" y="0"/>
                </a:lnTo>
                <a:close/>
              </a:path>
            </a:pathLst>
          </a:custGeom>
          <a:solidFill>
            <a:srgbClr val="E30613"/>
          </a:solidFill>
        </p:spPr>
        <p:txBody>
          <a:bodyPr wrap="square" lIns="0" tIns="0" rIns="0" bIns="0" rtlCol="0"/>
          <a:lstStyle/>
          <a:p>
            <a:endParaRPr sz="1804"/>
          </a:p>
        </p:txBody>
      </p:sp>
      <p:sp>
        <p:nvSpPr>
          <p:cNvPr id="29" name="bk object 29"/>
          <p:cNvSpPr/>
          <p:nvPr/>
        </p:nvSpPr>
        <p:spPr>
          <a:xfrm>
            <a:off x="389663" y="6073652"/>
            <a:ext cx="195378" cy="389977"/>
          </a:xfrm>
          <a:custGeom>
            <a:avLst/>
            <a:gdLst/>
            <a:ahLst/>
            <a:cxnLst/>
            <a:rect l="l" t="t" r="r" b="b"/>
            <a:pathLst>
              <a:path w="194945" h="389254">
                <a:moveTo>
                  <a:pt x="194398" y="0"/>
                </a:moveTo>
                <a:lnTo>
                  <a:pt x="0" y="194398"/>
                </a:lnTo>
                <a:lnTo>
                  <a:pt x="194398" y="388797"/>
                </a:lnTo>
                <a:lnTo>
                  <a:pt x="194398" y="0"/>
                </a:lnTo>
                <a:close/>
              </a:path>
            </a:pathLst>
          </a:custGeom>
          <a:solidFill>
            <a:srgbClr val="E30613"/>
          </a:solidFill>
        </p:spPr>
        <p:txBody>
          <a:bodyPr wrap="square" lIns="0" tIns="0" rIns="0" bIns="0" rtlCol="0"/>
          <a:lstStyle/>
          <a:p>
            <a:endParaRPr sz="1804"/>
          </a:p>
        </p:txBody>
      </p:sp>
      <p:sp>
        <p:nvSpPr>
          <p:cNvPr id="30" name="bk object 30"/>
          <p:cNvSpPr/>
          <p:nvPr/>
        </p:nvSpPr>
        <p:spPr>
          <a:xfrm>
            <a:off x="584494" y="6268412"/>
            <a:ext cx="390119" cy="195307"/>
          </a:xfrm>
          <a:custGeom>
            <a:avLst/>
            <a:gdLst/>
            <a:ahLst/>
            <a:cxnLst/>
            <a:rect l="l" t="t" r="r" b="b"/>
            <a:pathLst>
              <a:path w="389255" h="194945">
                <a:moveTo>
                  <a:pt x="194398" y="0"/>
                </a:moveTo>
                <a:lnTo>
                  <a:pt x="0" y="194398"/>
                </a:lnTo>
                <a:lnTo>
                  <a:pt x="388797" y="194398"/>
                </a:lnTo>
                <a:lnTo>
                  <a:pt x="194398" y="0"/>
                </a:lnTo>
                <a:close/>
              </a:path>
            </a:pathLst>
          </a:custGeom>
          <a:solidFill>
            <a:srgbClr val="E30613"/>
          </a:solidFill>
        </p:spPr>
        <p:txBody>
          <a:bodyPr wrap="square" lIns="0" tIns="0" rIns="0" bIns="0" rtlCol="0"/>
          <a:lstStyle/>
          <a:p>
            <a:endParaRPr sz="1804"/>
          </a:p>
        </p:txBody>
      </p:sp>
      <p:sp>
        <p:nvSpPr>
          <p:cNvPr id="31" name="bk object 31"/>
          <p:cNvSpPr/>
          <p:nvPr/>
        </p:nvSpPr>
        <p:spPr>
          <a:xfrm>
            <a:off x="1902483" y="6186857"/>
            <a:ext cx="125041" cy="16559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4"/>
          </a:p>
        </p:txBody>
      </p:sp>
      <p:sp>
        <p:nvSpPr>
          <p:cNvPr id="32" name="bk object 32"/>
          <p:cNvSpPr/>
          <p:nvPr/>
        </p:nvSpPr>
        <p:spPr>
          <a:xfrm>
            <a:off x="2059712" y="6186852"/>
            <a:ext cx="115546" cy="16311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4"/>
          </a:p>
        </p:txBody>
      </p:sp>
      <p:sp>
        <p:nvSpPr>
          <p:cNvPr id="2" name="Holder 2"/>
          <p:cNvSpPr>
            <a:spLocks noGrp="1"/>
          </p:cNvSpPr>
          <p:nvPr>
            <p:ph type="ctrTitle"/>
          </p:nvPr>
        </p:nvSpPr>
        <p:spPr>
          <a:xfrm>
            <a:off x="348071" y="229733"/>
            <a:ext cx="11503809" cy="5858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993" y="3840481"/>
            <a:ext cx="8539967" cy="24667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7085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8"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sz="1603" b="0" i="0">
                <a:solidFill>
                  <a:schemeClr val="tx1"/>
                </a:solidFill>
                <a:latin typeface="UniversNextforHSBC-Light"/>
                <a:cs typeface="UniversNextforHSBC-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900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8" b="0" i="0">
                <a:solidFill>
                  <a:schemeClr val="bg1"/>
                </a:solidFill>
                <a:latin typeface="UniversNextforHSBC-Light"/>
                <a:cs typeface="UniversNextforHSBC-Light"/>
              </a:defRPr>
            </a:lvl1pPr>
          </a:lstStyle>
          <a:p>
            <a:endParaRPr/>
          </a:p>
        </p:txBody>
      </p:sp>
      <p:sp>
        <p:nvSpPr>
          <p:cNvPr id="3" name="Holder 3"/>
          <p:cNvSpPr>
            <a:spLocks noGrp="1"/>
          </p:cNvSpPr>
          <p:nvPr>
            <p:ph sz="half" idx="2"/>
          </p:nvPr>
        </p:nvSpPr>
        <p:spPr>
          <a:xfrm>
            <a:off x="1719105" y="1993981"/>
            <a:ext cx="2802744" cy="585989"/>
          </a:xfrm>
          <a:prstGeom prst="rect">
            <a:avLst/>
          </a:prstGeom>
        </p:spPr>
        <p:txBody>
          <a:bodyPr wrap="square" lIns="0" tIns="0" rIns="0" bIns="0">
            <a:spAutoFit/>
          </a:bodyPr>
          <a:lstStyle>
            <a:lvl1pPr>
              <a:defRPr sz="3808" b="0" i="0">
                <a:solidFill>
                  <a:srgbClr val="E30613"/>
                </a:solidFill>
                <a:latin typeface="UniversNextforHSBC-Light"/>
                <a:cs typeface="UniversNextforHSBC-Light"/>
              </a:defRPr>
            </a:lvl1pPr>
          </a:lstStyle>
          <a:p>
            <a:endParaRPr/>
          </a:p>
        </p:txBody>
      </p:sp>
      <p:sp>
        <p:nvSpPr>
          <p:cNvPr id="4" name="Holder 4"/>
          <p:cNvSpPr>
            <a:spLocks noGrp="1"/>
          </p:cNvSpPr>
          <p:nvPr>
            <p:ph sz="half" idx="3"/>
          </p:nvPr>
        </p:nvSpPr>
        <p:spPr>
          <a:xfrm>
            <a:off x="6282976" y="1577340"/>
            <a:ext cx="5306979" cy="24667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52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2057" y="1016741"/>
            <a:ext cx="11515838" cy="585860"/>
          </a:xfrm>
          <a:prstGeom prst="rect">
            <a:avLst/>
          </a:prstGeom>
        </p:spPr>
        <p:txBody>
          <a:bodyPr wrap="square" lIns="0" tIns="0" rIns="0" bIns="0">
            <a:spAutoFit/>
          </a:bodyPr>
          <a:lstStyle>
            <a:lvl1pPr>
              <a:defRPr sz="3800" b="0" i="0">
                <a:solidFill>
                  <a:schemeClr val="tx1"/>
                </a:solidFill>
                <a:latin typeface="UniversNextforHSBC-Light"/>
                <a:cs typeface="UniversNextforHSBC-Light"/>
              </a:defRPr>
            </a:lvl1pPr>
          </a:lstStyle>
          <a:p>
            <a:endParaRPr/>
          </a:p>
        </p:txBody>
      </p:sp>
      <p:sp>
        <p:nvSpPr>
          <p:cNvPr id="3" name="Holder 3"/>
          <p:cNvSpPr>
            <a:spLocks noGrp="1"/>
          </p:cNvSpPr>
          <p:nvPr>
            <p:ph type="body" idx="1"/>
          </p:nvPr>
        </p:nvSpPr>
        <p:spPr>
          <a:xfrm>
            <a:off x="1322228" y="2011470"/>
            <a:ext cx="9555498" cy="27751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984" y="6377941"/>
            <a:ext cx="3903985" cy="277513"/>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98" y="6377941"/>
            <a:ext cx="2805989" cy="277513"/>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3966" y="6377941"/>
            <a:ext cx="2805989" cy="27751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MSIPCMContentMarking" descr="{&quot;HashCode&quot;:-273240658,&quot;Placement&quot;:&quot;Footer&quot;,&quot;Top&quot;:519.343,&quot;Left&quot;:448.882751,&quot;SlideWidth&quot;:960,&quot;SlideHeight&quot;:540}">
            <a:extLst>
              <a:ext uri="{FF2B5EF4-FFF2-40B4-BE49-F238E27FC236}">
                <a16:creationId xmlns:a16="http://schemas.microsoft.com/office/drawing/2014/main" id="{460C73AF-A156-101C-8171-30AD6ECC5993}"/>
              </a:ext>
            </a:extLst>
          </p:cNvPr>
          <p:cNvSpPr txBox="1"/>
          <p:nvPr userDrawn="1"/>
        </p:nvSpPr>
        <p:spPr>
          <a:xfrm>
            <a:off x="5700811"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0" r:id="rId6"/>
  </p:sldLayoutIdLst>
  <p:txStyles>
    <p:titleStyle>
      <a:lvl1pPr>
        <a:defRPr>
          <a:latin typeface="+mj-lt"/>
          <a:ea typeface="+mj-ea"/>
          <a:cs typeface="+mj-cs"/>
        </a:defRPr>
      </a:lvl1pPr>
    </p:titleStyle>
    <p:bodyStyle>
      <a:lvl1pPr marL="0">
        <a:defRPr>
          <a:latin typeface="+mn-lt"/>
          <a:ea typeface="+mn-ea"/>
          <a:cs typeface="+mn-cs"/>
        </a:defRPr>
      </a:lvl1pPr>
      <a:lvl2pPr marL="458206">
        <a:defRPr>
          <a:latin typeface="+mn-lt"/>
          <a:ea typeface="+mn-ea"/>
          <a:cs typeface="+mn-cs"/>
        </a:defRPr>
      </a:lvl2pPr>
      <a:lvl3pPr marL="916412">
        <a:defRPr>
          <a:latin typeface="+mn-lt"/>
          <a:ea typeface="+mn-ea"/>
          <a:cs typeface="+mn-cs"/>
        </a:defRPr>
      </a:lvl3pPr>
      <a:lvl4pPr marL="1374618">
        <a:defRPr>
          <a:latin typeface="+mn-lt"/>
          <a:ea typeface="+mn-ea"/>
          <a:cs typeface="+mn-cs"/>
        </a:defRPr>
      </a:lvl4pPr>
      <a:lvl5pPr marL="1832825">
        <a:defRPr>
          <a:latin typeface="+mn-lt"/>
          <a:ea typeface="+mn-ea"/>
          <a:cs typeface="+mn-cs"/>
        </a:defRPr>
      </a:lvl5pPr>
      <a:lvl6pPr marL="2291031">
        <a:defRPr>
          <a:latin typeface="+mn-lt"/>
          <a:ea typeface="+mn-ea"/>
          <a:cs typeface="+mn-cs"/>
        </a:defRPr>
      </a:lvl6pPr>
      <a:lvl7pPr marL="2749237">
        <a:defRPr>
          <a:latin typeface="+mn-lt"/>
          <a:ea typeface="+mn-ea"/>
          <a:cs typeface="+mn-cs"/>
        </a:defRPr>
      </a:lvl7pPr>
      <a:lvl8pPr marL="3207443">
        <a:defRPr>
          <a:latin typeface="+mn-lt"/>
          <a:ea typeface="+mn-ea"/>
          <a:cs typeface="+mn-cs"/>
        </a:defRPr>
      </a:lvl8pPr>
      <a:lvl9pPr marL="3665649">
        <a:defRPr>
          <a:latin typeface="+mn-lt"/>
          <a:ea typeface="+mn-ea"/>
          <a:cs typeface="+mn-cs"/>
        </a:defRPr>
      </a:lvl9pPr>
    </p:bodyStyle>
    <p:otherStyle>
      <a:lvl1pPr marL="0">
        <a:defRPr>
          <a:latin typeface="+mn-lt"/>
          <a:ea typeface="+mn-ea"/>
          <a:cs typeface="+mn-cs"/>
        </a:defRPr>
      </a:lvl1pPr>
      <a:lvl2pPr marL="458206">
        <a:defRPr>
          <a:latin typeface="+mn-lt"/>
          <a:ea typeface="+mn-ea"/>
          <a:cs typeface="+mn-cs"/>
        </a:defRPr>
      </a:lvl2pPr>
      <a:lvl3pPr marL="916412">
        <a:defRPr>
          <a:latin typeface="+mn-lt"/>
          <a:ea typeface="+mn-ea"/>
          <a:cs typeface="+mn-cs"/>
        </a:defRPr>
      </a:lvl3pPr>
      <a:lvl4pPr marL="1374618">
        <a:defRPr>
          <a:latin typeface="+mn-lt"/>
          <a:ea typeface="+mn-ea"/>
          <a:cs typeface="+mn-cs"/>
        </a:defRPr>
      </a:lvl4pPr>
      <a:lvl5pPr marL="1832825">
        <a:defRPr>
          <a:latin typeface="+mn-lt"/>
          <a:ea typeface="+mn-ea"/>
          <a:cs typeface="+mn-cs"/>
        </a:defRPr>
      </a:lvl5pPr>
      <a:lvl6pPr marL="2291031">
        <a:defRPr>
          <a:latin typeface="+mn-lt"/>
          <a:ea typeface="+mn-ea"/>
          <a:cs typeface="+mn-cs"/>
        </a:defRPr>
      </a:lvl6pPr>
      <a:lvl7pPr marL="2749237">
        <a:defRPr>
          <a:latin typeface="+mn-lt"/>
          <a:ea typeface="+mn-ea"/>
          <a:cs typeface="+mn-cs"/>
        </a:defRPr>
      </a:lvl7pPr>
      <a:lvl8pPr marL="3207443">
        <a:defRPr>
          <a:latin typeface="+mn-lt"/>
          <a:ea typeface="+mn-ea"/>
          <a:cs typeface="+mn-cs"/>
        </a:defRPr>
      </a:lvl8pPr>
      <a:lvl9pPr marL="366564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4784" y="763417"/>
            <a:ext cx="11479538" cy="0"/>
          </a:xfrm>
          <a:custGeom>
            <a:avLst/>
            <a:gdLst/>
            <a:ahLst/>
            <a:cxnLst/>
            <a:rect l="l" t="t" r="r" b="b"/>
            <a:pathLst>
              <a:path w="11454130">
                <a:moveTo>
                  <a:pt x="0" y="0"/>
                </a:moveTo>
                <a:lnTo>
                  <a:pt x="11454003" y="0"/>
                </a:lnTo>
              </a:path>
            </a:pathLst>
          </a:custGeom>
          <a:ln w="6350">
            <a:solidFill>
              <a:srgbClr val="000000"/>
            </a:solidFill>
          </a:ln>
        </p:spPr>
        <p:txBody>
          <a:bodyPr wrap="square" lIns="0" tIns="0" rIns="0" bIns="0" rtlCol="0"/>
          <a:lstStyle/>
          <a:p>
            <a:endParaRPr sz="1804"/>
          </a:p>
        </p:txBody>
      </p:sp>
      <p:sp>
        <p:nvSpPr>
          <p:cNvPr id="2" name="Holder 2"/>
          <p:cNvSpPr>
            <a:spLocks noGrp="1"/>
          </p:cNvSpPr>
          <p:nvPr>
            <p:ph type="title"/>
          </p:nvPr>
        </p:nvSpPr>
        <p:spPr>
          <a:xfrm>
            <a:off x="342057" y="1016741"/>
            <a:ext cx="11515838" cy="605641"/>
          </a:xfrm>
          <a:prstGeom prst="rect">
            <a:avLst/>
          </a:prstGeom>
        </p:spPr>
        <p:txBody>
          <a:bodyPr wrap="square" lIns="0" tIns="0" rIns="0" bIns="0">
            <a:spAutoFit/>
          </a:bodyPr>
          <a:lstStyle>
            <a:lvl1pPr>
              <a:defRPr sz="3800"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a:xfrm>
            <a:off x="3605880" y="2175373"/>
            <a:ext cx="6615467" cy="246678"/>
          </a:xfrm>
          <a:prstGeom prst="rect">
            <a:avLst/>
          </a:prstGeom>
        </p:spPr>
        <p:txBody>
          <a:bodyPr wrap="square" lIns="0" tIns="0" rIns="0" bIns="0">
            <a:spAutoFit/>
          </a:bodyPr>
          <a:lstStyle>
            <a:lvl1pPr>
              <a:defRPr sz="1600" b="0" i="0">
                <a:solidFill>
                  <a:schemeClr val="tx1"/>
                </a:solidFill>
                <a:latin typeface="UniversNextforHSBC-Light"/>
                <a:cs typeface="UniversNextforHSBC-Light"/>
              </a:defRPr>
            </a:lvl1pPr>
          </a:lstStyle>
          <a:p>
            <a:endParaRPr/>
          </a:p>
        </p:txBody>
      </p:sp>
      <p:sp>
        <p:nvSpPr>
          <p:cNvPr id="4" name="Holder 4"/>
          <p:cNvSpPr>
            <a:spLocks noGrp="1"/>
          </p:cNvSpPr>
          <p:nvPr>
            <p:ph type="ftr" sz="quarter" idx="5"/>
          </p:nvPr>
        </p:nvSpPr>
        <p:spPr>
          <a:xfrm>
            <a:off x="4147984" y="6377941"/>
            <a:ext cx="3903985" cy="277513"/>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98" y="6377941"/>
            <a:ext cx="2805989" cy="277513"/>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3966" y="6377941"/>
            <a:ext cx="2805989" cy="27751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Slide title">
            <a:extLst>
              <a:ext uri="{FF2B5EF4-FFF2-40B4-BE49-F238E27FC236}">
                <a16:creationId xmlns:a16="http://schemas.microsoft.com/office/drawing/2014/main" id="{00628663-B16F-BDEC-FD9F-99D1D76A924E}"/>
              </a:ext>
            </a:extLst>
          </p:cNvPr>
          <p:cNvSpPr txBox="1">
            <a:spLocks noChangeArrowheads="1"/>
          </p:cNvSpPr>
          <p:nvPr userDrawn="1"/>
        </p:nvSpPr>
        <p:spPr bwMode="gray">
          <a:xfrm>
            <a:off x="386375" y="393257"/>
            <a:ext cx="11219146" cy="185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defRPr>
                <a:latin typeface="+mj-lt"/>
                <a:ea typeface="+mj-ea"/>
                <a:cs typeface="+mj-cs"/>
              </a:defRPr>
            </a:lvl1pPr>
          </a:lstStyle>
          <a:p>
            <a:r>
              <a:rPr lang="en-GB" altLang="zh-TW" sz="1202" kern="0" dirty="0">
                <a:solidFill>
                  <a:sysClr val="windowText" lastClr="000000"/>
                </a:solidFill>
                <a:latin typeface="Univers Next for HSBC Regular" panose="020B0503030202020203" pitchFamily="34" charset="0"/>
              </a:rPr>
              <a:t>Fraud and your money</a:t>
            </a:r>
          </a:p>
        </p:txBody>
      </p:sp>
      <p:sp>
        <p:nvSpPr>
          <p:cNvPr id="9" name="MSIPCMContentMarking" descr="{&quot;HashCode&quot;:-273240658,&quot;Placement&quot;:&quot;Footer&quot;,&quot;Top&quot;:519.343,&quot;Left&quot;:448.882751,&quot;SlideWidth&quot;:960,&quot;SlideHeight&quot;:540}">
            <a:extLst>
              <a:ext uri="{FF2B5EF4-FFF2-40B4-BE49-F238E27FC236}">
                <a16:creationId xmlns:a16="http://schemas.microsoft.com/office/drawing/2014/main" id="{61491F15-25F7-A849-97E8-7DA2132E7F56}"/>
              </a:ext>
            </a:extLst>
          </p:cNvPr>
          <p:cNvSpPr txBox="1"/>
          <p:nvPr userDrawn="1"/>
        </p:nvSpPr>
        <p:spPr>
          <a:xfrm>
            <a:off x="5700811"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26729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defRPr>
          <a:latin typeface="+mj-lt"/>
          <a:ea typeface="+mj-ea"/>
          <a:cs typeface="+mj-cs"/>
        </a:defRPr>
      </a:lvl1pPr>
    </p:titleStyle>
    <p:bodyStyle>
      <a:lvl1pPr marL="0">
        <a:defRPr>
          <a:latin typeface="+mn-lt"/>
          <a:ea typeface="+mn-ea"/>
          <a:cs typeface="+mn-cs"/>
        </a:defRPr>
      </a:lvl1pPr>
      <a:lvl2pPr marL="458206">
        <a:defRPr>
          <a:latin typeface="+mn-lt"/>
          <a:ea typeface="+mn-ea"/>
          <a:cs typeface="+mn-cs"/>
        </a:defRPr>
      </a:lvl2pPr>
      <a:lvl3pPr marL="916412">
        <a:defRPr>
          <a:latin typeface="+mn-lt"/>
          <a:ea typeface="+mn-ea"/>
          <a:cs typeface="+mn-cs"/>
        </a:defRPr>
      </a:lvl3pPr>
      <a:lvl4pPr marL="1374618">
        <a:defRPr>
          <a:latin typeface="+mn-lt"/>
          <a:ea typeface="+mn-ea"/>
          <a:cs typeface="+mn-cs"/>
        </a:defRPr>
      </a:lvl4pPr>
      <a:lvl5pPr marL="1832825">
        <a:defRPr>
          <a:latin typeface="+mn-lt"/>
          <a:ea typeface="+mn-ea"/>
          <a:cs typeface="+mn-cs"/>
        </a:defRPr>
      </a:lvl5pPr>
      <a:lvl6pPr marL="2291031">
        <a:defRPr>
          <a:latin typeface="+mn-lt"/>
          <a:ea typeface="+mn-ea"/>
          <a:cs typeface="+mn-cs"/>
        </a:defRPr>
      </a:lvl6pPr>
      <a:lvl7pPr marL="2749237">
        <a:defRPr>
          <a:latin typeface="+mn-lt"/>
          <a:ea typeface="+mn-ea"/>
          <a:cs typeface="+mn-cs"/>
        </a:defRPr>
      </a:lvl7pPr>
      <a:lvl8pPr marL="3207443">
        <a:defRPr>
          <a:latin typeface="+mn-lt"/>
          <a:ea typeface="+mn-ea"/>
          <a:cs typeface="+mn-cs"/>
        </a:defRPr>
      </a:lvl8pPr>
      <a:lvl9pPr marL="3665649">
        <a:defRPr>
          <a:latin typeface="+mn-lt"/>
          <a:ea typeface="+mn-ea"/>
          <a:cs typeface="+mn-cs"/>
        </a:defRPr>
      </a:lvl9pPr>
    </p:bodyStyle>
    <p:otherStyle>
      <a:lvl1pPr marL="0">
        <a:defRPr>
          <a:latin typeface="+mn-lt"/>
          <a:ea typeface="+mn-ea"/>
          <a:cs typeface="+mn-cs"/>
        </a:defRPr>
      </a:lvl1pPr>
      <a:lvl2pPr marL="458206">
        <a:defRPr>
          <a:latin typeface="+mn-lt"/>
          <a:ea typeface="+mn-ea"/>
          <a:cs typeface="+mn-cs"/>
        </a:defRPr>
      </a:lvl2pPr>
      <a:lvl3pPr marL="916412">
        <a:defRPr>
          <a:latin typeface="+mn-lt"/>
          <a:ea typeface="+mn-ea"/>
          <a:cs typeface="+mn-cs"/>
        </a:defRPr>
      </a:lvl3pPr>
      <a:lvl4pPr marL="1374618">
        <a:defRPr>
          <a:latin typeface="+mn-lt"/>
          <a:ea typeface="+mn-ea"/>
          <a:cs typeface="+mn-cs"/>
        </a:defRPr>
      </a:lvl4pPr>
      <a:lvl5pPr marL="1832825">
        <a:defRPr>
          <a:latin typeface="+mn-lt"/>
          <a:ea typeface="+mn-ea"/>
          <a:cs typeface="+mn-cs"/>
        </a:defRPr>
      </a:lvl5pPr>
      <a:lvl6pPr marL="2291031">
        <a:defRPr>
          <a:latin typeface="+mn-lt"/>
          <a:ea typeface="+mn-ea"/>
          <a:cs typeface="+mn-cs"/>
        </a:defRPr>
      </a:lvl6pPr>
      <a:lvl7pPr marL="2749237">
        <a:defRPr>
          <a:latin typeface="+mn-lt"/>
          <a:ea typeface="+mn-ea"/>
          <a:cs typeface="+mn-cs"/>
        </a:defRPr>
      </a:lvl7pPr>
      <a:lvl8pPr marL="3207443">
        <a:defRPr>
          <a:latin typeface="+mn-lt"/>
          <a:ea typeface="+mn-ea"/>
          <a:cs typeface="+mn-cs"/>
        </a:defRPr>
      </a:lvl8pPr>
      <a:lvl9pPr marL="366564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7" name="Slide number"/>
          <p:cNvSpPr>
            <a:spLocks noChangeArrowheads="1"/>
          </p:cNvSpPr>
          <p:nvPr/>
        </p:nvSpPr>
        <p:spPr bwMode="gray">
          <a:xfrm>
            <a:off x="5995949" y="6345768"/>
            <a:ext cx="201694"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311" fontAlgn="base">
              <a:lnSpc>
                <a:spcPct val="100000"/>
              </a:lnSpc>
              <a:spcBef>
                <a:spcPts val="0"/>
              </a:spcBef>
              <a:spcAft>
                <a:spcPts val="0"/>
              </a:spcAft>
            </a:pPr>
            <a:fld id="{1CF9EA00-886D-43B8-A53F-CB3B22E97C6F}" type="slidenum">
              <a:rPr lang="en-GB" altLang="zh-TW" sz="1176" b="0" i="0" baseline="0" smtClean="0">
                <a:solidFill>
                  <a:srgbClr val="252525"/>
                </a:solidFill>
                <a:latin typeface="+mn-lt"/>
                <a:ea typeface="SimHei"/>
              </a:rPr>
              <a:pPr algn="ctr" defTabSz="1060311" fontAlgn="base">
                <a:lnSpc>
                  <a:spcPct val="100000"/>
                </a:lnSpc>
                <a:spcBef>
                  <a:spcPts val="0"/>
                </a:spcBef>
                <a:spcAft>
                  <a:spcPts val="0"/>
                </a:spcAft>
              </a:pPr>
              <a:t>‹#›</a:t>
            </a:fld>
            <a:endParaRPr lang="en-GB" altLang="zh-TW" sz="1176" b="0" i="0" baseline="0">
              <a:solidFill>
                <a:srgbClr val="252525"/>
              </a:solidFill>
              <a:latin typeface="+mn-lt"/>
              <a:ea typeface="SimHei"/>
            </a:endParaRPr>
          </a:p>
        </p:txBody>
      </p:sp>
      <p:sp>
        <p:nvSpPr>
          <p:cNvPr id="26" name="Slide title"/>
          <p:cNvSpPr>
            <a:spLocks noGrp="1" noChangeArrowheads="1"/>
          </p:cNvSpPr>
          <p:nvPr>
            <p:ph type="title"/>
          </p:nvPr>
        </p:nvSpPr>
        <p:spPr bwMode="gray">
          <a:xfrm>
            <a:off x="386375" y="393259"/>
            <a:ext cx="11219146" cy="1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GB" altLang="zh-TW" dirty="0"/>
              <a:t>Fraud and your money</a:t>
            </a:r>
          </a:p>
        </p:txBody>
      </p:sp>
      <p:grpSp>
        <p:nvGrpSpPr>
          <p:cNvPr id="11" name="Background grid" hidden="1"/>
          <p:cNvGrpSpPr/>
          <p:nvPr userDrawn="1"/>
        </p:nvGrpSpPr>
        <p:grpSpPr>
          <a:xfrm>
            <a:off x="492821" y="415863"/>
            <a:ext cx="11215411" cy="5826598"/>
            <a:chOff x="419101" y="439737"/>
            <a:chExt cx="9537698" cy="6161088"/>
          </a:xfrm>
        </p:grpSpPr>
        <p:sp>
          <p:nvSpPr>
            <p:cNvPr id="12" name="Rectangle 446" hidden="1"/>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nSpc>
                  <a:spcPts val="823"/>
                </a:lnSpc>
                <a:defRPr/>
              </a:pPr>
              <a:r>
                <a:rPr lang="en-GB" altLang="en-US" sz="941" b="0">
                  <a:solidFill>
                    <a:schemeClr val="bg1">
                      <a:lumMod val="75000"/>
                    </a:schemeClr>
                  </a:solidFill>
                </a:rPr>
                <a:t>Third party logo</a:t>
              </a:r>
            </a:p>
          </p:txBody>
        </p:sp>
        <p:sp>
          <p:nvSpPr>
            <p:cNvPr id="13" name="Rectangle 204" hidden="1"/>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4" name="Rectangle 206" hidden="1"/>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5" name="Rectangle 223" hidden="1"/>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6" name="Rectangle 224" hidden="1"/>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grpSp>
      <p:cxnSp>
        <p:nvCxnSpPr>
          <p:cNvPr id="18" name="Straight Connector 17"/>
          <p:cNvCxnSpPr/>
          <p:nvPr userDrawn="1"/>
        </p:nvCxnSpPr>
        <p:spPr bwMode="auto">
          <a:xfrm>
            <a:off x="375843" y="686013"/>
            <a:ext cx="11441904" cy="19043"/>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 name="MSIPCMContentMarking" descr="{&quot;HashCode&quot;:-273240658,&quot;Placement&quot;:&quot;Footer&quot;,&quot;Top&quot;:519.343,&quot;Left&quot;:448.882751,&quot;SlideWidth&quot;:960,&quot;SlideHeight&quot;:540}">
            <a:extLst>
              <a:ext uri="{FF2B5EF4-FFF2-40B4-BE49-F238E27FC236}">
                <a16:creationId xmlns:a16="http://schemas.microsoft.com/office/drawing/2014/main" id="{77C28296-E608-97D3-E6C6-BDE05043211E}"/>
              </a:ext>
            </a:extLst>
          </p:cNvPr>
          <p:cNvSpPr txBox="1"/>
          <p:nvPr userDrawn="1"/>
        </p:nvSpPr>
        <p:spPr>
          <a:xfrm>
            <a:off x="5700811"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6055883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1370189" rtl="0" eaLnBrk="0" fontAlgn="base" hangingPunct="0">
        <a:lnSpc>
          <a:spcPct val="90000"/>
        </a:lnSpc>
        <a:spcBef>
          <a:spcPct val="0"/>
        </a:spcBef>
        <a:spcAft>
          <a:spcPct val="0"/>
        </a:spcAft>
        <a:defRPr sz="1202" b="1" baseline="0">
          <a:solidFill>
            <a:schemeClr val="tx1"/>
          </a:solidFill>
          <a:latin typeface="Univers Next for HSBC Regular" panose="020B0503030202020203" pitchFamily="34" charset="0"/>
          <a:ea typeface="SimHei"/>
          <a:cs typeface="+mj-cs"/>
        </a:defRPr>
      </a:lvl1pPr>
      <a:lvl2pPr algn="l" defTabSz="1370189" rtl="0" eaLnBrk="0" fontAlgn="base" hangingPunct="0">
        <a:lnSpc>
          <a:spcPct val="90000"/>
        </a:lnSpc>
        <a:spcBef>
          <a:spcPct val="0"/>
        </a:spcBef>
        <a:spcAft>
          <a:spcPct val="0"/>
        </a:spcAft>
        <a:defRPr sz="2587">
          <a:solidFill>
            <a:schemeClr val="tx2"/>
          </a:solidFill>
          <a:latin typeface="Arial" charset="0"/>
          <a:cs typeface="Arial" charset="0"/>
        </a:defRPr>
      </a:lvl2pPr>
      <a:lvl3pPr algn="l" defTabSz="1370189" rtl="0" eaLnBrk="0" fontAlgn="base" hangingPunct="0">
        <a:lnSpc>
          <a:spcPct val="90000"/>
        </a:lnSpc>
        <a:spcBef>
          <a:spcPct val="0"/>
        </a:spcBef>
        <a:spcAft>
          <a:spcPct val="0"/>
        </a:spcAft>
        <a:defRPr sz="2587">
          <a:solidFill>
            <a:schemeClr val="tx2"/>
          </a:solidFill>
          <a:latin typeface="Arial" charset="0"/>
          <a:cs typeface="Arial" charset="0"/>
        </a:defRPr>
      </a:lvl3pPr>
      <a:lvl4pPr algn="l" defTabSz="1370189" rtl="0" eaLnBrk="0" fontAlgn="base" hangingPunct="0">
        <a:lnSpc>
          <a:spcPct val="90000"/>
        </a:lnSpc>
        <a:spcBef>
          <a:spcPct val="0"/>
        </a:spcBef>
        <a:spcAft>
          <a:spcPct val="0"/>
        </a:spcAft>
        <a:defRPr sz="2587">
          <a:solidFill>
            <a:schemeClr val="tx2"/>
          </a:solidFill>
          <a:latin typeface="Arial" charset="0"/>
          <a:cs typeface="Arial" charset="0"/>
        </a:defRPr>
      </a:lvl4pPr>
      <a:lvl5pPr algn="l" defTabSz="1370189" rtl="0" eaLnBrk="0" fontAlgn="base" hangingPunct="0">
        <a:lnSpc>
          <a:spcPct val="90000"/>
        </a:lnSpc>
        <a:spcBef>
          <a:spcPct val="0"/>
        </a:spcBef>
        <a:spcAft>
          <a:spcPct val="0"/>
        </a:spcAft>
        <a:defRPr sz="2587">
          <a:solidFill>
            <a:schemeClr val="tx2"/>
          </a:solidFill>
          <a:latin typeface="Arial" charset="0"/>
          <a:cs typeface="Arial" charset="0"/>
        </a:defRPr>
      </a:lvl5pPr>
      <a:lvl6pPr marL="537623" algn="l" defTabSz="1304855" rtl="0" fontAlgn="base">
        <a:spcBef>
          <a:spcPct val="0"/>
        </a:spcBef>
        <a:spcAft>
          <a:spcPct val="0"/>
        </a:spcAft>
        <a:defRPr sz="2822">
          <a:solidFill>
            <a:schemeClr val="accent1"/>
          </a:solidFill>
          <a:latin typeface="Arial" charset="0"/>
          <a:cs typeface="Arial" charset="0"/>
        </a:defRPr>
      </a:lvl6pPr>
      <a:lvl7pPr marL="1075245" algn="l" defTabSz="1304855" rtl="0" fontAlgn="base">
        <a:spcBef>
          <a:spcPct val="0"/>
        </a:spcBef>
        <a:spcAft>
          <a:spcPct val="0"/>
        </a:spcAft>
        <a:defRPr sz="2822">
          <a:solidFill>
            <a:schemeClr val="accent1"/>
          </a:solidFill>
          <a:latin typeface="Arial" charset="0"/>
          <a:cs typeface="Arial" charset="0"/>
        </a:defRPr>
      </a:lvl7pPr>
      <a:lvl8pPr marL="1612867" algn="l" defTabSz="1304855" rtl="0" fontAlgn="base">
        <a:spcBef>
          <a:spcPct val="0"/>
        </a:spcBef>
        <a:spcAft>
          <a:spcPct val="0"/>
        </a:spcAft>
        <a:defRPr sz="2822">
          <a:solidFill>
            <a:schemeClr val="accent1"/>
          </a:solidFill>
          <a:latin typeface="Arial" charset="0"/>
          <a:cs typeface="Arial" charset="0"/>
        </a:defRPr>
      </a:lvl8pPr>
      <a:lvl9pPr marL="2150489" algn="l" defTabSz="1304855" rtl="0" fontAlgn="base">
        <a:spcBef>
          <a:spcPct val="0"/>
        </a:spcBef>
        <a:spcAft>
          <a:spcPct val="0"/>
        </a:spcAft>
        <a:defRPr sz="2822">
          <a:solidFill>
            <a:schemeClr val="accent1"/>
          </a:solidFill>
          <a:latin typeface="Arial" charset="0"/>
          <a:cs typeface="Arial" charset="0"/>
        </a:defRPr>
      </a:lvl9pPr>
    </p:titleStyle>
    <p:bodyStyle>
      <a:lvl1pPr marL="0" indent="0" algn="l" defTabSz="1060311" rtl="0" eaLnBrk="0" fontAlgn="base" hangingPunct="0">
        <a:spcBef>
          <a:spcPts val="235"/>
        </a:spcBef>
        <a:spcAft>
          <a:spcPct val="0"/>
        </a:spcAft>
        <a:buClr>
          <a:schemeClr val="tx2"/>
        </a:buClr>
        <a:buFont typeface="Symbol" pitchFamily="18" charset="2"/>
        <a:buNone/>
        <a:defRPr lang="en-GB" altLang="zh-TW" sz="1646" baseline="0" dirty="0" smtClean="0">
          <a:solidFill>
            <a:schemeClr val="tx1"/>
          </a:solidFill>
          <a:latin typeface="+mn-lt"/>
          <a:ea typeface="SimHei"/>
          <a:cs typeface="+mn-cs"/>
        </a:defRPr>
      </a:lvl1pPr>
      <a:lvl2pPr marL="268811" indent="-268811" algn="l" defTabSz="1060311" rtl="0" eaLnBrk="0" fontAlgn="base" hangingPunct="0">
        <a:spcBef>
          <a:spcPts val="235"/>
        </a:spcBef>
        <a:spcAft>
          <a:spcPct val="0"/>
        </a:spcAft>
        <a:buClr>
          <a:schemeClr val="accent1"/>
        </a:buClr>
        <a:buSzPct val="90000"/>
        <a:buFont typeface="Wingdings" panose="05000000000000000000" pitchFamily="2" charset="2"/>
        <a:buChar char="u"/>
        <a:defRPr lang="en-GB" altLang="zh-TW" sz="1646" baseline="0" dirty="0" smtClean="0">
          <a:solidFill>
            <a:schemeClr val="tx1"/>
          </a:solidFill>
          <a:latin typeface="+mn-lt"/>
          <a:ea typeface="SimHei"/>
          <a:cs typeface="+mn-cs"/>
        </a:defRPr>
      </a:lvl2pPr>
      <a:lvl3pPr marL="543223" indent="-274411" algn="l" defTabSz="1060311" rtl="0" eaLnBrk="0" fontAlgn="base" hangingPunct="0">
        <a:spcBef>
          <a:spcPts val="235"/>
        </a:spcBef>
        <a:spcAft>
          <a:spcPct val="0"/>
        </a:spcAft>
        <a:buClr>
          <a:schemeClr val="accent1"/>
        </a:buClr>
        <a:buFont typeface="Wingdings 2" panose="05020102010507070707" pitchFamily="18" charset="2"/>
        <a:buChar char=""/>
        <a:defRPr lang="en-GB" altLang="zh-TW" sz="1411" baseline="0" dirty="0" smtClean="0">
          <a:solidFill>
            <a:schemeClr val="tx1"/>
          </a:solidFill>
          <a:latin typeface="+mn-lt"/>
          <a:ea typeface="SimHei"/>
          <a:cs typeface="+mn-cs"/>
        </a:defRPr>
      </a:lvl3pPr>
      <a:lvl4pPr marL="804568" indent="-261344" algn="l" defTabSz="1060311" rtl="0" eaLnBrk="0" fontAlgn="base" hangingPunct="0">
        <a:spcBef>
          <a:spcPts val="235"/>
        </a:spcBef>
        <a:spcAft>
          <a:spcPct val="0"/>
        </a:spcAft>
        <a:buClr>
          <a:schemeClr val="accent1"/>
        </a:buClr>
        <a:buFont typeface="Helvetica Neue for HSBC Lt" panose="020B0404020202020204" pitchFamily="34" charset="0"/>
        <a:buChar char="–"/>
        <a:defRPr lang="en-GB" altLang="zh-TW" sz="1176" baseline="0" dirty="0" smtClean="0">
          <a:solidFill>
            <a:schemeClr val="tx1"/>
          </a:solidFill>
          <a:latin typeface="+mn-lt"/>
          <a:ea typeface="SimHei"/>
          <a:cs typeface="+mn-cs"/>
        </a:defRPr>
      </a:lvl4pPr>
      <a:lvl5pPr marL="1075245" indent="-270679" algn="l" defTabSz="1370189" rtl="0" eaLnBrk="0" fontAlgn="base" hangingPunct="0">
        <a:spcBef>
          <a:spcPts val="235"/>
        </a:spcBef>
        <a:spcAft>
          <a:spcPct val="0"/>
        </a:spcAft>
        <a:buClr>
          <a:schemeClr val="accent1"/>
        </a:buClr>
        <a:buFont typeface="Helvetica Neue for HSBC Lt" panose="020B0404020202020204" pitchFamily="34" charset="0"/>
        <a:buChar char="–"/>
        <a:defRPr lang="en-GB" altLang="zh-TW" sz="1058" dirty="0">
          <a:solidFill>
            <a:schemeClr val="tx1"/>
          </a:solidFill>
          <a:latin typeface="+mn-lt"/>
          <a:ea typeface="SimHei"/>
          <a:cs typeface="+mn-cs"/>
        </a:defRPr>
      </a:lvl5pPr>
      <a:lvl6pPr marL="1816343" indent="-250144" algn="l" defTabSz="13048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6pPr>
      <a:lvl7pPr marL="2353965" indent="-250144" algn="l" defTabSz="13048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7pPr>
      <a:lvl8pPr marL="2891587" indent="-250144" algn="l" defTabSz="13048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8pPr>
      <a:lvl9pPr marL="3429209" indent="-250144" algn="l" defTabSz="13048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9pPr>
    </p:bodyStyle>
    <p:otherStyle>
      <a:defPPr>
        <a:defRPr lang="en-US"/>
      </a:defPPr>
      <a:lvl1pPr marL="0" algn="l" defTabSz="1075245" rtl="0" eaLnBrk="1" latinLnBrk="0" hangingPunct="1">
        <a:defRPr sz="2117" kern="1200">
          <a:solidFill>
            <a:schemeClr val="tx1"/>
          </a:solidFill>
          <a:latin typeface="+mn-lt"/>
          <a:ea typeface="+mn-ea"/>
          <a:cs typeface="+mn-cs"/>
        </a:defRPr>
      </a:lvl1pPr>
      <a:lvl2pPr marL="537623" algn="l" defTabSz="1075245" rtl="0" eaLnBrk="1" latinLnBrk="0" hangingPunct="1">
        <a:defRPr sz="2117" kern="1200">
          <a:solidFill>
            <a:schemeClr val="tx1"/>
          </a:solidFill>
          <a:latin typeface="+mn-lt"/>
          <a:ea typeface="+mn-ea"/>
          <a:cs typeface="+mn-cs"/>
        </a:defRPr>
      </a:lvl2pPr>
      <a:lvl3pPr marL="1075245" algn="l" defTabSz="1075245" rtl="0" eaLnBrk="1" latinLnBrk="0" hangingPunct="1">
        <a:defRPr sz="2117" kern="1200">
          <a:solidFill>
            <a:schemeClr val="tx1"/>
          </a:solidFill>
          <a:latin typeface="+mn-lt"/>
          <a:ea typeface="+mn-ea"/>
          <a:cs typeface="+mn-cs"/>
        </a:defRPr>
      </a:lvl3pPr>
      <a:lvl4pPr marL="1612867" algn="l" defTabSz="1075245" rtl="0" eaLnBrk="1" latinLnBrk="0" hangingPunct="1">
        <a:defRPr sz="2117" kern="1200">
          <a:solidFill>
            <a:schemeClr val="tx1"/>
          </a:solidFill>
          <a:latin typeface="+mn-lt"/>
          <a:ea typeface="+mn-ea"/>
          <a:cs typeface="+mn-cs"/>
        </a:defRPr>
      </a:lvl4pPr>
      <a:lvl5pPr marL="2150489" algn="l" defTabSz="1075245" rtl="0" eaLnBrk="1" latinLnBrk="0" hangingPunct="1">
        <a:defRPr sz="2117" kern="1200">
          <a:solidFill>
            <a:schemeClr val="tx1"/>
          </a:solidFill>
          <a:latin typeface="+mn-lt"/>
          <a:ea typeface="+mn-ea"/>
          <a:cs typeface="+mn-cs"/>
        </a:defRPr>
      </a:lvl5pPr>
      <a:lvl6pPr marL="2688112" algn="l" defTabSz="1075245" rtl="0" eaLnBrk="1" latinLnBrk="0" hangingPunct="1">
        <a:defRPr sz="2117" kern="1200">
          <a:solidFill>
            <a:schemeClr val="tx1"/>
          </a:solidFill>
          <a:latin typeface="+mn-lt"/>
          <a:ea typeface="+mn-ea"/>
          <a:cs typeface="+mn-cs"/>
        </a:defRPr>
      </a:lvl6pPr>
      <a:lvl7pPr marL="3225734" algn="l" defTabSz="1075245" rtl="0" eaLnBrk="1" latinLnBrk="0" hangingPunct="1">
        <a:defRPr sz="2117" kern="1200">
          <a:solidFill>
            <a:schemeClr val="tx1"/>
          </a:solidFill>
          <a:latin typeface="+mn-lt"/>
          <a:ea typeface="+mn-ea"/>
          <a:cs typeface="+mn-cs"/>
        </a:defRPr>
      </a:lvl7pPr>
      <a:lvl8pPr marL="3763356" algn="l" defTabSz="1075245" rtl="0" eaLnBrk="1" latinLnBrk="0" hangingPunct="1">
        <a:defRPr sz="2117" kern="1200">
          <a:solidFill>
            <a:schemeClr val="tx1"/>
          </a:solidFill>
          <a:latin typeface="+mn-lt"/>
          <a:ea typeface="+mn-ea"/>
          <a:cs typeface="+mn-cs"/>
        </a:defRPr>
      </a:lvl8pPr>
      <a:lvl9pPr marL="4300977" algn="l" defTabSz="1075245" rtl="0" eaLnBrk="1" latinLnBrk="0" hangingPunct="1">
        <a:defRPr sz="211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4785" y="763417"/>
            <a:ext cx="11479538" cy="0"/>
          </a:xfrm>
          <a:custGeom>
            <a:avLst/>
            <a:gdLst/>
            <a:ahLst/>
            <a:cxnLst/>
            <a:rect l="l" t="t" r="r" b="b"/>
            <a:pathLst>
              <a:path w="11454130">
                <a:moveTo>
                  <a:pt x="0" y="0"/>
                </a:moveTo>
                <a:lnTo>
                  <a:pt x="11454003" y="0"/>
                </a:lnTo>
              </a:path>
            </a:pathLst>
          </a:custGeom>
          <a:ln w="6350">
            <a:solidFill>
              <a:srgbClr val="000000"/>
            </a:solidFill>
          </a:ln>
        </p:spPr>
        <p:txBody>
          <a:bodyPr wrap="square" lIns="0" tIns="0" rIns="0" bIns="0" rtlCol="0"/>
          <a:lstStyle/>
          <a:p>
            <a:endParaRPr sz="1803"/>
          </a:p>
        </p:txBody>
      </p:sp>
      <p:sp>
        <p:nvSpPr>
          <p:cNvPr id="2" name="Holder 2"/>
          <p:cNvSpPr>
            <a:spLocks noGrp="1"/>
          </p:cNvSpPr>
          <p:nvPr>
            <p:ph type="title"/>
          </p:nvPr>
        </p:nvSpPr>
        <p:spPr>
          <a:xfrm>
            <a:off x="342057" y="1016742"/>
            <a:ext cx="11515838" cy="605641"/>
          </a:xfrm>
          <a:prstGeom prst="rect">
            <a:avLst/>
          </a:prstGeom>
        </p:spPr>
        <p:txBody>
          <a:bodyPr wrap="square" lIns="0" tIns="0" rIns="0" bIns="0">
            <a:spAutoFit/>
          </a:bodyPr>
          <a:lstStyle>
            <a:lvl1pPr>
              <a:defRPr sz="3800"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a:xfrm>
            <a:off x="3605881" y="2175374"/>
            <a:ext cx="6615467" cy="246221"/>
          </a:xfrm>
          <a:prstGeom prst="rect">
            <a:avLst/>
          </a:prstGeom>
        </p:spPr>
        <p:txBody>
          <a:bodyPr wrap="square" lIns="0" tIns="0" rIns="0" bIns="0">
            <a:spAutoFit/>
          </a:bodyPr>
          <a:lstStyle>
            <a:lvl1pPr>
              <a:defRPr sz="1600" b="0" i="0">
                <a:solidFill>
                  <a:schemeClr val="tx1"/>
                </a:solidFill>
                <a:latin typeface="UniversNextforHSBC-Light"/>
                <a:cs typeface="UniversNextforHSBC-Light"/>
              </a:defRPr>
            </a:lvl1pPr>
          </a:lstStyle>
          <a:p>
            <a:endParaRPr/>
          </a:p>
        </p:txBody>
      </p:sp>
      <p:sp>
        <p:nvSpPr>
          <p:cNvPr id="4" name="Holder 4"/>
          <p:cNvSpPr>
            <a:spLocks noGrp="1"/>
          </p:cNvSpPr>
          <p:nvPr>
            <p:ph type="ftr" sz="quarter" idx="5"/>
          </p:nvPr>
        </p:nvSpPr>
        <p:spPr>
          <a:xfrm>
            <a:off x="4147984" y="6377942"/>
            <a:ext cx="3903985"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99" y="6377942"/>
            <a:ext cx="2805989"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3967" y="6377942"/>
            <a:ext cx="2805989"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273240658,&quot;Placement&quot;:&quot;Footer&quot;,&quot;Top&quot;:519.343,&quot;Left&quot;:448.882751,&quot;SlideWidth&quot;:960,&quot;SlideHeight&quot;:540}">
            <a:extLst>
              <a:ext uri="{FF2B5EF4-FFF2-40B4-BE49-F238E27FC236}">
                <a16:creationId xmlns:a16="http://schemas.microsoft.com/office/drawing/2014/main" id="{A2199601-F6F9-794E-2F19-976AE4FD912B}"/>
              </a:ext>
            </a:extLst>
          </p:cNvPr>
          <p:cNvSpPr txBox="1"/>
          <p:nvPr userDrawn="1"/>
        </p:nvSpPr>
        <p:spPr>
          <a:xfrm>
            <a:off x="5700811"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805684535"/>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defRPr>
          <a:latin typeface="+mj-lt"/>
          <a:ea typeface="+mj-ea"/>
          <a:cs typeface="+mj-cs"/>
        </a:defRPr>
      </a:lvl1pPr>
    </p:titleStyle>
    <p:bodyStyle>
      <a:lvl1pPr marL="0">
        <a:defRPr>
          <a:latin typeface="+mn-lt"/>
          <a:ea typeface="+mn-ea"/>
          <a:cs typeface="+mn-cs"/>
        </a:defRPr>
      </a:lvl1pPr>
      <a:lvl2pPr marL="458113">
        <a:defRPr>
          <a:latin typeface="+mn-lt"/>
          <a:ea typeface="+mn-ea"/>
          <a:cs typeface="+mn-cs"/>
        </a:defRPr>
      </a:lvl2pPr>
      <a:lvl3pPr marL="916225">
        <a:defRPr>
          <a:latin typeface="+mn-lt"/>
          <a:ea typeface="+mn-ea"/>
          <a:cs typeface="+mn-cs"/>
        </a:defRPr>
      </a:lvl3pPr>
      <a:lvl4pPr marL="1374337">
        <a:defRPr>
          <a:latin typeface="+mn-lt"/>
          <a:ea typeface="+mn-ea"/>
          <a:cs typeface="+mn-cs"/>
        </a:defRPr>
      </a:lvl4pPr>
      <a:lvl5pPr marL="1832451">
        <a:defRPr>
          <a:latin typeface="+mn-lt"/>
          <a:ea typeface="+mn-ea"/>
          <a:cs typeface="+mn-cs"/>
        </a:defRPr>
      </a:lvl5pPr>
      <a:lvl6pPr marL="2290563">
        <a:defRPr>
          <a:latin typeface="+mn-lt"/>
          <a:ea typeface="+mn-ea"/>
          <a:cs typeface="+mn-cs"/>
        </a:defRPr>
      </a:lvl6pPr>
      <a:lvl7pPr marL="2748676">
        <a:defRPr>
          <a:latin typeface="+mn-lt"/>
          <a:ea typeface="+mn-ea"/>
          <a:cs typeface="+mn-cs"/>
        </a:defRPr>
      </a:lvl7pPr>
      <a:lvl8pPr marL="3206788">
        <a:defRPr>
          <a:latin typeface="+mn-lt"/>
          <a:ea typeface="+mn-ea"/>
          <a:cs typeface="+mn-cs"/>
        </a:defRPr>
      </a:lvl8pPr>
      <a:lvl9pPr marL="3664900">
        <a:defRPr>
          <a:latin typeface="+mn-lt"/>
          <a:ea typeface="+mn-ea"/>
          <a:cs typeface="+mn-cs"/>
        </a:defRPr>
      </a:lvl9pPr>
    </p:bodyStyle>
    <p:otherStyle>
      <a:lvl1pPr marL="0">
        <a:defRPr>
          <a:latin typeface="+mn-lt"/>
          <a:ea typeface="+mn-ea"/>
          <a:cs typeface="+mn-cs"/>
        </a:defRPr>
      </a:lvl1pPr>
      <a:lvl2pPr marL="458113">
        <a:defRPr>
          <a:latin typeface="+mn-lt"/>
          <a:ea typeface="+mn-ea"/>
          <a:cs typeface="+mn-cs"/>
        </a:defRPr>
      </a:lvl2pPr>
      <a:lvl3pPr marL="916225">
        <a:defRPr>
          <a:latin typeface="+mn-lt"/>
          <a:ea typeface="+mn-ea"/>
          <a:cs typeface="+mn-cs"/>
        </a:defRPr>
      </a:lvl3pPr>
      <a:lvl4pPr marL="1374337">
        <a:defRPr>
          <a:latin typeface="+mn-lt"/>
          <a:ea typeface="+mn-ea"/>
          <a:cs typeface="+mn-cs"/>
        </a:defRPr>
      </a:lvl4pPr>
      <a:lvl5pPr marL="1832451">
        <a:defRPr>
          <a:latin typeface="+mn-lt"/>
          <a:ea typeface="+mn-ea"/>
          <a:cs typeface="+mn-cs"/>
        </a:defRPr>
      </a:lvl5pPr>
      <a:lvl6pPr marL="2290563">
        <a:defRPr>
          <a:latin typeface="+mn-lt"/>
          <a:ea typeface="+mn-ea"/>
          <a:cs typeface="+mn-cs"/>
        </a:defRPr>
      </a:lvl6pPr>
      <a:lvl7pPr marL="2748676">
        <a:defRPr>
          <a:latin typeface="+mn-lt"/>
          <a:ea typeface="+mn-ea"/>
          <a:cs typeface="+mn-cs"/>
        </a:defRPr>
      </a:lvl7pPr>
      <a:lvl8pPr marL="3206788">
        <a:defRPr>
          <a:latin typeface="+mn-lt"/>
          <a:ea typeface="+mn-ea"/>
          <a:cs typeface="+mn-cs"/>
        </a:defRPr>
      </a:lvl8pPr>
      <a:lvl9pPr marL="36649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2.png"/><Relationship Id="rId7" Type="http://schemas.openxmlformats.org/officeDocument/2006/relationships/image" Target="../media/image30.png"/><Relationship Id="rId12"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7.png"/><Relationship Id="rId11"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image" Target="../media/image45.svg"/><Relationship Id="rId4" Type="http://schemas.openxmlformats.org/officeDocument/2006/relationships/image" Target="../media/image33.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2.svg"/></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www.thebank.com/default.aspz.referident%3D545C8A4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3.svg"/><Relationship Id="rId11" Type="http://schemas.openxmlformats.org/officeDocument/2006/relationships/image" Target="../media/image47.svg"/><Relationship Id="rId5" Type="http://schemas.openxmlformats.org/officeDocument/2006/relationships/image" Target="../media/image42.png"/><Relationship Id="rId10" Type="http://schemas.openxmlformats.org/officeDocument/2006/relationships/image" Target="../media/image46.png"/><Relationship Id="rId4" Type="http://schemas.microsoft.com/office/2007/relationships/hdphoto" Target="../media/hdphoto1.wdp"/><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curly hair and glasses smiling&#10;&#10;Description automatically generated">
            <a:extLst>
              <a:ext uri="{FF2B5EF4-FFF2-40B4-BE49-F238E27FC236}">
                <a16:creationId xmlns:a16="http://schemas.microsoft.com/office/drawing/2014/main" id="{714DBDF7-E4FB-1D7F-B129-A6BB2B409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0"/>
            <a:ext cx="12192000" cy="6858000"/>
          </a:xfrm>
          <a:prstGeom prst="rect">
            <a:avLst/>
          </a:prstGeom>
        </p:spPr>
      </p:pic>
      <p:pic>
        <p:nvPicPr>
          <p:cNvPr id="11" name="Graphic 10">
            <a:extLst>
              <a:ext uri="{FF2B5EF4-FFF2-40B4-BE49-F238E27FC236}">
                <a16:creationId xmlns:a16="http://schemas.microsoft.com/office/drawing/2014/main" id="{8D917279-0128-1327-4DE9-EBA774EE69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8128" y="605063"/>
            <a:ext cx="3898900" cy="1524000"/>
          </a:xfrm>
          <a:prstGeom prst="rect">
            <a:avLst/>
          </a:prstGeom>
        </p:spPr>
      </p:pic>
      <p:pic>
        <p:nvPicPr>
          <p:cNvPr id="5" name="Picture 4" descr="A couple of women sitting on a ledge&#10;&#10;Description automatically generated">
            <a:extLst>
              <a:ext uri="{FF2B5EF4-FFF2-40B4-BE49-F238E27FC236}">
                <a16:creationId xmlns:a16="http://schemas.microsoft.com/office/drawing/2014/main" id="{A74FE1B5-F7B5-41A2-644D-1CFC0B063C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89332" y="5503333"/>
            <a:ext cx="4402667" cy="1357348"/>
          </a:xfrm>
          <a:prstGeom prst="rect">
            <a:avLst/>
          </a:prstGeom>
        </p:spPr>
      </p:pic>
      <p:sp>
        <p:nvSpPr>
          <p:cNvPr id="6" name="object 4">
            <a:extLst>
              <a:ext uri="{FF2B5EF4-FFF2-40B4-BE49-F238E27FC236}">
                <a16:creationId xmlns:a16="http://schemas.microsoft.com/office/drawing/2014/main" id="{E4BB3BAD-9B4C-966E-DC48-413E72171950}"/>
              </a:ext>
            </a:extLst>
          </p:cNvPr>
          <p:cNvSpPr txBox="1">
            <a:spLocks/>
          </p:cNvSpPr>
          <p:nvPr/>
        </p:nvSpPr>
        <p:spPr>
          <a:xfrm>
            <a:off x="7037108" y="2271713"/>
            <a:ext cx="5154892" cy="1674812"/>
          </a:xfrm>
          <a:prstGeom prst="rect">
            <a:avLst/>
          </a:prstGeom>
        </p:spPr>
        <p:txBody>
          <a:bodyPr vert="horz" wrap="square" lIns="0" tIns="12724" rIns="0" bIns="0" rtlCol="0" anchor="ctr">
            <a:noAutofit/>
          </a:bodyPr>
          <a:lstStyle>
            <a:lvl1pPr>
              <a:defRPr sz="3807" b="0" i="0">
                <a:solidFill>
                  <a:schemeClr val="bg1"/>
                </a:solidFill>
                <a:latin typeface="UniversNextforHSBC-Light"/>
                <a:ea typeface="+mj-ea"/>
                <a:cs typeface="UniversNextforHSBC-Light"/>
              </a:defRPr>
            </a:lvl1pPr>
          </a:lstStyle>
          <a:p>
            <a:pPr marL="12724"/>
            <a:r>
              <a:rPr lang="en-GB" sz="5000" kern="0" spc="-150" dirty="0">
                <a:solidFill>
                  <a:srgbClr val="000000"/>
                </a:solidFill>
                <a:latin typeface="Univers Next for HSBC Thin" panose="020B0303030202020203" pitchFamily="34" charset="77"/>
              </a:rPr>
              <a:t>Fraud</a:t>
            </a:r>
          </a:p>
          <a:p>
            <a:pPr marL="12724"/>
            <a:r>
              <a:rPr lang="en-GB" sz="5000" kern="0" spc="-150" dirty="0">
                <a:solidFill>
                  <a:srgbClr val="000000"/>
                </a:solidFill>
                <a:latin typeface="Univers Next for HSBC Thin" panose="020B0303030202020203" pitchFamily="34" charset="77"/>
              </a:rPr>
              <a:t>Bootcamp</a:t>
            </a:r>
          </a:p>
        </p:txBody>
      </p:sp>
      <p:sp>
        <p:nvSpPr>
          <p:cNvPr id="7" name="TextBox 6">
            <a:extLst>
              <a:ext uri="{FF2B5EF4-FFF2-40B4-BE49-F238E27FC236}">
                <a16:creationId xmlns:a16="http://schemas.microsoft.com/office/drawing/2014/main" id="{98B3C8BD-2C9D-EE1B-3129-0F49509255C2}"/>
              </a:ext>
            </a:extLst>
          </p:cNvPr>
          <p:cNvSpPr txBox="1"/>
          <p:nvPr/>
        </p:nvSpPr>
        <p:spPr>
          <a:xfrm>
            <a:off x="6983319" y="4231825"/>
            <a:ext cx="4817383" cy="369332"/>
          </a:xfrm>
          <a:prstGeom prst="rect">
            <a:avLst/>
          </a:prstGeom>
          <a:noFill/>
        </p:spPr>
        <p:txBody>
          <a:bodyPr wrap="square">
            <a:spAutoFit/>
          </a:bodyPr>
          <a:lstStyle/>
          <a:p>
            <a:r>
              <a:rPr lang="en-GB" sz="1800" b="1" spc="30" dirty="0">
                <a:solidFill>
                  <a:srgbClr val="000000"/>
                </a:solidFill>
                <a:latin typeface="Univers Next for HSBC Regular" panose="020B0503030202020203" pitchFamily="34" charset="0"/>
              </a:rPr>
              <a:t>Part 1: Fraud and Your Money</a:t>
            </a:r>
            <a:endParaRPr lang="en-US" b="1" spc="30" dirty="0">
              <a:latin typeface="Univers Next for HSBC Regular" panose="020B0503030202020203" pitchFamily="34" charset="0"/>
            </a:endParaRPr>
          </a:p>
        </p:txBody>
      </p:sp>
      <p:sp>
        <p:nvSpPr>
          <p:cNvPr id="9" name="Rectangle 8">
            <a:extLst>
              <a:ext uri="{FF2B5EF4-FFF2-40B4-BE49-F238E27FC236}">
                <a16:creationId xmlns:a16="http://schemas.microsoft.com/office/drawing/2014/main" id="{194CC5A9-4BFF-7337-FED2-BFBB7BAD9D11}"/>
              </a:ext>
            </a:extLst>
          </p:cNvPr>
          <p:cNvSpPr/>
          <p:nvPr/>
        </p:nvSpPr>
        <p:spPr>
          <a:xfrm>
            <a:off x="8306594" y="990601"/>
            <a:ext cx="2971800" cy="8683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8C6D64-4956-1439-C633-D3EF74D10D5A}"/>
              </a:ext>
            </a:extLst>
          </p:cNvPr>
          <p:cNvSpPr txBox="1"/>
          <p:nvPr/>
        </p:nvSpPr>
        <p:spPr>
          <a:xfrm>
            <a:off x="8306594" y="959113"/>
            <a:ext cx="3124200" cy="738664"/>
          </a:xfrm>
          <a:prstGeom prst="rect">
            <a:avLst/>
          </a:prstGeom>
          <a:noFill/>
        </p:spPr>
        <p:txBody>
          <a:bodyPr wrap="square">
            <a:spAutoFit/>
          </a:bodyPr>
          <a:lstStyle/>
          <a:p>
            <a:r>
              <a:rPr lang="en-GB" sz="2100" b="1" spc="30" dirty="0">
                <a:solidFill>
                  <a:srgbClr val="000000"/>
                </a:solidFill>
                <a:latin typeface="Univers Next for HSBC Regular" panose="020B0503030202020203" pitchFamily="34" charset="0"/>
              </a:rPr>
              <a:t>Module 6</a:t>
            </a:r>
          </a:p>
          <a:p>
            <a:r>
              <a:rPr lang="en-GB" sz="2100" spc="30" dirty="0">
                <a:solidFill>
                  <a:srgbClr val="000000"/>
                </a:solidFill>
                <a:latin typeface="Univers Next for HSBC Light" panose="020B0403030202020203" pitchFamily="34" charset="0"/>
              </a:rPr>
              <a:t>Session 12 M6SC12</a:t>
            </a:r>
            <a:endParaRPr lang="en-US" sz="2100" spc="30" dirty="0">
              <a:latin typeface="Univers Next for HSBC Light" panose="020B0403030202020203" pitchFamily="34" charset="0"/>
            </a:endParaRPr>
          </a:p>
        </p:txBody>
      </p:sp>
    </p:spTree>
    <p:extLst>
      <p:ext uri="{BB962C8B-B14F-4D97-AF65-F5344CB8AC3E}">
        <p14:creationId xmlns:p14="http://schemas.microsoft.com/office/powerpoint/2010/main" val="304404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4FED3B-2173-1199-178E-CDB7B1A52BA7}"/>
              </a:ext>
            </a:extLst>
          </p:cNvPr>
          <p:cNvSpPr/>
          <p:nvPr/>
        </p:nvSpPr>
        <p:spPr>
          <a:xfrm>
            <a:off x="7020000" y="0"/>
            <a:ext cx="5173588"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4C849B-6216-5C1A-338B-329D5156CBEB}"/>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473E3896-B55B-F908-EDB6-14F3C396C722}"/>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10</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9" name="Rounded Rectangle 8">
            <a:extLst>
              <a:ext uri="{FF2B5EF4-FFF2-40B4-BE49-F238E27FC236}">
                <a16:creationId xmlns:a16="http://schemas.microsoft.com/office/drawing/2014/main" id="{7D697546-F456-CBA3-CE69-2BE31422866D}"/>
              </a:ext>
            </a:extLst>
          </p:cNvPr>
          <p:cNvSpPr>
            <a:spLocks/>
          </p:cNvSpPr>
          <p:nvPr/>
        </p:nvSpPr>
        <p:spPr bwMode="gray">
          <a:xfrm>
            <a:off x="513495" y="1433424"/>
            <a:ext cx="5698394" cy="1002594"/>
          </a:xfrm>
          <a:prstGeom prst="roundRect">
            <a:avLst>
              <a:gd name="adj" fmla="val 0"/>
            </a:avLst>
          </a:prstGeom>
          <a:noFill/>
        </p:spPr>
        <p:txBody>
          <a:bodyPr wrap="square" lIns="0" tIns="0" rIns="0" bIns="0" anchor="t">
            <a:noAutofit/>
          </a:bodyPr>
          <a:lstStyle/>
          <a:p>
            <a:pPr marL="12728" marR="5092" defTabSz="916412">
              <a:spcAft>
                <a:spcPts val="1200"/>
              </a:spcAft>
              <a:defRPr/>
            </a:pPr>
            <a:r>
              <a:rPr lang="en-GB" sz="1600" dirty="0">
                <a:solidFill>
                  <a:prstClr val="black"/>
                </a:solidFill>
                <a:latin typeface="Univers Next for HSBC Light" panose="020B0403030202020203" pitchFamily="34" charset="0"/>
                <a:cs typeface="UniversNextforHSBC-Light"/>
              </a:rPr>
              <a:t>‘Card Not Present’ transactions occur when the payment card is not in the same place as the retailer.  </a:t>
            </a:r>
          </a:p>
          <a:p>
            <a:pPr defTabSz="914400">
              <a:spcBef>
                <a:spcPts val="1000"/>
              </a:spcBef>
              <a:spcAft>
                <a:spcPts val="1200"/>
              </a:spcAft>
              <a:buClr>
                <a:srgbClr val="C00000"/>
              </a:buClr>
              <a:buSzPct val="90000"/>
              <a:defRPr/>
            </a:pPr>
            <a:r>
              <a:rPr lang="en-GB" sz="1600" b="1" dirty="0">
                <a:latin typeface="Univers Next for HSBC Light" panose="020B0403030202020203" pitchFamily="34" charset="0"/>
                <a:ea typeface="MS Mincho" panose="02020609040205080304" pitchFamily="49" charset="-128"/>
                <a:cs typeface="Arial" panose="020B0604020202020204" pitchFamily="34" charset="0"/>
              </a:rPr>
              <a:t> This could be through:</a:t>
            </a:r>
            <a:endParaRPr lang="en-GB" sz="1600" b="1" dirty="0">
              <a:latin typeface="Univers Next for HSBC Light" panose="020B0403030202020203" pitchFamily="34" charset="0"/>
              <a:ea typeface="ＭＳ Ｐゴシック"/>
            </a:endParaRPr>
          </a:p>
        </p:txBody>
      </p:sp>
      <p:sp>
        <p:nvSpPr>
          <p:cNvPr id="10" name="Title 11">
            <a:extLst>
              <a:ext uri="{FF2B5EF4-FFF2-40B4-BE49-F238E27FC236}">
                <a16:creationId xmlns:a16="http://schemas.microsoft.com/office/drawing/2014/main" id="{20080091-D84B-1C91-8C60-668630ADCD21}"/>
              </a:ext>
            </a:extLst>
          </p:cNvPr>
          <p:cNvSpPr txBox="1">
            <a:spLocks/>
          </p:cNvSpPr>
          <p:nvPr/>
        </p:nvSpPr>
        <p:spPr>
          <a:xfrm>
            <a:off x="491300" y="454100"/>
            <a:ext cx="114253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cs typeface="Arial"/>
              </a:rPr>
              <a:t>Card not </a:t>
            </a:r>
            <a:r>
              <a:rPr lang="en-GB" sz="4400" dirty="0">
                <a:solidFill>
                  <a:prstClr val="black"/>
                </a:solidFill>
                <a:latin typeface="Univers Next for HSBC Thin" panose="020B0303030202020203" pitchFamily="34" charset="77"/>
                <a:cs typeface="Arial"/>
              </a:rPr>
              <a:t>p</a:t>
            </a:r>
            <a:r>
              <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cs typeface="Arial"/>
              </a:rPr>
              <a:t>resent </a:t>
            </a:r>
            <a:r>
              <a:rPr lang="en-GB" sz="4400" dirty="0">
                <a:solidFill>
                  <a:prstClr val="black"/>
                </a:solidFill>
                <a:latin typeface="Univers Next for HSBC Thin" panose="020B0303030202020203" pitchFamily="34" charset="77"/>
                <a:cs typeface="Arial"/>
              </a:rPr>
              <a:t>f</a:t>
            </a:r>
            <a:r>
              <a:rPr kumimoji="0" lang="en-GB" sz="4400" u="none" strike="noStrike" kern="1200" cap="none" spc="0" normalizeH="0" baseline="0" noProof="0" dirty="0" err="1">
                <a:ln>
                  <a:noFill/>
                </a:ln>
                <a:solidFill>
                  <a:prstClr val="black"/>
                </a:solidFill>
                <a:effectLst/>
                <a:uLnTx/>
                <a:uFillTx/>
                <a:latin typeface="Univers Next for HSBC Thin" panose="020B0303030202020203" pitchFamily="34" charset="77"/>
                <a:cs typeface="Arial"/>
              </a:rPr>
              <a:t>raud</a:t>
            </a:r>
            <a:endPar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cs typeface="Arial"/>
            </a:endParaRPr>
          </a:p>
        </p:txBody>
      </p:sp>
      <p:sp>
        <p:nvSpPr>
          <p:cNvPr id="21" name="object 7">
            <a:extLst>
              <a:ext uri="{FF2B5EF4-FFF2-40B4-BE49-F238E27FC236}">
                <a16:creationId xmlns:a16="http://schemas.microsoft.com/office/drawing/2014/main" id="{C6E6B6A6-5AF1-9AF4-CE3F-B5962EF3976C}"/>
              </a:ext>
            </a:extLst>
          </p:cNvPr>
          <p:cNvSpPr txBox="1"/>
          <p:nvPr/>
        </p:nvSpPr>
        <p:spPr>
          <a:xfrm>
            <a:off x="1973882" y="2819400"/>
            <a:ext cx="2533394" cy="90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800" b="1" dirty="0">
                <a:latin typeface="Univers Next for HSBC Light" panose="020B0403030202020203" pitchFamily="34" charset="0"/>
                <a:cs typeface="UniversNextforHSBC-Medium"/>
              </a:rPr>
              <a:t>Online Order</a:t>
            </a:r>
          </a:p>
        </p:txBody>
      </p:sp>
      <p:sp>
        <p:nvSpPr>
          <p:cNvPr id="26" name="object 7">
            <a:extLst>
              <a:ext uri="{FF2B5EF4-FFF2-40B4-BE49-F238E27FC236}">
                <a16:creationId xmlns:a16="http://schemas.microsoft.com/office/drawing/2014/main" id="{15C2EA83-B289-C5FD-D542-9D2ED276BEFB}"/>
              </a:ext>
            </a:extLst>
          </p:cNvPr>
          <p:cNvSpPr txBox="1"/>
          <p:nvPr/>
        </p:nvSpPr>
        <p:spPr>
          <a:xfrm>
            <a:off x="1972794" y="3976711"/>
            <a:ext cx="2533394" cy="90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800" b="1" dirty="0">
                <a:latin typeface="Univers Next for HSBC Light" panose="020B0403030202020203" pitchFamily="34" charset="0"/>
                <a:cs typeface="UniversNextforHSBC-Medium"/>
              </a:rPr>
              <a:t>Telephone Order</a:t>
            </a:r>
          </a:p>
        </p:txBody>
      </p:sp>
      <p:sp>
        <p:nvSpPr>
          <p:cNvPr id="30" name="object 7">
            <a:extLst>
              <a:ext uri="{FF2B5EF4-FFF2-40B4-BE49-F238E27FC236}">
                <a16:creationId xmlns:a16="http://schemas.microsoft.com/office/drawing/2014/main" id="{31274E7C-0186-C4F1-DD81-26D839A6633F}"/>
              </a:ext>
            </a:extLst>
          </p:cNvPr>
          <p:cNvSpPr txBox="1"/>
          <p:nvPr/>
        </p:nvSpPr>
        <p:spPr>
          <a:xfrm>
            <a:off x="1972794" y="5175223"/>
            <a:ext cx="2973101" cy="90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800" b="1" dirty="0">
                <a:latin typeface="Univers Next for HSBC Light" panose="020B0403030202020203" pitchFamily="34" charset="0"/>
                <a:cs typeface="UniversNextforHSBC-Medium"/>
              </a:rPr>
              <a:t>Card already on account</a:t>
            </a:r>
          </a:p>
        </p:txBody>
      </p:sp>
      <p:sp>
        <p:nvSpPr>
          <p:cNvPr id="34" name="object 8">
            <a:extLst>
              <a:ext uri="{FF2B5EF4-FFF2-40B4-BE49-F238E27FC236}">
                <a16:creationId xmlns:a16="http://schemas.microsoft.com/office/drawing/2014/main" id="{49E98BCA-3DF2-E072-6447-80797AC95CF5}"/>
              </a:ext>
            </a:extLst>
          </p:cNvPr>
          <p:cNvSpPr txBox="1"/>
          <p:nvPr/>
        </p:nvSpPr>
        <p:spPr>
          <a:xfrm>
            <a:off x="7264800" y="561600"/>
            <a:ext cx="4376400" cy="3492971"/>
          </a:xfrm>
          <a:prstGeom prst="rect">
            <a:avLst/>
          </a:prstGeom>
        </p:spPr>
        <p:txBody>
          <a:bodyPr vert="horz" wrap="square" lIns="0" tIns="12727" rIns="0" bIns="0" rtlCol="0">
            <a:spAutoFit/>
          </a:bodyPr>
          <a:lstStyle/>
          <a:p>
            <a:pPr marR="134280" defTabSz="916412">
              <a:spcAft>
                <a:spcPts val="1200"/>
              </a:spcAft>
              <a:defRPr/>
            </a:pPr>
            <a:r>
              <a:rPr lang="en-GB" sz="1603" dirty="0">
                <a:solidFill>
                  <a:prstClr val="black"/>
                </a:solidFill>
                <a:latin typeface="Univers Next for HSBC Light" panose="020B0403030202020203" pitchFamily="34" charset="0"/>
                <a:cs typeface="UniversNextforHSBC-Light"/>
              </a:rPr>
              <a:t>If a fraudster obtains your CVC during a fake transaction they may be able to charge your card for goods you will never receive.</a:t>
            </a:r>
          </a:p>
          <a:p>
            <a:pPr marL="298450" marR="5080" indent="-28575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Is the deal too good to be true?</a:t>
            </a:r>
            <a:endParaRPr lang="en-GB" sz="1600" dirty="0">
              <a:solidFill>
                <a:srgbClr val="231F20"/>
              </a:solidFill>
              <a:latin typeface="Univers Next for HSBC Light" panose="020B0403030202020203" pitchFamily="34" charset="0"/>
              <a:cs typeface="UniversNextforHSBC-Light"/>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Use a secure payment method </a:t>
            </a:r>
            <a:br>
              <a:rPr lang="en-GB" sz="1600" dirty="0">
                <a:solidFill>
                  <a:prstClr val="black"/>
                </a:solidFill>
                <a:latin typeface="UniversNextforHSBC-Light"/>
                <a:cs typeface="UniversNextforHSBC-Light"/>
              </a:rPr>
            </a:br>
            <a:r>
              <a:rPr lang="en-GB" sz="1600" dirty="0">
                <a:solidFill>
                  <a:prstClr val="black"/>
                </a:solidFill>
                <a:latin typeface="UniversNextforHSBC-Light"/>
                <a:cs typeface="UniversNextforHSBC-Light"/>
              </a:rPr>
              <a:t>on a reputable site</a:t>
            </a:r>
            <a:endParaRPr lang="en-GB" sz="1600" kern="0" dirty="0">
              <a:solidFill>
                <a:srgbClr val="231F20"/>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Consider using a credit card for additional protection</a:t>
            </a:r>
            <a:endParaRPr lang="en-GB" sz="1600" dirty="0">
              <a:solidFill>
                <a:prstClr val="black"/>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Read online reviews of the retailer</a:t>
            </a:r>
            <a:endParaRPr lang="en-GB" sz="1600" dirty="0">
              <a:latin typeface="Univers Next for HSBC Light" panose="020B0403030202020203" pitchFamily="34" charset="0"/>
              <a:cs typeface="UniversNextforHSBC-Light"/>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Check with the manufacturer if they are </a:t>
            </a:r>
            <a:br>
              <a:rPr lang="en-GB" sz="1600" dirty="0">
                <a:solidFill>
                  <a:prstClr val="black"/>
                </a:solidFill>
                <a:latin typeface="UniversNextforHSBC-Light"/>
                <a:cs typeface="UniversNextforHSBC-Light"/>
              </a:rPr>
            </a:br>
            <a:r>
              <a:rPr lang="en-GB" sz="1600" dirty="0">
                <a:solidFill>
                  <a:prstClr val="black"/>
                </a:solidFill>
                <a:latin typeface="UniversNextforHSBC-Light"/>
                <a:cs typeface="UniversNextforHSBC-Light"/>
              </a:rPr>
              <a:t>a legitimate seller</a:t>
            </a:r>
            <a:endParaRPr lang="en-GB" sz="1600" dirty="0">
              <a:solidFill>
                <a:prstClr val="black"/>
              </a:solidFill>
              <a:latin typeface="Univers Next for HSBC Light" panose="020B0403030202020203" pitchFamily="34" charset="0"/>
            </a:endParaRPr>
          </a:p>
        </p:txBody>
      </p:sp>
      <p:pic>
        <p:nvPicPr>
          <p:cNvPr id="36" name="Graphic 35">
            <a:extLst>
              <a:ext uri="{FF2B5EF4-FFF2-40B4-BE49-F238E27FC236}">
                <a16:creationId xmlns:a16="http://schemas.microsoft.com/office/drawing/2014/main" id="{153370F2-9FA4-15B2-1207-C6A6232704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001794" y="2556325"/>
            <a:ext cx="5397500" cy="53975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E894F91-1963-37A5-7222-0CF5EC052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57" y="4062512"/>
            <a:ext cx="743387" cy="743387"/>
          </a:xfrm>
          <a:prstGeom prst="rect">
            <a:avLst/>
          </a:prstGeom>
        </p:spPr>
      </p:pic>
      <p:pic>
        <p:nvPicPr>
          <p:cNvPr id="16" name="Graphic 15">
            <a:extLst>
              <a:ext uri="{FF2B5EF4-FFF2-40B4-BE49-F238E27FC236}">
                <a16:creationId xmlns:a16="http://schemas.microsoft.com/office/drawing/2014/main" id="{D662790D-E15B-78A8-8EC3-9D4DB69767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312" y="4725223"/>
            <a:ext cx="1779305" cy="1779305"/>
          </a:xfrm>
          <a:prstGeom prst="rect">
            <a:avLst/>
          </a:prstGeom>
        </p:spPr>
      </p:pic>
      <p:pic>
        <p:nvPicPr>
          <p:cNvPr id="6" name="Picture 5" descr="A computer with a yellow envelope on the screen&#10;&#10;Description automatically generated">
            <a:extLst>
              <a:ext uri="{FF2B5EF4-FFF2-40B4-BE49-F238E27FC236}">
                <a16:creationId xmlns:a16="http://schemas.microsoft.com/office/drawing/2014/main" id="{FF35584D-A948-7A2F-DBBB-B14F3F2B3F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226" y="2807960"/>
            <a:ext cx="1368703" cy="965320"/>
          </a:xfrm>
          <a:prstGeom prst="rect">
            <a:avLst/>
          </a:prstGeom>
        </p:spPr>
      </p:pic>
      <p:sp>
        <p:nvSpPr>
          <p:cNvPr id="13" name="Rectangle 12">
            <a:extLst>
              <a:ext uri="{FF2B5EF4-FFF2-40B4-BE49-F238E27FC236}">
                <a16:creationId xmlns:a16="http://schemas.microsoft.com/office/drawing/2014/main" id="{A0E37947-498A-91FD-3DF4-3E9900927C42}"/>
              </a:ext>
            </a:extLst>
          </p:cNvPr>
          <p:cNvSpPr/>
          <p:nvPr/>
        </p:nvSpPr>
        <p:spPr>
          <a:xfrm>
            <a:off x="708248" y="2940052"/>
            <a:ext cx="813007" cy="494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black and white logo&#10;&#10;Description automatically generated">
            <a:extLst>
              <a:ext uri="{FF2B5EF4-FFF2-40B4-BE49-F238E27FC236}">
                <a16:creationId xmlns:a16="http://schemas.microsoft.com/office/drawing/2014/main" id="{F2F0C749-987E-E301-7B48-225BD5658B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3414" b="44285"/>
          <a:stretch/>
        </p:blipFill>
        <p:spPr>
          <a:xfrm>
            <a:off x="1021438" y="3158200"/>
            <a:ext cx="186623" cy="111200"/>
          </a:xfrm>
          <a:prstGeom prst="rect">
            <a:avLst/>
          </a:prstGeom>
        </p:spPr>
      </p:pic>
    </p:spTree>
    <p:extLst>
      <p:ext uri="{BB962C8B-B14F-4D97-AF65-F5344CB8AC3E}">
        <p14:creationId xmlns:p14="http://schemas.microsoft.com/office/powerpoint/2010/main" val="5570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1D6248-F57F-42F6-4A7E-416EC47E2C22}"/>
              </a:ext>
            </a:extLst>
          </p:cNvPr>
          <p:cNvSpPr/>
          <p:nvPr/>
        </p:nvSpPr>
        <p:spPr>
          <a:xfrm>
            <a:off x="7020000" y="0"/>
            <a:ext cx="5173588"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D529E78-21F0-4D67-6EF8-3FA790088306}"/>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0A91B275-DA8A-A959-72B9-815182C19151}"/>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11</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8" name="object 8">
            <a:extLst>
              <a:ext uri="{FF2B5EF4-FFF2-40B4-BE49-F238E27FC236}">
                <a16:creationId xmlns:a16="http://schemas.microsoft.com/office/drawing/2014/main" id="{3D3061D7-1A31-5270-3E37-544E26114E53}"/>
              </a:ext>
            </a:extLst>
          </p:cNvPr>
          <p:cNvSpPr txBox="1"/>
          <p:nvPr/>
        </p:nvSpPr>
        <p:spPr>
          <a:xfrm>
            <a:off x="7264800" y="561600"/>
            <a:ext cx="4376400" cy="2999631"/>
          </a:xfrm>
          <a:prstGeom prst="rect">
            <a:avLst/>
          </a:prstGeom>
        </p:spPr>
        <p:txBody>
          <a:bodyPr vert="horz" wrap="square" lIns="0" tIns="12727" rIns="0" bIns="0" rtlCol="0">
            <a:spAutoFit/>
          </a:bodyPr>
          <a:lstStyle/>
          <a:p>
            <a:pPr marR="134280" defTabSz="916412">
              <a:spcAft>
                <a:spcPts val="1200"/>
              </a:spcAft>
              <a:defRPr/>
            </a:pPr>
            <a:r>
              <a:rPr lang="en-GB" sz="1603" b="1" dirty="0">
                <a:solidFill>
                  <a:prstClr val="black"/>
                </a:solidFill>
                <a:latin typeface="Univers Next for HSBC Light" panose="020B0403030202020203" pitchFamily="34" charset="0"/>
                <a:cs typeface="UniversNextforHSBC-Light"/>
              </a:rPr>
              <a:t>Skimming or Retention Devices</a:t>
            </a: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Do not try and remove the device</a:t>
            </a:r>
            <a:endParaRPr lang="en-GB" sz="1600" dirty="0">
              <a:solidFill>
                <a:srgbClr val="231F20"/>
              </a:solidFill>
              <a:latin typeface="Univers Next for HSBC Light" panose="020B0403030202020203" pitchFamily="34" charset="0"/>
              <a:cs typeface="UniversNextforHSBC-Light"/>
            </a:endParaRP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Don’t use the ATM</a:t>
            </a:r>
            <a:endParaRPr lang="en-GB" sz="1600" kern="0" dirty="0">
              <a:solidFill>
                <a:srgbClr val="231F20"/>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If your card is captured, call your bank and cancel it</a:t>
            </a:r>
            <a:endParaRPr lang="en-GB" sz="1600" dirty="0">
              <a:solidFill>
                <a:prstClr val="black"/>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Report the suspicious device to the bank </a:t>
            </a:r>
            <a:br>
              <a:rPr lang="en-GB" sz="1600" dirty="0">
                <a:latin typeface="Univers Next for HSBC Light" panose="020B0403030202020203" pitchFamily="34" charset="0"/>
                <a:cs typeface="UniversNextforHSBC-Light"/>
              </a:rPr>
            </a:br>
            <a:r>
              <a:rPr lang="en-GB" sz="1600" dirty="0">
                <a:latin typeface="Univers Next for HSBC Light" panose="020B0403030202020203" pitchFamily="34" charset="0"/>
                <a:cs typeface="UniversNextforHSBC-Light"/>
              </a:rPr>
              <a:t>or the police immediately</a:t>
            </a: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Keep your banks’ helpline numbers saved </a:t>
            </a:r>
            <a:br>
              <a:rPr lang="en-GB" sz="1600" dirty="0">
                <a:latin typeface="Univers Next for HSBC Light" panose="020B0403030202020203" pitchFamily="34" charset="0"/>
                <a:cs typeface="UniversNextforHSBC-Light"/>
              </a:rPr>
            </a:br>
            <a:r>
              <a:rPr lang="en-GB" sz="1600" dirty="0">
                <a:latin typeface="Univers Next for HSBC Light" panose="020B0403030202020203" pitchFamily="34" charset="0"/>
                <a:cs typeface="UniversNextforHSBC-Light"/>
              </a:rPr>
              <a:t>in your phone for emergencies</a:t>
            </a:r>
            <a:endParaRPr lang="en-GB" sz="1600" dirty="0">
              <a:solidFill>
                <a:prstClr val="black"/>
              </a:solidFill>
              <a:latin typeface="Univers Next for HSBC Light" panose="020B0403030202020203" pitchFamily="34" charset="0"/>
            </a:endParaRPr>
          </a:p>
        </p:txBody>
      </p:sp>
      <p:sp>
        <p:nvSpPr>
          <p:cNvPr id="9" name="Title 11">
            <a:extLst>
              <a:ext uri="{FF2B5EF4-FFF2-40B4-BE49-F238E27FC236}">
                <a16:creationId xmlns:a16="http://schemas.microsoft.com/office/drawing/2014/main" id="{0C984EAB-09BA-62CF-8C0D-67C73550A292}"/>
              </a:ext>
            </a:extLst>
          </p:cNvPr>
          <p:cNvSpPr txBox="1">
            <a:spLocks/>
          </p:cNvSpPr>
          <p:nvPr/>
        </p:nvSpPr>
        <p:spPr>
          <a:xfrm>
            <a:off x="550800" y="453375"/>
            <a:ext cx="114253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cs typeface="Arial"/>
              </a:rPr>
              <a:t>ATM Fraud</a:t>
            </a:r>
          </a:p>
        </p:txBody>
      </p:sp>
      <p:sp>
        <p:nvSpPr>
          <p:cNvPr id="18" name="Rounded Rectangle 17">
            <a:extLst>
              <a:ext uri="{FF2B5EF4-FFF2-40B4-BE49-F238E27FC236}">
                <a16:creationId xmlns:a16="http://schemas.microsoft.com/office/drawing/2014/main" id="{64D75B79-A5D0-AA83-7A41-E7A0AEBD320A}"/>
              </a:ext>
            </a:extLst>
          </p:cNvPr>
          <p:cNvSpPr>
            <a:spLocks/>
          </p:cNvSpPr>
          <p:nvPr/>
        </p:nvSpPr>
        <p:spPr bwMode="gray">
          <a:xfrm>
            <a:off x="550800" y="1425600"/>
            <a:ext cx="5698394" cy="394627"/>
          </a:xfrm>
          <a:prstGeom prst="roundRect">
            <a:avLst>
              <a:gd name="adj" fmla="val 0"/>
            </a:avLst>
          </a:prstGeom>
          <a:noFill/>
        </p:spPr>
        <p:txBody>
          <a:bodyPr wrap="square" lIns="0" tIns="0" rIns="0" bIns="0" anchor="t">
            <a:noAutofit/>
          </a:bodyPr>
          <a:lstStyle/>
          <a:p>
            <a:pPr defTabSz="914400">
              <a:spcBef>
                <a:spcPts val="1000"/>
              </a:spcBef>
              <a:spcAft>
                <a:spcPts val="1200"/>
              </a:spcAft>
              <a:buClr>
                <a:srgbClr val="C00000"/>
              </a:buClr>
              <a:buSzPct val="90000"/>
              <a:defRPr/>
            </a:pPr>
            <a:r>
              <a:rPr lang="en-GB" sz="2400" b="1" dirty="0">
                <a:latin typeface="Univers Next for HSBC Light" panose="020B0403030202020203" pitchFamily="34" charset="0"/>
                <a:ea typeface="MS Mincho" panose="02020609040205080304" pitchFamily="49" charset="-128"/>
                <a:cs typeface="Arial" panose="020B0604020202020204" pitchFamily="34" charset="0"/>
              </a:rPr>
              <a:t>Shoulder Surfing</a:t>
            </a:r>
            <a:endParaRPr lang="en-GB" sz="2400" b="1" dirty="0">
              <a:latin typeface="Univers Next for HSBC Light" panose="020B0403030202020203" pitchFamily="34" charset="0"/>
              <a:ea typeface="ＭＳ Ｐゴシック"/>
            </a:endParaRPr>
          </a:p>
        </p:txBody>
      </p:sp>
      <p:sp>
        <p:nvSpPr>
          <p:cNvPr id="36" name="Rounded Rectangle 35">
            <a:extLst>
              <a:ext uri="{FF2B5EF4-FFF2-40B4-BE49-F238E27FC236}">
                <a16:creationId xmlns:a16="http://schemas.microsoft.com/office/drawing/2014/main" id="{A641ECEA-D3D4-AE8F-6EAA-CFA94699097C}"/>
              </a:ext>
            </a:extLst>
          </p:cNvPr>
          <p:cNvSpPr>
            <a:spLocks/>
          </p:cNvSpPr>
          <p:nvPr/>
        </p:nvSpPr>
        <p:spPr bwMode="gray">
          <a:xfrm>
            <a:off x="550800" y="4015040"/>
            <a:ext cx="5698394" cy="394627"/>
          </a:xfrm>
          <a:prstGeom prst="roundRect">
            <a:avLst>
              <a:gd name="adj" fmla="val 0"/>
            </a:avLst>
          </a:prstGeom>
          <a:noFill/>
        </p:spPr>
        <p:txBody>
          <a:bodyPr wrap="square" lIns="0" tIns="0" rIns="0" bIns="0" anchor="t">
            <a:noAutofit/>
          </a:bodyPr>
          <a:lstStyle/>
          <a:p>
            <a:pPr defTabSz="914400">
              <a:spcBef>
                <a:spcPts val="1000"/>
              </a:spcBef>
              <a:spcAft>
                <a:spcPts val="1200"/>
              </a:spcAft>
              <a:buClr>
                <a:srgbClr val="C00000"/>
              </a:buClr>
              <a:buSzPct val="90000"/>
              <a:defRPr/>
            </a:pPr>
            <a:r>
              <a:rPr lang="en-GB" sz="2400" b="1" dirty="0">
                <a:latin typeface="Univers Next for HSBC Light" panose="020B0403030202020203" pitchFamily="34" charset="0"/>
                <a:ea typeface="MS Mincho" panose="02020609040205080304" pitchFamily="49" charset="-128"/>
                <a:cs typeface="Arial" panose="020B0604020202020204" pitchFamily="34" charset="0"/>
              </a:rPr>
              <a:t>Distraction Tactics</a:t>
            </a:r>
            <a:endParaRPr lang="en-GB" sz="2400" b="1" dirty="0">
              <a:latin typeface="Univers Next for HSBC Light" panose="020B0403030202020203" pitchFamily="34" charset="0"/>
              <a:ea typeface="ＭＳ Ｐゴシック"/>
            </a:endParaRPr>
          </a:p>
        </p:txBody>
      </p:sp>
      <p:pic>
        <p:nvPicPr>
          <p:cNvPr id="38" name="Graphic 37">
            <a:extLst>
              <a:ext uri="{FF2B5EF4-FFF2-40B4-BE49-F238E27FC236}">
                <a16:creationId xmlns:a16="http://schemas.microsoft.com/office/drawing/2014/main" id="{B6C2F827-FECB-A94D-E68D-B8AD3442368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87544" y="3308350"/>
            <a:ext cx="3238500" cy="3238500"/>
          </a:xfrm>
          <a:prstGeom prst="rect">
            <a:avLst/>
          </a:prstGeom>
        </p:spPr>
      </p:pic>
      <p:pic>
        <p:nvPicPr>
          <p:cNvPr id="31" name="Picture 30" descr="A red line drawing of a person&#10;&#10;Description automatically generated">
            <a:extLst>
              <a:ext uri="{FF2B5EF4-FFF2-40B4-BE49-F238E27FC236}">
                <a16:creationId xmlns:a16="http://schemas.microsoft.com/office/drawing/2014/main" id="{2FD21EBA-92D3-F827-1BDD-1CB25182BE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9028" y="4278000"/>
            <a:ext cx="638047" cy="751200"/>
          </a:xfrm>
          <a:prstGeom prst="rect">
            <a:avLst/>
          </a:prstGeom>
        </p:spPr>
      </p:pic>
      <p:pic>
        <p:nvPicPr>
          <p:cNvPr id="39" name="Picture 38" descr="A red and black square with a exclamation mark&#10;&#10;Description automatically generated">
            <a:extLst>
              <a:ext uri="{FF2B5EF4-FFF2-40B4-BE49-F238E27FC236}">
                <a16:creationId xmlns:a16="http://schemas.microsoft.com/office/drawing/2014/main" id="{93B3AA6B-1A2C-10A0-98CE-99860C6948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50294" y="4166400"/>
            <a:ext cx="1079500" cy="1079500"/>
          </a:xfrm>
          <a:prstGeom prst="rect">
            <a:avLst/>
          </a:prstGeom>
        </p:spPr>
      </p:pic>
      <p:pic>
        <p:nvPicPr>
          <p:cNvPr id="47" name="Picture 46" descr="A black background with red lines&#10;&#10;Description automatically generated">
            <a:extLst>
              <a:ext uri="{FF2B5EF4-FFF2-40B4-BE49-F238E27FC236}">
                <a16:creationId xmlns:a16="http://schemas.microsoft.com/office/drawing/2014/main" id="{80C1C941-8145-7CE6-8093-4922250BEE6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97557" y="2195283"/>
            <a:ext cx="662806" cy="280576"/>
          </a:xfrm>
          <a:prstGeom prst="rect">
            <a:avLst/>
          </a:prstGeom>
        </p:spPr>
      </p:pic>
      <p:pic>
        <p:nvPicPr>
          <p:cNvPr id="13" name="Picture 12" descr="A person in a red shirt and blue skirt&#10;&#10;Description automatically generated">
            <a:extLst>
              <a:ext uri="{FF2B5EF4-FFF2-40B4-BE49-F238E27FC236}">
                <a16:creationId xmlns:a16="http://schemas.microsoft.com/office/drawing/2014/main" id="{2D7D7F22-274A-0507-7A59-11BB1D6868F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2058194" y="1783467"/>
            <a:ext cx="770806" cy="2087263"/>
          </a:xfrm>
          <a:prstGeom prst="rect">
            <a:avLst/>
          </a:prstGeom>
        </p:spPr>
      </p:pic>
      <p:pic>
        <p:nvPicPr>
          <p:cNvPr id="21" name="Picture 20" descr="A red line drawing of a person with a arrow pointing to the left&#10;&#10;Description automatically generated">
            <a:extLst>
              <a:ext uri="{FF2B5EF4-FFF2-40B4-BE49-F238E27FC236}">
                <a16:creationId xmlns:a16="http://schemas.microsoft.com/office/drawing/2014/main" id="{82231BA6-6844-B29A-EACA-ADB35773891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99487" y="1610748"/>
            <a:ext cx="558707" cy="2115820"/>
          </a:xfrm>
          <a:prstGeom prst="rect">
            <a:avLst/>
          </a:prstGeom>
        </p:spPr>
      </p:pic>
      <p:pic>
        <p:nvPicPr>
          <p:cNvPr id="22" name="Picture 21" descr="A person in a red shirt and blue skirt&#10;&#10;Description automatically generated">
            <a:extLst>
              <a:ext uri="{FF2B5EF4-FFF2-40B4-BE49-F238E27FC236}">
                <a16:creationId xmlns:a16="http://schemas.microsoft.com/office/drawing/2014/main" id="{372FF1F9-7D43-344C-CC09-EA1D879B3E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2068659" y="4542650"/>
            <a:ext cx="770806" cy="2087263"/>
          </a:xfrm>
          <a:prstGeom prst="rect">
            <a:avLst/>
          </a:prstGeom>
        </p:spPr>
      </p:pic>
      <p:pic>
        <p:nvPicPr>
          <p:cNvPr id="3" name="Picture 2">
            <a:extLst>
              <a:ext uri="{FF2B5EF4-FFF2-40B4-BE49-F238E27FC236}">
                <a16:creationId xmlns:a16="http://schemas.microsoft.com/office/drawing/2014/main" id="{C48824A6-454F-BA08-83DE-BACA830B88AB}"/>
              </a:ext>
            </a:extLst>
          </p:cNvPr>
          <p:cNvPicPr>
            <a:picLocks noChangeAspect="1"/>
          </p:cNvPicPr>
          <p:nvPr/>
        </p:nvPicPr>
        <p:blipFill>
          <a:blip r:embed="rId10"/>
          <a:stretch>
            <a:fillRect/>
          </a:stretch>
        </p:blipFill>
        <p:spPr>
          <a:xfrm>
            <a:off x="3889783" y="4706150"/>
            <a:ext cx="2142762" cy="1898650"/>
          </a:xfrm>
          <a:prstGeom prst="rect">
            <a:avLst/>
          </a:prstGeom>
        </p:spPr>
      </p:pic>
      <p:pic>
        <p:nvPicPr>
          <p:cNvPr id="14" name="Graphic 13">
            <a:extLst>
              <a:ext uri="{FF2B5EF4-FFF2-40B4-BE49-F238E27FC236}">
                <a16:creationId xmlns:a16="http://schemas.microsoft.com/office/drawing/2014/main" id="{338FBEAD-FC94-F25A-169C-778FBDD8E1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129" y="1524000"/>
            <a:ext cx="2311723" cy="2774067"/>
          </a:xfrm>
          <a:prstGeom prst="rect">
            <a:avLst/>
          </a:prstGeom>
        </p:spPr>
      </p:pic>
      <p:pic>
        <p:nvPicPr>
          <p:cNvPr id="17" name="Graphic 16">
            <a:extLst>
              <a:ext uri="{FF2B5EF4-FFF2-40B4-BE49-F238E27FC236}">
                <a16:creationId xmlns:a16="http://schemas.microsoft.com/office/drawing/2014/main" id="{32875733-C621-2FC3-BD1E-491DF766BE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129" y="4248525"/>
            <a:ext cx="2311723" cy="2774067"/>
          </a:xfrm>
          <a:prstGeom prst="rect">
            <a:avLst/>
          </a:prstGeom>
        </p:spPr>
      </p:pic>
      <p:pic>
        <p:nvPicPr>
          <p:cNvPr id="25" name="Graphic 24">
            <a:extLst>
              <a:ext uri="{FF2B5EF4-FFF2-40B4-BE49-F238E27FC236}">
                <a16:creationId xmlns:a16="http://schemas.microsoft.com/office/drawing/2014/main" id="{7B73D2D7-C30F-6585-D8F8-78FD3BA99605}"/>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r="49963"/>
          <a:stretch/>
        </p:blipFill>
        <p:spPr>
          <a:xfrm flipH="1">
            <a:off x="5174663" y="1889741"/>
            <a:ext cx="950486" cy="2148859"/>
          </a:xfrm>
          <a:prstGeom prst="rect">
            <a:avLst/>
          </a:prstGeom>
        </p:spPr>
      </p:pic>
      <p:pic>
        <p:nvPicPr>
          <p:cNvPr id="26" name="Graphic 25">
            <a:extLst>
              <a:ext uri="{FF2B5EF4-FFF2-40B4-BE49-F238E27FC236}">
                <a16:creationId xmlns:a16="http://schemas.microsoft.com/office/drawing/2014/main" id="{86E49976-C38D-4B83-F70C-DC2D46557420}"/>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52150" r="-2187"/>
          <a:stretch/>
        </p:blipFill>
        <p:spPr>
          <a:xfrm flipH="1">
            <a:off x="3688771" y="1820227"/>
            <a:ext cx="950486" cy="2148859"/>
          </a:xfrm>
          <a:prstGeom prst="rect">
            <a:avLst/>
          </a:prstGeom>
        </p:spPr>
      </p:pic>
    </p:spTree>
    <p:extLst>
      <p:ext uri="{BB962C8B-B14F-4D97-AF65-F5344CB8AC3E}">
        <p14:creationId xmlns:p14="http://schemas.microsoft.com/office/powerpoint/2010/main" val="418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object 5">
            <a:extLst>
              <a:ext uri="{FF2B5EF4-FFF2-40B4-BE49-F238E27FC236}">
                <a16:creationId xmlns:a16="http://schemas.microsoft.com/office/drawing/2014/main" id="{26CE96A9-FF42-CF83-A2BB-3F278EDB1CC0}"/>
              </a:ext>
            </a:extLst>
          </p:cNvPr>
          <p:cNvSpPr txBox="1">
            <a:spLocks/>
          </p:cNvSpPr>
          <p:nvPr/>
        </p:nvSpPr>
        <p:spPr>
          <a:xfrm>
            <a:off x="550800" y="1425600"/>
            <a:ext cx="6307993" cy="1163645"/>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L="12728" marR="5092" defTabSz="916412">
              <a:spcAft>
                <a:spcPts val="1200"/>
              </a:spcAft>
              <a:defRPr/>
            </a:pPr>
            <a:r>
              <a:rPr lang="en-GB" sz="1600" dirty="0">
                <a:solidFill>
                  <a:schemeClr val="tx1"/>
                </a:solidFill>
                <a:latin typeface="Univers Next for HSBC Light" panose="020B0403030202020203" pitchFamily="34" charset="0"/>
                <a:cs typeface="UniversNextforHSBC-Light"/>
              </a:rPr>
              <a:t>Bank are continuously improving their security to protect your  money. However, you still play an important role in keeping your money safe whilst making online payments.</a:t>
            </a:r>
          </a:p>
          <a:p>
            <a:pPr marL="12728" marR="5092" defTabSz="916412">
              <a:spcBef>
                <a:spcPts val="100"/>
              </a:spcBef>
              <a:defRPr/>
            </a:pPr>
            <a:r>
              <a:rPr lang="en-GB" sz="1600" b="1" dirty="0">
                <a:solidFill>
                  <a:schemeClr val="tx1"/>
                </a:solidFill>
                <a:latin typeface="Univers Next for HSBC Light" panose="020B0403030202020203" pitchFamily="34" charset="0"/>
              </a:rPr>
              <a:t>Let’s explore: </a:t>
            </a:r>
          </a:p>
        </p:txBody>
      </p:sp>
      <p:pic>
        <p:nvPicPr>
          <p:cNvPr id="2" name="Graphic 1">
            <a:extLst>
              <a:ext uri="{FF2B5EF4-FFF2-40B4-BE49-F238E27FC236}">
                <a16:creationId xmlns:a16="http://schemas.microsoft.com/office/drawing/2014/main" id="{48EF9126-429F-834F-3BB4-A0EA1DD3066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76000" y="-1296000"/>
            <a:ext cx="12414250" cy="12414250"/>
          </a:xfrm>
          <a:prstGeom prst="rect">
            <a:avLst/>
          </a:prstGeom>
        </p:spPr>
      </p:pic>
      <p:sp>
        <p:nvSpPr>
          <p:cNvPr id="41" name="TextBox 40">
            <a:extLst>
              <a:ext uri="{FF2B5EF4-FFF2-40B4-BE49-F238E27FC236}">
                <a16:creationId xmlns:a16="http://schemas.microsoft.com/office/drawing/2014/main" id="{CD340507-AEAF-92F3-95AC-3F70F60B8C1F}"/>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63" name="Slide number">
            <a:extLst>
              <a:ext uri="{FF2B5EF4-FFF2-40B4-BE49-F238E27FC236}">
                <a16:creationId xmlns:a16="http://schemas.microsoft.com/office/drawing/2014/main" id="{5BAE28AA-6D84-ECAE-64BA-41DB4C23416E}"/>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12</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4" name="TextBox 63">
            <a:extLst>
              <a:ext uri="{FF2B5EF4-FFF2-40B4-BE49-F238E27FC236}">
                <a16:creationId xmlns:a16="http://schemas.microsoft.com/office/drawing/2014/main" id="{D175C2A1-6562-7009-46AA-EF755114FEE6}"/>
              </a:ext>
            </a:extLst>
          </p:cNvPr>
          <p:cNvSpPr txBox="1"/>
          <p:nvPr/>
        </p:nvSpPr>
        <p:spPr>
          <a:xfrm>
            <a:off x="7646400" y="2026800"/>
            <a:ext cx="2617200" cy="276999"/>
          </a:xfrm>
          <a:prstGeom prst="rect">
            <a:avLst/>
          </a:prstGeom>
          <a:noFill/>
        </p:spPr>
        <p:txBody>
          <a:bodyPr wrap="square" rtlCol="0">
            <a:spAutoFit/>
          </a:bodyPr>
          <a:lstStyle/>
          <a:p>
            <a:pPr algn="ctr"/>
            <a:r>
              <a:rPr lang="en-US" sz="1200" dirty="0">
                <a:latin typeface="Univers Next for HSBC Medium" panose="020B0503030202020203" pitchFamily="34" charset="0"/>
              </a:rPr>
              <a:t>The Bank</a:t>
            </a:r>
          </a:p>
        </p:txBody>
      </p:sp>
      <p:grpSp>
        <p:nvGrpSpPr>
          <p:cNvPr id="67" name="Group 66">
            <a:extLst>
              <a:ext uri="{FF2B5EF4-FFF2-40B4-BE49-F238E27FC236}">
                <a16:creationId xmlns:a16="http://schemas.microsoft.com/office/drawing/2014/main" id="{2B18C86C-1136-C4C7-65FC-B8D5CFF91CDF}"/>
              </a:ext>
            </a:extLst>
          </p:cNvPr>
          <p:cNvGrpSpPr/>
          <p:nvPr/>
        </p:nvGrpSpPr>
        <p:grpSpPr>
          <a:xfrm>
            <a:off x="7646400" y="1066800"/>
            <a:ext cx="2617200" cy="360000"/>
            <a:chOff x="7646400" y="1066800"/>
            <a:chExt cx="2617200" cy="360000"/>
          </a:xfrm>
        </p:grpSpPr>
        <p:sp>
          <p:nvSpPr>
            <p:cNvPr id="69" name="Rectangle 68">
              <a:extLst>
                <a:ext uri="{FF2B5EF4-FFF2-40B4-BE49-F238E27FC236}">
                  <a16:creationId xmlns:a16="http://schemas.microsoft.com/office/drawing/2014/main" id="{208F706C-A0B6-3942-3332-0942F49A6F3A}"/>
                </a:ext>
              </a:extLst>
            </p:cNvPr>
            <p:cNvSpPr/>
            <p:nvPr/>
          </p:nvSpPr>
          <p:spPr>
            <a:xfrm>
              <a:off x="7646400" y="1066800"/>
              <a:ext cx="2617200" cy="36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evron 70">
              <a:extLst>
                <a:ext uri="{FF2B5EF4-FFF2-40B4-BE49-F238E27FC236}">
                  <a16:creationId xmlns:a16="http://schemas.microsoft.com/office/drawing/2014/main" id="{178638E1-9039-11A0-C6BE-FC96EFF0E0C3}"/>
                </a:ext>
              </a:extLst>
            </p:cNvPr>
            <p:cNvSpPr/>
            <p:nvPr/>
          </p:nvSpPr>
          <p:spPr>
            <a:xfrm rot="10800000">
              <a:off x="7758000" y="1160685"/>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a:extLst>
              <a:ext uri="{FF2B5EF4-FFF2-40B4-BE49-F238E27FC236}">
                <a16:creationId xmlns:a16="http://schemas.microsoft.com/office/drawing/2014/main" id="{82E96198-B296-9B3F-FB4F-70F5FECB69AD}"/>
              </a:ext>
            </a:extLst>
          </p:cNvPr>
          <p:cNvGrpSpPr/>
          <p:nvPr/>
        </p:nvGrpSpPr>
        <p:grpSpPr>
          <a:xfrm>
            <a:off x="7675200" y="2311200"/>
            <a:ext cx="2556000" cy="843474"/>
            <a:chOff x="7675200" y="2311200"/>
            <a:chExt cx="2556000" cy="843474"/>
          </a:xfrm>
        </p:grpSpPr>
        <p:sp>
          <p:nvSpPr>
            <p:cNvPr id="72" name="Rectangle 71">
              <a:extLst>
                <a:ext uri="{FF2B5EF4-FFF2-40B4-BE49-F238E27FC236}">
                  <a16:creationId xmlns:a16="http://schemas.microsoft.com/office/drawing/2014/main" id="{EC2721BE-C381-A33A-E905-4B0808D135BA}"/>
                </a:ext>
              </a:extLst>
            </p:cNvPr>
            <p:cNvSpPr/>
            <p:nvPr/>
          </p:nvSpPr>
          <p:spPr>
            <a:xfrm>
              <a:off x="7675200" y="2311200"/>
              <a:ext cx="2556000" cy="843474"/>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73" name="TextBox 72">
              <a:extLst>
                <a:ext uri="{FF2B5EF4-FFF2-40B4-BE49-F238E27FC236}">
                  <a16:creationId xmlns:a16="http://schemas.microsoft.com/office/drawing/2014/main" id="{51197D48-FD37-5052-8D31-56198F768132}"/>
                </a:ext>
              </a:extLst>
            </p:cNvPr>
            <p:cNvSpPr txBox="1"/>
            <p:nvPr/>
          </p:nvSpPr>
          <p:spPr>
            <a:xfrm>
              <a:off x="7804800" y="2412000"/>
              <a:ext cx="2355903" cy="184666"/>
            </a:xfrm>
            <a:prstGeom prst="rect">
              <a:avLst/>
            </a:prstGeom>
            <a:noFill/>
          </p:spPr>
          <p:txBody>
            <a:bodyPr wrap="square" lIns="0" tIns="0" rIns="0" bIns="0" rtlCol="0">
              <a:spAutoFit/>
            </a:bodyPr>
            <a:lstStyle/>
            <a:p>
              <a:r>
                <a:rPr lang="en-GB" sz="1200" b="1" dirty="0">
                  <a:solidFill>
                    <a:schemeClr val="bg1"/>
                  </a:solidFill>
                  <a:latin typeface="Univers Next for HSBC Light" panose="020B0403030202020203" pitchFamily="34" charset="0"/>
                  <a:cs typeface="Arial"/>
                </a:rPr>
                <a:t>PAYEE Name:</a:t>
              </a:r>
            </a:p>
          </p:txBody>
        </p:sp>
        <p:sp>
          <p:nvSpPr>
            <p:cNvPr id="85" name="Rectangle 84">
              <a:extLst>
                <a:ext uri="{FF2B5EF4-FFF2-40B4-BE49-F238E27FC236}">
                  <a16:creationId xmlns:a16="http://schemas.microsoft.com/office/drawing/2014/main" id="{FC0A4204-89F4-3997-E3B7-9A1DB7F3EFCD}"/>
                </a:ext>
              </a:extLst>
            </p:cNvPr>
            <p:cNvSpPr/>
            <p:nvPr/>
          </p:nvSpPr>
          <p:spPr>
            <a:xfrm>
              <a:off x="7812000" y="2682442"/>
              <a:ext cx="2282400" cy="324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grpSp>
      <p:sp>
        <p:nvSpPr>
          <p:cNvPr id="88" name="Rectangle 87">
            <a:extLst>
              <a:ext uri="{FF2B5EF4-FFF2-40B4-BE49-F238E27FC236}">
                <a16:creationId xmlns:a16="http://schemas.microsoft.com/office/drawing/2014/main" id="{B43D0BC5-A3B3-1B53-E1DF-7548F223140F}"/>
              </a:ext>
            </a:extLst>
          </p:cNvPr>
          <p:cNvSpPr/>
          <p:nvPr/>
        </p:nvSpPr>
        <p:spPr>
          <a:xfrm>
            <a:off x="7675200" y="4932000"/>
            <a:ext cx="2556000" cy="843474"/>
          </a:xfrm>
          <a:prstGeom prst="rect">
            <a:avLst/>
          </a:prstGeom>
          <a:solidFill>
            <a:srgbClr val="63C2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89" name="TextBox 88">
            <a:extLst>
              <a:ext uri="{FF2B5EF4-FFF2-40B4-BE49-F238E27FC236}">
                <a16:creationId xmlns:a16="http://schemas.microsoft.com/office/drawing/2014/main" id="{97C66A50-B6E2-17FD-E681-7D8911FA1958}"/>
              </a:ext>
            </a:extLst>
          </p:cNvPr>
          <p:cNvSpPr txBox="1"/>
          <p:nvPr/>
        </p:nvSpPr>
        <p:spPr>
          <a:xfrm>
            <a:off x="7804800" y="5032800"/>
            <a:ext cx="2355903" cy="184666"/>
          </a:xfrm>
          <a:prstGeom prst="rect">
            <a:avLst/>
          </a:prstGeom>
          <a:noFill/>
        </p:spPr>
        <p:txBody>
          <a:bodyPr wrap="square" lIns="0" tIns="0" rIns="0" bIns="0" rtlCol="0">
            <a:spAutoFit/>
          </a:bodyPr>
          <a:lstStyle/>
          <a:p>
            <a:r>
              <a:rPr lang="en-GB" sz="1200" b="1" dirty="0">
                <a:solidFill>
                  <a:schemeClr val="bg1"/>
                </a:solidFill>
                <a:latin typeface="Univers Next for HSBC Light" panose="020B0403030202020203" pitchFamily="34" charset="0"/>
                <a:cs typeface="Arial"/>
              </a:rPr>
              <a:t>Amount:</a:t>
            </a:r>
          </a:p>
        </p:txBody>
      </p:sp>
      <p:sp>
        <p:nvSpPr>
          <p:cNvPr id="90" name="Rectangle 89">
            <a:extLst>
              <a:ext uri="{FF2B5EF4-FFF2-40B4-BE49-F238E27FC236}">
                <a16:creationId xmlns:a16="http://schemas.microsoft.com/office/drawing/2014/main" id="{E2E22041-C265-B8A1-5352-0496EAD75658}"/>
              </a:ext>
            </a:extLst>
          </p:cNvPr>
          <p:cNvSpPr/>
          <p:nvPr/>
        </p:nvSpPr>
        <p:spPr>
          <a:xfrm>
            <a:off x="7812000" y="5303242"/>
            <a:ext cx="2282400" cy="324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grpSp>
        <p:nvGrpSpPr>
          <p:cNvPr id="91" name="Group 90">
            <a:extLst>
              <a:ext uri="{FF2B5EF4-FFF2-40B4-BE49-F238E27FC236}">
                <a16:creationId xmlns:a16="http://schemas.microsoft.com/office/drawing/2014/main" id="{B9C718FE-3378-999A-833F-23FB7835C1E8}"/>
              </a:ext>
            </a:extLst>
          </p:cNvPr>
          <p:cNvGrpSpPr/>
          <p:nvPr/>
        </p:nvGrpSpPr>
        <p:grpSpPr>
          <a:xfrm>
            <a:off x="7675200" y="3184800"/>
            <a:ext cx="2556000" cy="843474"/>
            <a:chOff x="7675200" y="2311200"/>
            <a:chExt cx="2556000" cy="843474"/>
          </a:xfrm>
        </p:grpSpPr>
        <p:sp>
          <p:nvSpPr>
            <p:cNvPr id="92" name="Rectangle 91">
              <a:extLst>
                <a:ext uri="{FF2B5EF4-FFF2-40B4-BE49-F238E27FC236}">
                  <a16:creationId xmlns:a16="http://schemas.microsoft.com/office/drawing/2014/main" id="{C77DEDF4-B713-9221-F73F-B1C2C4E600DE}"/>
                </a:ext>
              </a:extLst>
            </p:cNvPr>
            <p:cNvSpPr/>
            <p:nvPr/>
          </p:nvSpPr>
          <p:spPr>
            <a:xfrm>
              <a:off x="7675200" y="2311200"/>
              <a:ext cx="2556000" cy="843474"/>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93" name="TextBox 92">
              <a:extLst>
                <a:ext uri="{FF2B5EF4-FFF2-40B4-BE49-F238E27FC236}">
                  <a16:creationId xmlns:a16="http://schemas.microsoft.com/office/drawing/2014/main" id="{422DB38F-06A2-8B63-48A8-64027085EDF1}"/>
                </a:ext>
              </a:extLst>
            </p:cNvPr>
            <p:cNvSpPr txBox="1"/>
            <p:nvPr/>
          </p:nvSpPr>
          <p:spPr>
            <a:xfrm>
              <a:off x="7804800" y="2412000"/>
              <a:ext cx="2355903" cy="184666"/>
            </a:xfrm>
            <a:prstGeom prst="rect">
              <a:avLst/>
            </a:prstGeom>
            <a:noFill/>
          </p:spPr>
          <p:txBody>
            <a:bodyPr wrap="square" lIns="0" tIns="0" rIns="0" bIns="0" rtlCol="0">
              <a:spAutoFit/>
            </a:bodyPr>
            <a:lstStyle/>
            <a:p>
              <a:r>
                <a:rPr lang="en-GB" sz="1200" b="1" dirty="0">
                  <a:solidFill>
                    <a:schemeClr val="bg1"/>
                  </a:solidFill>
                  <a:latin typeface="Univers Next for HSBC Light" panose="020B0403030202020203" pitchFamily="34" charset="0"/>
                  <a:cs typeface="Arial"/>
                </a:rPr>
                <a:t>PAYEE Sort code:</a:t>
              </a:r>
            </a:p>
          </p:txBody>
        </p:sp>
        <p:sp>
          <p:nvSpPr>
            <p:cNvPr id="94" name="Rectangle 93">
              <a:extLst>
                <a:ext uri="{FF2B5EF4-FFF2-40B4-BE49-F238E27FC236}">
                  <a16:creationId xmlns:a16="http://schemas.microsoft.com/office/drawing/2014/main" id="{4143125E-C686-AC04-E22A-1B1AEF0EB4B3}"/>
                </a:ext>
              </a:extLst>
            </p:cNvPr>
            <p:cNvSpPr/>
            <p:nvPr/>
          </p:nvSpPr>
          <p:spPr>
            <a:xfrm>
              <a:off x="7812000" y="2682442"/>
              <a:ext cx="2282400" cy="324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grpSp>
      <p:grpSp>
        <p:nvGrpSpPr>
          <p:cNvPr id="95" name="Group 94">
            <a:extLst>
              <a:ext uri="{FF2B5EF4-FFF2-40B4-BE49-F238E27FC236}">
                <a16:creationId xmlns:a16="http://schemas.microsoft.com/office/drawing/2014/main" id="{EDA234A5-5132-23AB-13D1-A686D137EBD6}"/>
              </a:ext>
            </a:extLst>
          </p:cNvPr>
          <p:cNvGrpSpPr/>
          <p:nvPr/>
        </p:nvGrpSpPr>
        <p:grpSpPr>
          <a:xfrm>
            <a:off x="7675200" y="4058400"/>
            <a:ext cx="2556000" cy="843474"/>
            <a:chOff x="7675200" y="2311200"/>
            <a:chExt cx="2556000" cy="843474"/>
          </a:xfrm>
        </p:grpSpPr>
        <p:sp>
          <p:nvSpPr>
            <p:cNvPr id="96" name="Rectangle 95">
              <a:extLst>
                <a:ext uri="{FF2B5EF4-FFF2-40B4-BE49-F238E27FC236}">
                  <a16:creationId xmlns:a16="http://schemas.microsoft.com/office/drawing/2014/main" id="{09BB6E24-35B1-75BE-6A52-111C1036F0E5}"/>
                </a:ext>
              </a:extLst>
            </p:cNvPr>
            <p:cNvSpPr/>
            <p:nvPr/>
          </p:nvSpPr>
          <p:spPr>
            <a:xfrm>
              <a:off x="7675200" y="2311200"/>
              <a:ext cx="2556000" cy="843474"/>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97" name="TextBox 96">
              <a:extLst>
                <a:ext uri="{FF2B5EF4-FFF2-40B4-BE49-F238E27FC236}">
                  <a16:creationId xmlns:a16="http://schemas.microsoft.com/office/drawing/2014/main" id="{BDE5F9EE-9170-78A8-3215-C9788785F4B8}"/>
                </a:ext>
              </a:extLst>
            </p:cNvPr>
            <p:cNvSpPr txBox="1"/>
            <p:nvPr/>
          </p:nvSpPr>
          <p:spPr>
            <a:xfrm>
              <a:off x="7804800" y="2412000"/>
              <a:ext cx="2355903" cy="184666"/>
            </a:xfrm>
            <a:prstGeom prst="rect">
              <a:avLst/>
            </a:prstGeom>
            <a:noFill/>
          </p:spPr>
          <p:txBody>
            <a:bodyPr wrap="square" lIns="0" tIns="0" rIns="0" bIns="0" rtlCol="0">
              <a:spAutoFit/>
            </a:bodyPr>
            <a:lstStyle/>
            <a:p>
              <a:r>
                <a:rPr lang="en-GB" sz="1200" b="1" dirty="0">
                  <a:solidFill>
                    <a:schemeClr val="bg1"/>
                  </a:solidFill>
                  <a:latin typeface="Univers Next for HSBC Light" panose="020B0403030202020203" pitchFamily="34" charset="0"/>
                  <a:cs typeface="Arial"/>
                </a:rPr>
                <a:t>PAYEE Account number:</a:t>
              </a:r>
            </a:p>
          </p:txBody>
        </p:sp>
        <p:sp>
          <p:nvSpPr>
            <p:cNvPr id="98" name="Rectangle 97">
              <a:extLst>
                <a:ext uri="{FF2B5EF4-FFF2-40B4-BE49-F238E27FC236}">
                  <a16:creationId xmlns:a16="http://schemas.microsoft.com/office/drawing/2014/main" id="{B70A6E4B-2147-D867-5916-C22928BD67DD}"/>
                </a:ext>
              </a:extLst>
            </p:cNvPr>
            <p:cNvSpPr/>
            <p:nvPr/>
          </p:nvSpPr>
          <p:spPr>
            <a:xfrm>
              <a:off x="7812000" y="2682442"/>
              <a:ext cx="2282400" cy="324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grpSp>
      <p:sp>
        <p:nvSpPr>
          <p:cNvPr id="99" name="Title 11">
            <a:extLst>
              <a:ext uri="{FF2B5EF4-FFF2-40B4-BE49-F238E27FC236}">
                <a16:creationId xmlns:a16="http://schemas.microsoft.com/office/drawing/2014/main" id="{D18F2E37-BB0C-05DF-FE6E-028A469EFCF6}"/>
              </a:ext>
            </a:extLst>
          </p:cNvPr>
          <p:cNvSpPr txBox="1">
            <a:spLocks/>
          </p:cNvSpPr>
          <p:nvPr/>
        </p:nvSpPr>
        <p:spPr>
          <a:xfrm>
            <a:off x="550800" y="453600"/>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Making a payment</a:t>
            </a:r>
            <a:endParaRPr lang="en-US" sz="4400" kern="0" dirty="0">
              <a:solidFill>
                <a:schemeClr val="tx1"/>
              </a:solidFill>
              <a:latin typeface="Univers Next for HSBC Thin" panose="020B0303030202020203" pitchFamily="34" charset="77"/>
            </a:endParaRPr>
          </a:p>
        </p:txBody>
      </p:sp>
      <p:grpSp>
        <p:nvGrpSpPr>
          <p:cNvPr id="16" name="Group 15">
            <a:extLst>
              <a:ext uri="{FF2B5EF4-FFF2-40B4-BE49-F238E27FC236}">
                <a16:creationId xmlns:a16="http://schemas.microsoft.com/office/drawing/2014/main" id="{26C5CF49-1611-6A08-A328-D5C78F97E33D}"/>
              </a:ext>
            </a:extLst>
          </p:cNvPr>
          <p:cNvGrpSpPr/>
          <p:nvPr/>
        </p:nvGrpSpPr>
        <p:grpSpPr>
          <a:xfrm>
            <a:off x="442800" y="2711700"/>
            <a:ext cx="2844000" cy="1295400"/>
            <a:chOff x="442800" y="2711700"/>
            <a:chExt cx="2844000" cy="1295400"/>
          </a:xfrm>
        </p:grpSpPr>
        <p:sp>
          <p:nvSpPr>
            <p:cNvPr id="104" name="Rectangle 103">
              <a:extLst>
                <a:ext uri="{FF2B5EF4-FFF2-40B4-BE49-F238E27FC236}">
                  <a16:creationId xmlns:a16="http://schemas.microsoft.com/office/drawing/2014/main" id="{168F6349-E72E-04E5-BC97-BDDF0D49AC90}"/>
                </a:ext>
              </a:extLst>
            </p:cNvPr>
            <p:cNvSpPr/>
            <p:nvPr/>
          </p:nvSpPr>
          <p:spPr>
            <a:xfrm>
              <a:off x="550800" y="2819400"/>
              <a:ext cx="2736000"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F8877FF4-CD35-D4C8-94BD-38117E2A62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800" y="2711700"/>
              <a:ext cx="1295400" cy="1295400"/>
            </a:xfrm>
            <a:prstGeom prst="rect">
              <a:avLst/>
            </a:prstGeom>
          </p:spPr>
        </p:pic>
        <p:sp>
          <p:nvSpPr>
            <p:cNvPr id="105" name="object 7">
              <a:extLst>
                <a:ext uri="{FF2B5EF4-FFF2-40B4-BE49-F238E27FC236}">
                  <a16:creationId xmlns:a16="http://schemas.microsoft.com/office/drawing/2014/main" id="{25FD36D8-DF6C-A107-08F9-775764AB4A7F}"/>
                </a:ext>
              </a:extLst>
            </p:cNvPr>
            <p:cNvSpPr txBox="1"/>
            <p:nvPr/>
          </p:nvSpPr>
          <p:spPr>
            <a:xfrm>
              <a:off x="1630792" y="2999400"/>
              <a:ext cx="1508408" cy="72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600" b="1" spc="-10" dirty="0">
                  <a:latin typeface="Univers Next for HSBC Light" panose="020B0403030202020203" pitchFamily="34" charset="0"/>
                  <a:cs typeface="UniversNextforHSBC-Medium"/>
                </a:rPr>
                <a:t>What details</a:t>
              </a:r>
              <a:endParaRPr lang="en-GB" sz="1600" b="1" spc="-150" dirty="0">
                <a:latin typeface="Univers Next for HSBC Light" panose="020B0403030202020203" pitchFamily="34" charset="0"/>
                <a:cs typeface="UniversNextforHSBC-Medium"/>
              </a:endParaRPr>
            </a:p>
            <a:p>
              <a:pPr marL="12724" defTabSz="916149">
                <a:lnSpc>
                  <a:spcPts val="1913"/>
                </a:lnSpc>
                <a:spcBef>
                  <a:spcPts val="100"/>
                </a:spcBef>
              </a:pPr>
              <a:r>
                <a:rPr lang="en-GB" sz="1600" b="1" spc="-20" dirty="0">
                  <a:latin typeface="Univers Next for HSBC Light" panose="020B0403030202020203" pitchFamily="34" charset="0"/>
                  <a:cs typeface="UniversNextforHSBC-Medium"/>
                </a:rPr>
                <a:t>do you need?</a:t>
              </a:r>
              <a:endParaRPr lang="en-GB" sz="1600" b="1" dirty="0">
                <a:latin typeface="Univers Next for HSBC Light" panose="020B0403030202020203" pitchFamily="34" charset="0"/>
                <a:cs typeface="UniversNextforHSBC-Medium"/>
              </a:endParaRPr>
            </a:p>
          </p:txBody>
        </p:sp>
      </p:grpSp>
      <p:grpSp>
        <p:nvGrpSpPr>
          <p:cNvPr id="18" name="Group 17">
            <a:extLst>
              <a:ext uri="{FF2B5EF4-FFF2-40B4-BE49-F238E27FC236}">
                <a16:creationId xmlns:a16="http://schemas.microsoft.com/office/drawing/2014/main" id="{A065FE9D-C2FF-65D4-C243-449DD2DEC335}"/>
              </a:ext>
            </a:extLst>
          </p:cNvPr>
          <p:cNvGrpSpPr/>
          <p:nvPr/>
        </p:nvGrpSpPr>
        <p:grpSpPr>
          <a:xfrm>
            <a:off x="444750" y="5139302"/>
            <a:ext cx="2842050" cy="1295400"/>
            <a:chOff x="444750" y="5139302"/>
            <a:chExt cx="2842050" cy="1295400"/>
          </a:xfrm>
        </p:grpSpPr>
        <p:sp>
          <p:nvSpPr>
            <p:cNvPr id="108" name="Rectangle 107">
              <a:extLst>
                <a:ext uri="{FF2B5EF4-FFF2-40B4-BE49-F238E27FC236}">
                  <a16:creationId xmlns:a16="http://schemas.microsoft.com/office/drawing/2014/main" id="{5005F963-0EC0-8B9D-087C-F18C151D3F14}"/>
                </a:ext>
              </a:extLst>
            </p:cNvPr>
            <p:cNvSpPr/>
            <p:nvPr/>
          </p:nvSpPr>
          <p:spPr>
            <a:xfrm>
              <a:off x="550800" y="5244600"/>
              <a:ext cx="2736000"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ED2013D-B24C-9833-0549-BD741B0337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750" y="5139302"/>
              <a:ext cx="1295400" cy="1295400"/>
            </a:xfrm>
            <a:prstGeom prst="rect">
              <a:avLst/>
            </a:prstGeom>
          </p:spPr>
        </p:pic>
        <p:sp>
          <p:nvSpPr>
            <p:cNvPr id="109" name="object 7">
              <a:extLst>
                <a:ext uri="{FF2B5EF4-FFF2-40B4-BE49-F238E27FC236}">
                  <a16:creationId xmlns:a16="http://schemas.microsoft.com/office/drawing/2014/main" id="{0B5CCC8B-376A-03F4-EFFB-6545D55E238E}"/>
                </a:ext>
              </a:extLst>
            </p:cNvPr>
            <p:cNvSpPr txBox="1"/>
            <p:nvPr/>
          </p:nvSpPr>
          <p:spPr>
            <a:xfrm>
              <a:off x="1630791" y="5424600"/>
              <a:ext cx="1557121" cy="72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600" b="1" spc="-10" dirty="0">
                  <a:latin typeface="Univers Next for HSBC Light" panose="020B0403030202020203" pitchFamily="34" charset="0"/>
                  <a:cs typeface="UniversNextforHSBC-Medium"/>
                </a:rPr>
                <a:t>Two Factor</a:t>
              </a:r>
            </a:p>
            <a:p>
              <a:pPr marL="12724" defTabSz="916149">
                <a:lnSpc>
                  <a:spcPts val="1913"/>
                </a:lnSpc>
                <a:spcBef>
                  <a:spcPts val="100"/>
                </a:spcBef>
              </a:pPr>
              <a:r>
                <a:rPr lang="en-GB" sz="1600" b="1" spc="-10" dirty="0">
                  <a:latin typeface="Univers Next for HSBC Light" panose="020B0403030202020203" pitchFamily="34" charset="0"/>
                  <a:cs typeface="UniversNextforHSBC-Medium"/>
                </a:rPr>
                <a:t>Authentication</a:t>
              </a:r>
              <a:endParaRPr lang="en-GB" sz="1600" b="1" dirty="0">
                <a:latin typeface="Univers Next for HSBC Light" panose="020B0403030202020203" pitchFamily="34" charset="0"/>
                <a:cs typeface="UniversNextforHSBC-Medium"/>
              </a:endParaRPr>
            </a:p>
          </p:txBody>
        </p:sp>
      </p:grpSp>
      <p:sp>
        <p:nvSpPr>
          <p:cNvPr id="118" name="Rectangle 117">
            <a:extLst>
              <a:ext uri="{FF2B5EF4-FFF2-40B4-BE49-F238E27FC236}">
                <a16:creationId xmlns:a16="http://schemas.microsoft.com/office/drawing/2014/main" id="{167C5D50-B544-F637-3A64-FA4AE5F2C670}"/>
              </a:ext>
            </a:extLst>
          </p:cNvPr>
          <p:cNvSpPr/>
          <p:nvPr/>
        </p:nvSpPr>
        <p:spPr>
          <a:xfrm>
            <a:off x="7668000" y="2299200"/>
            <a:ext cx="2574000" cy="349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pic>
        <p:nvPicPr>
          <p:cNvPr id="119" name="Picture 118" descr="A white line drawing of a person&#10;&#10;Description automatically generated">
            <a:extLst>
              <a:ext uri="{FF2B5EF4-FFF2-40B4-BE49-F238E27FC236}">
                <a16:creationId xmlns:a16="http://schemas.microsoft.com/office/drawing/2014/main" id="{A65664DF-B7E0-F28E-C448-E741D4227A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03413" y="1522800"/>
            <a:ext cx="503174" cy="503174"/>
          </a:xfrm>
          <a:prstGeom prst="rect">
            <a:avLst/>
          </a:prstGeom>
        </p:spPr>
      </p:pic>
      <p:grpSp>
        <p:nvGrpSpPr>
          <p:cNvPr id="17" name="Group 16">
            <a:extLst>
              <a:ext uri="{FF2B5EF4-FFF2-40B4-BE49-F238E27FC236}">
                <a16:creationId xmlns:a16="http://schemas.microsoft.com/office/drawing/2014/main" id="{FF305A7D-F8DF-87E4-2DB4-4CD03F46AEFA}"/>
              </a:ext>
            </a:extLst>
          </p:cNvPr>
          <p:cNvGrpSpPr/>
          <p:nvPr/>
        </p:nvGrpSpPr>
        <p:grpSpPr>
          <a:xfrm>
            <a:off x="504000" y="4032000"/>
            <a:ext cx="2782800" cy="1205500"/>
            <a:chOff x="504000" y="4032000"/>
            <a:chExt cx="2782800" cy="1205500"/>
          </a:xfrm>
        </p:grpSpPr>
        <p:sp>
          <p:nvSpPr>
            <p:cNvPr id="112" name="Rectangle 111">
              <a:extLst>
                <a:ext uri="{FF2B5EF4-FFF2-40B4-BE49-F238E27FC236}">
                  <a16:creationId xmlns:a16="http://schemas.microsoft.com/office/drawing/2014/main" id="{F8D9F8DC-6767-1344-63E2-AC084108A24D}"/>
                </a:ext>
              </a:extLst>
            </p:cNvPr>
            <p:cNvSpPr/>
            <p:nvPr/>
          </p:nvSpPr>
          <p:spPr>
            <a:xfrm>
              <a:off x="550800" y="4032000"/>
              <a:ext cx="2736000"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bject 7">
              <a:extLst>
                <a:ext uri="{FF2B5EF4-FFF2-40B4-BE49-F238E27FC236}">
                  <a16:creationId xmlns:a16="http://schemas.microsoft.com/office/drawing/2014/main" id="{4BED5EE3-89E7-40E8-8B70-DB2156ECD0ED}"/>
                </a:ext>
              </a:extLst>
            </p:cNvPr>
            <p:cNvSpPr txBox="1"/>
            <p:nvPr/>
          </p:nvSpPr>
          <p:spPr>
            <a:xfrm>
              <a:off x="1630791" y="4212000"/>
              <a:ext cx="1471605" cy="72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600" b="1" spc="-10" dirty="0">
                  <a:latin typeface="Univers Next for HSBC Light" panose="020B0403030202020203" pitchFamily="34" charset="0"/>
                  <a:cs typeface="UniversNextforHSBC-Medium"/>
                </a:rPr>
                <a:t>Email</a:t>
              </a:r>
              <a:endParaRPr lang="en-GB" sz="1600" b="1" spc="-150" dirty="0">
                <a:latin typeface="Univers Next for HSBC Light" panose="020B0403030202020203" pitchFamily="34" charset="0"/>
                <a:cs typeface="UniversNextforHSBC-Medium"/>
              </a:endParaRPr>
            </a:p>
            <a:p>
              <a:pPr marL="12724" defTabSz="916149">
                <a:lnSpc>
                  <a:spcPts val="1913"/>
                </a:lnSpc>
                <a:spcBef>
                  <a:spcPts val="100"/>
                </a:spcBef>
              </a:pPr>
              <a:r>
                <a:rPr lang="en-GB" sz="1600" b="1" spc="-20" dirty="0">
                  <a:latin typeface="Univers Next for HSBC Light" panose="020B0403030202020203" pitchFamily="34" charset="0"/>
                  <a:cs typeface="UniversNextforHSBC-Medium"/>
                </a:rPr>
                <a:t>Interception</a:t>
              </a:r>
              <a:endParaRPr lang="en-GB" sz="1600" b="1" dirty="0">
                <a:latin typeface="Univers Next for HSBC Light" panose="020B0403030202020203" pitchFamily="34" charset="0"/>
                <a:cs typeface="UniversNextforHSBC-Medium"/>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C9D5108-9FB2-21D9-5777-D8C6C5BBF39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4000" y="4158000"/>
              <a:ext cx="1079500" cy="1079500"/>
            </a:xfrm>
            <a:prstGeom prst="rect">
              <a:avLst/>
            </a:prstGeom>
          </p:spPr>
        </p:pic>
      </p:grpSp>
      <p:sp>
        <p:nvSpPr>
          <p:cNvPr id="7" name="Rectangle 6">
            <a:extLst>
              <a:ext uri="{FF2B5EF4-FFF2-40B4-BE49-F238E27FC236}">
                <a16:creationId xmlns:a16="http://schemas.microsoft.com/office/drawing/2014/main" id="{7818B349-D1D5-9043-ABC0-924D46C233B2}"/>
              </a:ext>
            </a:extLst>
          </p:cNvPr>
          <p:cNvSpPr/>
          <p:nvPr/>
        </p:nvSpPr>
        <p:spPr>
          <a:xfrm>
            <a:off x="694266" y="5353737"/>
            <a:ext cx="891803" cy="900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A419F2-0AB6-1A8B-3FBE-7E47A2A5467D}"/>
              </a:ext>
            </a:extLst>
          </p:cNvPr>
          <p:cNvSpPr/>
          <p:nvPr/>
        </p:nvSpPr>
        <p:spPr>
          <a:xfrm>
            <a:off x="602188" y="4184734"/>
            <a:ext cx="891803" cy="900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E069127A-659F-1C81-EA89-F804562AD3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91" y="3505200"/>
            <a:ext cx="2357885" cy="2357885"/>
          </a:xfrm>
          <a:prstGeom prst="rect">
            <a:avLst/>
          </a:prstGeom>
        </p:spPr>
      </p:pic>
      <p:pic>
        <p:nvPicPr>
          <p:cNvPr id="23" name="Picture 22" descr="A red x on a black background&#10;&#10;Description automatically generated">
            <a:extLst>
              <a:ext uri="{FF2B5EF4-FFF2-40B4-BE49-F238E27FC236}">
                <a16:creationId xmlns:a16="http://schemas.microsoft.com/office/drawing/2014/main" id="{780D7B51-B333-B89C-D58C-78815D124D1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6377" y="4268954"/>
            <a:ext cx="370332" cy="370332"/>
          </a:xfrm>
          <a:prstGeom prst="rect">
            <a:avLst/>
          </a:prstGeom>
        </p:spPr>
      </p:pic>
      <p:sp>
        <p:nvSpPr>
          <p:cNvPr id="11" name="Triangle 10">
            <a:extLst>
              <a:ext uri="{FF2B5EF4-FFF2-40B4-BE49-F238E27FC236}">
                <a16:creationId xmlns:a16="http://schemas.microsoft.com/office/drawing/2014/main" id="{C53C3672-5DBF-7817-FBC9-0352D6E94379}"/>
              </a:ext>
            </a:extLst>
          </p:cNvPr>
          <p:cNvSpPr/>
          <p:nvPr/>
        </p:nvSpPr>
        <p:spPr>
          <a:xfrm rot="13590958">
            <a:off x="630152" y="3511545"/>
            <a:ext cx="308464" cy="387659"/>
          </a:xfrm>
          <a:prstGeom prst="triangle">
            <a:avLst/>
          </a:prstGeom>
          <a:solidFill>
            <a:srgbClr val="ED3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EB72217-C612-2EEB-BF56-8D523DD0F6B7}"/>
              </a:ext>
            </a:extLst>
          </p:cNvPr>
          <p:cNvSpPr/>
          <p:nvPr/>
        </p:nvSpPr>
        <p:spPr>
          <a:xfrm>
            <a:off x="694266" y="2975987"/>
            <a:ext cx="799725" cy="764999"/>
          </a:xfrm>
          <a:prstGeom prst="ellipse">
            <a:avLst/>
          </a:prstGeom>
          <a:solidFill>
            <a:srgbClr val="ED3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D149BD4-AA25-5C14-2F89-C181CE1BF548}"/>
              </a:ext>
            </a:extLst>
          </p:cNvPr>
          <p:cNvSpPr txBox="1"/>
          <p:nvPr/>
        </p:nvSpPr>
        <p:spPr>
          <a:xfrm>
            <a:off x="847843" y="2928875"/>
            <a:ext cx="485313" cy="830997"/>
          </a:xfrm>
          <a:prstGeom prst="rect">
            <a:avLst/>
          </a:prstGeom>
          <a:noFill/>
        </p:spPr>
        <p:txBody>
          <a:bodyPr wrap="square" rtlCol="0">
            <a:spAutoFit/>
          </a:bodyPr>
          <a:lstStyle/>
          <a:p>
            <a:r>
              <a:rPr lang="en-GB" sz="4800" dirty="0">
                <a:solidFill>
                  <a:schemeClr val="bg1"/>
                </a:solidFill>
                <a:latin typeface="Univers Next for HSBC Medium" panose="020B0503030202020203" pitchFamily="34" charset="0"/>
              </a:rPr>
              <a:t>?</a:t>
            </a:r>
          </a:p>
        </p:txBody>
      </p:sp>
      <p:pic>
        <p:nvPicPr>
          <p:cNvPr id="21" name="Picture 20" descr="A yellow lock with a black background&#10;&#10;Description automatically generated">
            <a:extLst>
              <a:ext uri="{FF2B5EF4-FFF2-40B4-BE49-F238E27FC236}">
                <a16:creationId xmlns:a16="http://schemas.microsoft.com/office/drawing/2014/main" id="{0BF02280-5C05-E996-389A-E0706442A54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0000" y="5229602"/>
            <a:ext cx="1113546" cy="1113546"/>
          </a:xfrm>
          <a:prstGeom prst="rect">
            <a:avLst/>
          </a:prstGeom>
        </p:spPr>
      </p:pic>
    </p:spTree>
    <p:extLst>
      <p:ext uri="{BB962C8B-B14F-4D97-AF65-F5344CB8AC3E}">
        <p14:creationId xmlns:p14="http://schemas.microsoft.com/office/powerpoint/2010/main" val="391176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862DA5-B058-7E46-5FFB-B72E9C1D1609}"/>
              </a:ext>
            </a:extLst>
          </p:cNvPr>
          <p:cNvSpPr/>
          <p:nvPr/>
        </p:nvSpPr>
        <p:spPr>
          <a:xfrm>
            <a:off x="7020000" y="0"/>
            <a:ext cx="5173588"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A42B42-14FB-D7D8-3A5E-4D95D5D32B73}"/>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FB14543A-8FFA-EC5E-AF25-93BBA9F1CF3A}"/>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13</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8" name="Rectangle 7">
            <a:extLst>
              <a:ext uri="{FF2B5EF4-FFF2-40B4-BE49-F238E27FC236}">
                <a16:creationId xmlns:a16="http://schemas.microsoft.com/office/drawing/2014/main" id="{FB2CD26D-29DE-8D2C-AF04-8994A19EB45F}"/>
              </a:ext>
            </a:extLst>
          </p:cNvPr>
          <p:cNvSpPr/>
          <p:nvPr/>
        </p:nvSpPr>
        <p:spPr>
          <a:xfrm>
            <a:off x="7264800" y="561600"/>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61D6B-AE1D-DD51-E07F-7A80EBA3A316}"/>
              </a:ext>
            </a:extLst>
          </p:cNvPr>
          <p:cNvSpPr txBox="1"/>
          <p:nvPr/>
        </p:nvSpPr>
        <p:spPr>
          <a:xfrm>
            <a:off x="7381024" y="629620"/>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spc="-30" dirty="0">
                <a:solidFill>
                  <a:srgbClr val="000000"/>
                </a:solidFill>
                <a:latin typeface="Univers Next for HSBC Bold" panose="020B0603030202020203" pitchFamily="34" charset="0"/>
                <a:cs typeface="UniversNextforHSBC-Medium"/>
              </a:rPr>
              <a:t>Word 1</a:t>
            </a:r>
            <a:endParaRPr lang="en-GB" sz="1600" dirty="0">
              <a:solidFill>
                <a:srgbClr val="000000"/>
              </a:solidFill>
              <a:latin typeface="Univers Next for HSBC Bold" panose="020B0603030202020203" pitchFamily="34" charset="0"/>
              <a:cs typeface="UniversNextforHSBC-Medium"/>
            </a:endParaRPr>
          </a:p>
        </p:txBody>
      </p:sp>
      <p:sp>
        <p:nvSpPr>
          <p:cNvPr id="10" name="Rectangle 9">
            <a:extLst>
              <a:ext uri="{FF2B5EF4-FFF2-40B4-BE49-F238E27FC236}">
                <a16:creationId xmlns:a16="http://schemas.microsoft.com/office/drawing/2014/main" id="{49066E55-FFF7-74AD-CC93-4560C85F86F7}"/>
              </a:ext>
            </a:extLst>
          </p:cNvPr>
          <p:cNvSpPr/>
          <p:nvPr/>
        </p:nvSpPr>
        <p:spPr>
          <a:xfrm>
            <a:off x="7264800" y="1148678"/>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C1AC92-C266-09BE-5D64-4B0D31B8157C}"/>
              </a:ext>
            </a:extLst>
          </p:cNvPr>
          <p:cNvSpPr txBox="1"/>
          <p:nvPr/>
        </p:nvSpPr>
        <p:spPr>
          <a:xfrm>
            <a:off x="7381024" y="1216698"/>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spc="-20" dirty="0">
                <a:solidFill>
                  <a:srgbClr val="000000"/>
                </a:solidFill>
                <a:latin typeface="Univers Next for HSBC Bold" panose="020B0603030202020203" pitchFamily="34" charset="0"/>
                <a:cs typeface="UniversNextforHSBC-Medium"/>
              </a:rPr>
              <a:t>Word 2</a:t>
            </a:r>
            <a:endParaRPr lang="en-GB" sz="1600" dirty="0">
              <a:solidFill>
                <a:srgbClr val="000000"/>
              </a:solidFill>
              <a:latin typeface="Univers Next for HSBC Bold" panose="020B0603030202020203" pitchFamily="34" charset="0"/>
              <a:cs typeface="UniversNextforHSBC-Medium"/>
            </a:endParaRPr>
          </a:p>
        </p:txBody>
      </p:sp>
      <p:sp>
        <p:nvSpPr>
          <p:cNvPr id="13" name="Rectangle 12">
            <a:extLst>
              <a:ext uri="{FF2B5EF4-FFF2-40B4-BE49-F238E27FC236}">
                <a16:creationId xmlns:a16="http://schemas.microsoft.com/office/drawing/2014/main" id="{67760494-E7A2-FD8D-48DC-A3CC18983EA2}"/>
              </a:ext>
            </a:extLst>
          </p:cNvPr>
          <p:cNvSpPr/>
          <p:nvPr/>
        </p:nvSpPr>
        <p:spPr>
          <a:xfrm>
            <a:off x="7264800" y="1735756"/>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214A1-E500-0953-3C4F-DDD1764820AE}"/>
              </a:ext>
            </a:extLst>
          </p:cNvPr>
          <p:cNvSpPr txBox="1"/>
          <p:nvPr/>
        </p:nvSpPr>
        <p:spPr>
          <a:xfrm>
            <a:off x="7381024" y="1803776"/>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spc="-15" dirty="0">
                <a:solidFill>
                  <a:srgbClr val="000000"/>
                </a:solidFill>
                <a:latin typeface="Univers Next for HSBC Bold" panose="020B0603030202020203" pitchFamily="34" charset="0"/>
                <a:cs typeface="UniversNextforHSBC-Medium"/>
              </a:rPr>
              <a:t>Word 3</a:t>
            </a:r>
            <a:endParaRPr lang="en-GB" sz="1600" dirty="0">
              <a:solidFill>
                <a:srgbClr val="000000"/>
              </a:solidFill>
              <a:latin typeface="Univers Next for HSBC Bold" panose="020B0603030202020203" pitchFamily="34" charset="0"/>
              <a:cs typeface="UniversNextforHSBC-Medium"/>
            </a:endParaRPr>
          </a:p>
        </p:txBody>
      </p:sp>
      <p:sp>
        <p:nvSpPr>
          <p:cNvPr id="16" name="Rectangle 15">
            <a:extLst>
              <a:ext uri="{FF2B5EF4-FFF2-40B4-BE49-F238E27FC236}">
                <a16:creationId xmlns:a16="http://schemas.microsoft.com/office/drawing/2014/main" id="{DBBE44C1-EBF2-0B05-15DA-BBB7A6801220}"/>
              </a:ext>
            </a:extLst>
          </p:cNvPr>
          <p:cNvSpPr/>
          <p:nvPr/>
        </p:nvSpPr>
        <p:spPr>
          <a:xfrm>
            <a:off x="7264800" y="2322834"/>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F59CAFE-A37E-48F8-08B8-5BC0D9B251CF}"/>
              </a:ext>
            </a:extLst>
          </p:cNvPr>
          <p:cNvSpPr txBox="1"/>
          <p:nvPr/>
        </p:nvSpPr>
        <p:spPr>
          <a:xfrm>
            <a:off x="7381024" y="2390854"/>
            <a:ext cx="4091172" cy="252633"/>
          </a:xfrm>
          <a:prstGeom prst="rect">
            <a:avLst/>
          </a:prstGeom>
          <a:noFill/>
        </p:spPr>
        <p:txBody>
          <a:bodyPr wrap="square" lIns="0" tIns="0" rIns="0" bIns="0" rtlCol="0">
            <a:spAutoFit/>
          </a:bodyPr>
          <a:lstStyle/>
          <a:p>
            <a:pPr marL="14400" marR="5089" defTabSz="916007">
              <a:lnSpc>
                <a:spcPct val="113100"/>
              </a:lnSpc>
              <a:spcBef>
                <a:spcPts val="100"/>
              </a:spcBef>
              <a:defRPr/>
            </a:pPr>
            <a:r>
              <a:rPr lang="en-GB" sz="1600" spc="-20" dirty="0">
                <a:solidFill>
                  <a:srgbClr val="000000"/>
                </a:solidFill>
                <a:latin typeface="Univers Next for HSBC Bold" panose="020B0603030202020203" pitchFamily="34" charset="0"/>
                <a:cs typeface="UniversNextforHSBC-Medium"/>
              </a:rPr>
              <a:t>Number</a:t>
            </a:r>
            <a:endParaRPr lang="en-GB" sz="1600" dirty="0">
              <a:solidFill>
                <a:srgbClr val="000000"/>
              </a:solidFill>
              <a:latin typeface="Univers Next for HSBC Bold" panose="020B0603030202020203" pitchFamily="34" charset="0"/>
              <a:cs typeface="UniversNextforHSBC-Medium"/>
            </a:endParaRPr>
          </a:p>
        </p:txBody>
      </p:sp>
      <p:sp>
        <p:nvSpPr>
          <p:cNvPr id="20" name="Rectangle 19">
            <a:extLst>
              <a:ext uri="{FF2B5EF4-FFF2-40B4-BE49-F238E27FC236}">
                <a16:creationId xmlns:a16="http://schemas.microsoft.com/office/drawing/2014/main" id="{35D2742F-69A3-9D62-B0F5-2B4FB5C1F717}"/>
              </a:ext>
            </a:extLst>
          </p:cNvPr>
          <p:cNvSpPr/>
          <p:nvPr/>
        </p:nvSpPr>
        <p:spPr>
          <a:xfrm>
            <a:off x="7264800" y="2909912"/>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E7B8B3-210F-1562-3FDA-3408A5C57D58}"/>
              </a:ext>
            </a:extLst>
          </p:cNvPr>
          <p:cNvSpPr txBox="1"/>
          <p:nvPr/>
        </p:nvSpPr>
        <p:spPr>
          <a:xfrm>
            <a:off x="7381024" y="2977932"/>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spc="-25" dirty="0">
                <a:solidFill>
                  <a:srgbClr val="000000"/>
                </a:solidFill>
                <a:latin typeface="Univers Next for HSBC Bold" panose="020B0603030202020203" pitchFamily="34" charset="0"/>
                <a:cs typeface="UniversNextforHSBC-Medium"/>
              </a:rPr>
              <a:t>Punctuation</a:t>
            </a:r>
            <a:endParaRPr lang="en-GB" sz="1600" dirty="0">
              <a:solidFill>
                <a:srgbClr val="000000"/>
              </a:solidFill>
              <a:latin typeface="Univers Next for HSBC Bold" panose="020B0603030202020203" pitchFamily="34" charset="0"/>
              <a:cs typeface="UniversNextforHSBC-Medium"/>
            </a:endParaRPr>
          </a:p>
        </p:txBody>
      </p:sp>
      <p:grpSp>
        <p:nvGrpSpPr>
          <p:cNvPr id="31" name="Group 30">
            <a:extLst>
              <a:ext uri="{FF2B5EF4-FFF2-40B4-BE49-F238E27FC236}">
                <a16:creationId xmlns:a16="http://schemas.microsoft.com/office/drawing/2014/main" id="{EC4C6182-52BA-1885-D5F7-B62181315AD5}"/>
              </a:ext>
            </a:extLst>
          </p:cNvPr>
          <p:cNvGrpSpPr/>
          <p:nvPr/>
        </p:nvGrpSpPr>
        <p:grpSpPr>
          <a:xfrm>
            <a:off x="9334800" y="1017432"/>
            <a:ext cx="180000" cy="1851336"/>
            <a:chOff x="9334800" y="1017432"/>
            <a:chExt cx="180000" cy="1851336"/>
          </a:xfrm>
        </p:grpSpPr>
        <p:sp>
          <p:nvSpPr>
            <p:cNvPr id="23" name="Triangle 22">
              <a:extLst>
                <a:ext uri="{FF2B5EF4-FFF2-40B4-BE49-F238E27FC236}">
                  <a16:creationId xmlns:a16="http://schemas.microsoft.com/office/drawing/2014/main" id="{2018C995-DBEA-408D-5A92-26A343DEBD39}"/>
                </a:ext>
              </a:extLst>
            </p:cNvPr>
            <p:cNvSpPr/>
            <p:nvPr/>
          </p:nvSpPr>
          <p:spPr>
            <a:xfrm rot="10800000">
              <a:off x="9334800" y="1017432"/>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5C661F6F-A414-F34A-4F58-0DCBDB5B3D29}"/>
                </a:ext>
              </a:extLst>
            </p:cNvPr>
            <p:cNvSpPr/>
            <p:nvPr/>
          </p:nvSpPr>
          <p:spPr>
            <a:xfrm rot="10800000">
              <a:off x="9334800" y="1604544"/>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C625724D-AEB3-EA48-7E8A-9E93B585231E}"/>
                </a:ext>
              </a:extLst>
            </p:cNvPr>
            <p:cNvSpPr/>
            <p:nvPr/>
          </p:nvSpPr>
          <p:spPr>
            <a:xfrm rot="10800000">
              <a:off x="9334800" y="2191656"/>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87B1949A-62AB-19D6-8913-4CFFB7671AA9}"/>
                </a:ext>
              </a:extLst>
            </p:cNvPr>
            <p:cNvSpPr/>
            <p:nvPr/>
          </p:nvSpPr>
          <p:spPr>
            <a:xfrm rot="10800000">
              <a:off x="9334800" y="2778768"/>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Graphic 32">
            <a:extLst>
              <a:ext uri="{FF2B5EF4-FFF2-40B4-BE49-F238E27FC236}">
                <a16:creationId xmlns:a16="http://schemas.microsoft.com/office/drawing/2014/main" id="{9E08F18B-459A-B9FB-6878-114BA8320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5149" y="2390854"/>
            <a:ext cx="5397500" cy="5397500"/>
          </a:xfrm>
          <a:prstGeom prst="rect">
            <a:avLst/>
          </a:prstGeom>
        </p:spPr>
      </p:pic>
      <p:sp>
        <p:nvSpPr>
          <p:cNvPr id="34" name="object 5">
            <a:extLst>
              <a:ext uri="{FF2B5EF4-FFF2-40B4-BE49-F238E27FC236}">
                <a16:creationId xmlns:a16="http://schemas.microsoft.com/office/drawing/2014/main" id="{EEE69E55-2552-1F12-223F-DB53FD4987CD}"/>
              </a:ext>
            </a:extLst>
          </p:cNvPr>
          <p:cNvSpPr txBox="1">
            <a:spLocks/>
          </p:cNvSpPr>
          <p:nvPr/>
        </p:nvSpPr>
        <p:spPr>
          <a:xfrm>
            <a:off x="550800" y="1425600"/>
            <a:ext cx="6307993" cy="5275027"/>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R="134280" defTabSz="916412">
              <a:spcAft>
                <a:spcPts val="1200"/>
              </a:spcAft>
              <a:defRPr/>
            </a:pPr>
            <a:r>
              <a:rPr lang="en-GB" sz="1600" dirty="0">
                <a:solidFill>
                  <a:prstClr val="black"/>
                </a:solidFill>
                <a:latin typeface="Univers Next for HSBC Light" panose="020B0403030202020203" pitchFamily="34" charset="0"/>
                <a:cs typeface="UniversNextforHSBC-Light"/>
              </a:rPr>
              <a:t>Fraudsters can obtain passwords from data breaches, </a:t>
            </a:r>
            <a:br>
              <a:rPr lang="en-GB" sz="1600" dirty="0">
                <a:solidFill>
                  <a:prstClr val="black"/>
                </a:solidFill>
                <a:latin typeface="Univers Next for HSBC Light" panose="020B0403030202020203" pitchFamily="34" charset="0"/>
                <a:cs typeface="UniversNextforHSBC-Light"/>
              </a:rPr>
            </a:br>
            <a:r>
              <a:rPr lang="en-GB" sz="1600" dirty="0">
                <a:solidFill>
                  <a:prstClr val="black"/>
                </a:solidFill>
                <a:latin typeface="Univers Next for HSBC Light" panose="020B0403030202020203" pitchFamily="34" charset="0"/>
                <a:cs typeface="UniversNextforHSBC-Light"/>
              </a:rPr>
              <a:t>unsecured Wi-Fi or by social engineering. </a:t>
            </a:r>
          </a:p>
          <a:p>
            <a:pPr marR="134280" defTabSz="916412">
              <a:spcAft>
                <a:spcPts val="1200"/>
              </a:spcAft>
              <a:defRPr/>
            </a:pPr>
            <a:r>
              <a:rPr lang="en-GB" sz="1600" dirty="0">
                <a:solidFill>
                  <a:prstClr val="black"/>
                </a:solidFill>
                <a:latin typeface="Univers Next for HSBC Light" panose="020B0403030202020203" pitchFamily="34" charset="0"/>
                <a:cs typeface="UniversNextforHSBC-Light"/>
              </a:rPr>
              <a:t>This can give them access to our finances and personal data </a:t>
            </a:r>
            <a:br>
              <a:rPr lang="en-GB" sz="1600" dirty="0">
                <a:solidFill>
                  <a:prstClr val="black"/>
                </a:solidFill>
                <a:latin typeface="Univers Next for HSBC Light" panose="020B0403030202020203" pitchFamily="34" charset="0"/>
                <a:cs typeface="UniversNextforHSBC-Light"/>
              </a:rPr>
            </a:br>
            <a:r>
              <a:rPr lang="en-GB" sz="1600" dirty="0">
                <a:solidFill>
                  <a:prstClr val="black"/>
                </a:solidFill>
                <a:latin typeface="Univers Next for HSBC Light" panose="020B0403030202020203" pitchFamily="34" charset="0"/>
                <a:cs typeface="UniversNextforHSBC-Light"/>
              </a:rPr>
              <a:t>and give them the ability to commit fraud without restriction.  </a:t>
            </a:r>
          </a:p>
          <a:p>
            <a:pPr marR="134280" defTabSz="916412">
              <a:buClr>
                <a:srgbClr val="C00000"/>
              </a:buClr>
              <a:defRPr/>
            </a:pPr>
            <a:r>
              <a:rPr lang="en-GB" sz="1600" b="1" dirty="0">
                <a:solidFill>
                  <a:prstClr val="black"/>
                </a:solidFill>
                <a:latin typeface="Univers Next for HSBC Light" panose="020B0403030202020203" pitchFamily="34" charset="0"/>
                <a:cs typeface="UniversNextforHSBC-Light"/>
              </a:rPr>
              <a:t>How many of you use the same password for </a:t>
            </a:r>
            <a:br>
              <a:rPr lang="en-GB" sz="1600" b="1" dirty="0">
                <a:solidFill>
                  <a:prstClr val="black"/>
                </a:solidFill>
                <a:latin typeface="Univers Next for HSBC Light" panose="020B0403030202020203" pitchFamily="34" charset="0"/>
                <a:cs typeface="UniversNextforHSBC-Light"/>
              </a:rPr>
            </a:br>
            <a:r>
              <a:rPr lang="en-GB" sz="1600" b="1" dirty="0">
                <a:solidFill>
                  <a:prstClr val="black"/>
                </a:solidFill>
                <a:latin typeface="Univers Next for HSBC Light" panose="020B0403030202020203" pitchFamily="34" charset="0"/>
                <a:cs typeface="UniversNextforHSBC-Light"/>
              </a:rPr>
              <a:t>multiple accounts?</a:t>
            </a:r>
          </a:p>
          <a:p>
            <a:pPr marR="134280" defTabSz="916412">
              <a:buClr>
                <a:srgbClr val="C00000"/>
              </a:buClr>
              <a:defRPr/>
            </a:pPr>
            <a:endParaRPr lang="en-GB" sz="1600" b="1" dirty="0">
              <a:solidFill>
                <a:prstClr val="black"/>
              </a:solidFill>
              <a:latin typeface="Univers Next for HSBC Light" panose="020B0403030202020203" pitchFamily="34" charset="0"/>
            </a:endParaRPr>
          </a:p>
          <a:p>
            <a:pPr marR="134280" defTabSz="916412">
              <a:buClr>
                <a:srgbClr val="C00000"/>
              </a:buClr>
              <a:defRPr/>
            </a:pPr>
            <a:endParaRPr lang="en-GB" sz="1600" b="1" dirty="0">
              <a:solidFill>
                <a:prstClr val="black"/>
              </a:solidFill>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dirty="0">
                <a:solidFill>
                  <a:prstClr val="black"/>
                </a:solidFill>
                <a:latin typeface="Univers Next for HSBC Light" panose="020B0403030202020203" pitchFamily="34" charset="0"/>
                <a:cs typeface="UniversNextforHSBC-Light"/>
              </a:rPr>
              <a:t>Account Takeover Fraud</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dirty="0">
                <a:solidFill>
                  <a:prstClr val="black"/>
                </a:solidFill>
                <a:latin typeface="Univers Next for HSBC Light" panose="020B0403030202020203" pitchFamily="34" charset="0"/>
                <a:cs typeface="UniversNextforHSBC-Light"/>
              </a:rPr>
              <a:t>Empty your bank account</a:t>
            </a:r>
            <a:endParaRPr lang="en-GB" sz="1600" dirty="0">
              <a:latin typeface="Univers Next for HSBC Light" panose="020B0403030202020203" pitchFamily="34" charset="0"/>
            </a:endParaRPr>
          </a:p>
          <a:p>
            <a:pPr marL="298800" marR="5080" indent="-284400">
              <a:buClr>
                <a:srgbClr val="DB0011"/>
              </a:buClr>
              <a:buSzPct val="110000"/>
              <a:buFont typeface="System Font Regular"/>
              <a:buChar char="●"/>
            </a:pPr>
            <a:r>
              <a:rPr lang="en-GB" sz="1600" dirty="0">
                <a:solidFill>
                  <a:prstClr val="black"/>
                </a:solidFill>
                <a:latin typeface="Univers Next for HSBC Light" panose="020B0403030202020203" pitchFamily="34" charset="0"/>
                <a:cs typeface="UniversNextforHSBC-Light"/>
              </a:rPr>
              <a:t>Blackmail you to return access</a:t>
            </a:r>
            <a:endPar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endParaRPr>
          </a:p>
          <a:p>
            <a:pPr marL="298800" marR="5080" indent="-284400">
              <a:buClr>
                <a:srgbClr val="DB0011"/>
              </a:buClr>
              <a:buSzPct val="110000"/>
              <a:buFont typeface="System Font Regular"/>
              <a:buChar char="●"/>
            </a:pPr>
            <a:endPar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endParaRPr>
          </a:p>
          <a:p>
            <a:pPr marL="298800" marR="5080" indent="-284400">
              <a:buClr>
                <a:srgbClr val="DB0011"/>
              </a:buClr>
              <a:buSzPct val="110000"/>
              <a:buFont typeface="System Font Regular"/>
              <a:buChar char="●"/>
            </a:pP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Longer passwords are more memorable</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Use random </a:t>
            </a:r>
            <a:r>
              <a:rPr lang="en-GB" sz="1600" dirty="0">
                <a:solidFill>
                  <a:prstClr val="black"/>
                </a:solidFill>
              </a:rPr>
              <a:t>p</a:t>
            </a:r>
            <a:r>
              <a:rPr lang="en-GB" sz="1600" dirty="0">
                <a:solidFill>
                  <a:prstClr val="black"/>
                </a:solidFill>
                <a:latin typeface="UniversNextforHSBC-Light"/>
                <a:cs typeface="UniversNextforHSBC-Light"/>
              </a:rPr>
              <a:t>hrases</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dirty="0">
                <a:solidFill>
                  <a:prstClr val="black"/>
                </a:solidFill>
                <a:latin typeface="UniversNextforHSBC-Light"/>
                <a:cs typeface="UniversNextforHSBC-Light"/>
              </a:rPr>
              <a:t>Always set up two-factor authentication </a:t>
            </a:r>
            <a:endParaRPr lang="en-GB" sz="1600" dirty="0">
              <a:latin typeface="Univers Next for HSBC Light" panose="020B0403030202020203" pitchFamily="34" charset="0"/>
            </a:endParaRPr>
          </a:p>
          <a:p>
            <a:pPr marR="134280" defTabSz="916412">
              <a:buClr>
                <a:srgbClr val="C00000"/>
              </a:buClr>
              <a:defRPr/>
            </a:pPr>
            <a:endParaRPr lang="en-GB" sz="1600" b="1" dirty="0">
              <a:solidFill>
                <a:prstClr val="black"/>
              </a:solidFill>
              <a:latin typeface="Univers Next for HSBC Light" panose="020B0403030202020203" pitchFamily="34" charset="0"/>
              <a:cs typeface="UniversNextforHSBC-Light"/>
            </a:endParaRPr>
          </a:p>
        </p:txBody>
      </p:sp>
      <p:sp>
        <p:nvSpPr>
          <p:cNvPr id="35" name="Title 11">
            <a:extLst>
              <a:ext uri="{FF2B5EF4-FFF2-40B4-BE49-F238E27FC236}">
                <a16:creationId xmlns:a16="http://schemas.microsoft.com/office/drawing/2014/main" id="{F3B6BDA4-785D-7E7A-2AAE-98EF64769DD2}"/>
              </a:ext>
            </a:extLst>
          </p:cNvPr>
          <p:cNvSpPr txBox="1">
            <a:spLocks/>
          </p:cNvSpPr>
          <p:nvPr/>
        </p:nvSpPr>
        <p:spPr>
          <a:xfrm>
            <a:off x="550800" y="453600"/>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spc="-185" dirty="0">
                <a:solidFill>
                  <a:schemeClr val="tx1"/>
                </a:solidFill>
                <a:latin typeface="Univers Next for HSBC Thin" panose="020B0303030202020203" pitchFamily="34" charset="77"/>
              </a:rPr>
              <a:t>Creating a strong password</a:t>
            </a:r>
            <a:endParaRPr lang="en-US" sz="4400" kern="0" dirty="0">
              <a:solidFill>
                <a:schemeClr val="tx1"/>
              </a:solidFill>
              <a:latin typeface="Univers Next for HSBC Thin" panose="020B0303030202020203" pitchFamily="34" charset="77"/>
            </a:endParaRPr>
          </a:p>
        </p:txBody>
      </p:sp>
    </p:spTree>
    <p:extLst>
      <p:ext uri="{BB962C8B-B14F-4D97-AF65-F5344CB8AC3E}">
        <p14:creationId xmlns:p14="http://schemas.microsoft.com/office/powerpoint/2010/main" val="41014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1">
            <a:extLst>
              <a:ext uri="{FF2B5EF4-FFF2-40B4-BE49-F238E27FC236}">
                <a16:creationId xmlns:a16="http://schemas.microsoft.com/office/drawing/2014/main" id="{0A04579E-FCC8-590C-F3F4-D8490BD24D9B}"/>
              </a:ext>
            </a:extLst>
          </p:cNvPr>
          <p:cNvSpPr txBox="1">
            <a:spLocks/>
          </p:cNvSpPr>
          <p:nvPr/>
        </p:nvSpPr>
        <p:spPr>
          <a:xfrm>
            <a:off x="550799" y="453600"/>
            <a:ext cx="11143553" cy="1368758"/>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spc="-120" dirty="0">
                <a:solidFill>
                  <a:schemeClr val="tx1"/>
                </a:solidFill>
                <a:latin typeface="Univers Next for HSBC Thin" panose="020B0303030202020203" pitchFamily="34" charset="77"/>
              </a:rPr>
              <a:t>Summary: </a:t>
            </a:r>
            <a:r>
              <a:rPr lang="en-GB" sz="4400" spc="-110" dirty="0">
                <a:solidFill>
                  <a:schemeClr val="tx1"/>
                </a:solidFill>
                <a:latin typeface="Univers Next for HSBC Thin" panose="020B0303030202020203" pitchFamily="34" charset="77"/>
              </a:rPr>
              <a:t>How </a:t>
            </a:r>
            <a:r>
              <a:rPr lang="en-GB" sz="4400" spc="-95" dirty="0">
                <a:solidFill>
                  <a:schemeClr val="tx1"/>
                </a:solidFill>
                <a:latin typeface="Univers Next for HSBC Thin" panose="020B0303030202020203" pitchFamily="34" charset="77"/>
              </a:rPr>
              <a:t>to </a:t>
            </a:r>
            <a:r>
              <a:rPr lang="en-GB" sz="4400" spc="-125" dirty="0">
                <a:solidFill>
                  <a:schemeClr val="tx1"/>
                </a:solidFill>
                <a:latin typeface="Univers Next for HSBC Thin" panose="020B0303030202020203" pitchFamily="34" charset="77"/>
              </a:rPr>
              <a:t>protect </a:t>
            </a:r>
            <a:r>
              <a:rPr lang="en-GB" sz="4400" spc="-110" dirty="0">
                <a:solidFill>
                  <a:schemeClr val="tx1"/>
                </a:solidFill>
                <a:latin typeface="Univers Next for HSBC Thin" panose="020B0303030202020203" pitchFamily="34" charset="77"/>
              </a:rPr>
              <a:t>you </a:t>
            </a:r>
            <a:r>
              <a:rPr lang="en-GB" sz="4400" spc="-105" dirty="0">
                <a:solidFill>
                  <a:schemeClr val="tx1"/>
                </a:solidFill>
                <a:latin typeface="Univers Next for HSBC Thin" panose="020B0303030202020203" pitchFamily="34" charset="77"/>
              </a:rPr>
              <a:t>and </a:t>
            </a:r>
            <a:r>
              <a:rPr lang="en-GB" sz="4400" spc="-125" dirty="0">
                <a:solidFill>
                  <a:schemeClr val="tx1"/>
                </a:solidFill>
                <a:latin typeface="Univers Next for HSBC Thin" panose="020B0303030202020203" pitchFamily="34" charset="77"/>
              </a:rPr>
              <a:t>your </a:t>
            </a:r>
            <a:r>
              <a:rPr lang="en-GB" sz="4400" spc="-120" dirty="0">
                <a:solidFill>
                  <a:schemeClr val="tx1"/>
                </a:solidFill>
                <a:latin typeface="Univers Next for HSBC Thin" panose="020B0303030202020203" pitchFamily="34" charset="77"/>
              </a:rPr>
              <a:t>money</a:t>
            </a:r>
            <a:r>
              <a:rPr lang="en-GB" sz="4400" spc="-460" dirty="0">
                <a:solidFill>
                  <a:schemeClr val="tx1"/>
                </a:solidFill>
                <a:latin typeface="Univers Next for HSBC Thin" panose="020B0303030202020203" pitchFamily="34" charset="77"/>
              </a:rPr>
              <a:t> </a:t>
            </a:r>
            <a:r>
              <a:rPr lang="en-GB" sz="4400" spc="-110" dirty="0">
                <a:solidFill>
                  <a:schemeClr val="tx1"/>
                </a:solidFill>
                <a:latin typeface="Univers Next for HSBC Thin" panose="020B0303030202020203" pitchFamily="34" charset="77"/>
              </a:rPr>
              <a:t>from </a:t>
            </a:r>
            <a:r>
              <a:rPr lang="en-GB" sz="4400" spc="-140" dirty="0">
                <a:solidFill>
                  <a:schemeClr val="tx1"/>
                </a:solidFill>
                <a:latin typeface="Univers Next for HSBC Thin" panose="020B0303030202020203" pitchFamily="34" charset="77"/>
              </a:rPr>
              <a:t>financial</a:t>
            </a:r>
            <a:r>
              <a:rPr lang="en-GB" sz="4400" spc="-160" dirty="0">
                <a:solidFill>
                  <a:schemeClr val="tx1"/>
                </a:solidFill>
                <a:latin typeface="Univers Next for HSBC Thin" panose="020B0303030202020203" pitchFamily="34" charset="77"/>
              </a:rPr>
              <a:t> </a:t>
            </a:r>
            <a:r>
              <a:rPr lang="en-GB" sz="4400" spc="-110" dirty="0">
                <a:solidFill>
                  <a:schemeClr val="tx1"/>
                </a:solidFill>
                <a:latin typeface="Univers Next for HSBC Thin" panose="020B0303030202020203" pitchFamily="34" charset="77"/>
              </a:rPr>
              <a:t>crime</a:t>
            </a:r>
            <a:endParaRPr lang="en-US" sz="4400" kern="0" baseline="30000" dirty="0">
              <a:solidFill>
                <a:schemeClr val="tx1"/>
              </a:solidFill>
              <a:latin typeface="Univers Next for HSBC Thin" panose="020B0303030202020203" pitchFamily="34" charset="77"/>
            </a:endParaRPr>
          </a:p>
        </p:txBody>
      </p:sp>
      <p:sp>
        <p:nvSpPr>
          <p:cNvPr id="2" name="TextBox 1">
            <a:extLst>
              <a:ext uri="{FF2B5EF4-FFF2-40B4-BE49-F238E27FC236}">
                <a16:creationId xmlns:a16="http://schemas.microsoft.com/office/drawing/2014/main" id="{2FECF4CA-95F9-BB45-082C-E3601F354198}"/>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9258302F-FD7C-253A-7B34-BCCB49632750}"/>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14</a:t>
            </a:fld>
            <a:endParaRPr lang="en-GB" altLang="zh-TW" sz="1000" b="0" i="0" kern="1200" dirty="0">
              <a:solidFill>
                <a:schemeClr val="tx1"/>
              </a:solidFill>
              <a:latin typeface="Univers Next for HSBC Light" panose="020B0403030202020203" pitchFamily="34" charset="0"/>
              <a:ea typeface="+mn-ea"/>
              <a:cs typeface="+mn-cs"/>
            </a:endParaRPr>
          </a:p>
        </p:txBody>
      </p:sp>
      <p:grpSp>
        <p:nvGrpSpPr>
          <p:cNvPr id="28" name="Group 27">
            <a:extLst>
              <a:ext uri="{FF2B5EF4-FFF2-40B4-BE49-F238E27FC236}">
                <a16:creationId xmlns:a16="http://schemas.microsoft.com/office/drawing/2014/main" id="{C3FC48BE-8AF4-DA36-E17C-2FEB336450C8}"/>
              </a:ext>
            </a:extLst>
          </p:cNvPr>
          <p:cNvGrpSpPr/>
          <p:nvPr/>
        </p:nvGrpSpPr>
        <p:grpSpPr>
          <a:xfrm>
            <a:off x="550800" y="2168173"/>
            <a:ext cx="4138201" cy="401955"/>
            <a:chOff x="550799" y="2168173"/>
            <a:chExt cx="4138201" cy="401955"/>
          </a:xfrm>
        </p:grpSpPr>
        <p:pic>
          <p:nvPicPr>
            <p:cNvPr id="26" name="Picture 25" descr="A red check mark on a black background&#10;&#10;Description automatically generated">
              <a:extLst>
                <a:ext uri="{FF2B5EF4-FFF2-40B4-BE49-F238E27FC236}">
                  <a16:creationId xmlns:a16="http://schemas.microsoft.com/office/drawing/2014/main" id="{60C37B8E-25BF-5428-4437-CE9EA97F8A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27" name="TextBox 26">
              <a:extLst>
                <a:ext uri="{FF2B5EF4-FFF2-40B4-BE49-F238E27FC236}">
                  <a16:creationId xmlns:a16="http://schemas.microsoft.com/office/drawing/2014/main" id="{335EC7ED-0739-ABCF-0833-458B40919DE3}"/>
                </a:ext>
              </a:extLst>
            </p:cNvPr>
            <p:cNvSpPr txBox="1"/>
            <p:nvPr/>
          </p:nvSpPr>
          <p:spPr>
            <a:xfrm>
              <a:off x="1260000" y="2250000"/>
              <a:ext cx="3429000" cy="276999"/>
            </a:xfrm>
            <a:prstGeom prst="rect">
              <a:avLst/>
            </a:prstGeom>
            <a:noFill/>
          </p:spPr>
          <p:txBody>
            <a:bodyPr wrap="square" lIns="0" tIns="0" rIns="0" bIns="0" rtlCol="0">
              <a:spAutoFit/>
            </a:bodyPr>
            <a:lstStyle/>
            <a:p>
              <a:r>
                <a:rPr lang="en-GB" sz="1800" b="1" dirty="0">
                  <a:latin typeface="Univers Next for HSBC Light" panose="020B0403030202020203" pitchFamily="34" charset="0"/>
                </a:rPr>
                <a:t>Be careful using ATMs</a:t>
              </a:r>
            </a:p>
          </p:txBody>
        </p:sp>
      </p:grpSp>
      <p:grpSp>
        <p:nvGrpSpPr>
          <p:cNvPr id="29" name="Group 28">
            <a:extLst>
              <a:ext uri="{FF2B5EF4-FFF2-40B4-BE49-F238E27FC236}">
                <a16:creationId xmlns:a16="http://schemas.microsoft.com/office/drawing/2014/main" id="{B89FED37-5D13-EB6D-167A-1F98A2AC6F2A}"/>
              </a:ext>
            </a:extLst>
          </p:cNvPr>
          <p:cNvGrpSpPr/>
          <p:nvPr/>
        </p:nvGrpSpPr>
        <p:grpSpPr>
          <a:xfrm>
            <a:off x="550800" y="5008245"/>
            <a:ext cx="5926993" cy="401955"/>
            <a:chOff x="550799" y="2168173"/>
            <a:chExt cx="5926993" cy="401955"/>
          </a:xfrm>
        </p:grpSpPr>
        <p:pic>
          <p:nvPicPr>
            <p:cNvPr id="30" name="Picture 29" descr="A red check mark on a black background&#10;&#10;Description automatically generated">
              <a:extLst>
                <a:ext uri="{FF2B5EF4-FFF2-40B4-BE49-F238E27FC236}">
                  <a16:creationId xmlns:a16="http://schemas.microsoft.com/office/drawing/2014/main" id="{48F37CB8-989F-181D-6A9D-CDB5FD09E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31" name="TextBox 30">
              <a:extLst>
                <a:ext uri="{FF2B5EF4-FFF2-40B4-BE49-F238E27FC236}">
                  <a16:creationId xmlns:a16="http://schemas.microsoft.com/office/drawing/2014/main" id="{A85E83F6-9C39-D7D8-24AE-F97675D2DA52}"/>
                </a:ext>
              </a:extLst>
            </p:cNvPr>
            <p:cNvSpPr txBox="1"/>
            <p:nvPr/>
          </p:nvSpPr>
          <p:spPr>
            <a:xfrm>
              <a:off x="1259999" y="2250000"/>
              <a:ext cx="5217793" cy="276999"/>
            </a:xfrm>
            <a:prstGeom prst="rect">
              <a:avLst/>
            </a:prstGeom>
            <a:noFill/>
          </p:spPr>
          <p:txBody>
            <a:bodyPr wrap="square" lIns="0" tIns="0" rIns="0" bIns="0" rtlCol="0">
              <a:spAutoFit/>
            </a:bodyPr>
            <a:lstStyle/>
            <a:p>
              <a:r>
                <a:rPr lang="en-GB" sz="1800" b="1" kern="0" dirty="0">
                  <a:latin typeface="Univers Next for HSBC Light" panose="020B0403030202020203" pitchFamily="34" charset="0"/>
                </a:rPr>
                <a:t>Be alert if payment details suddenly change</a:t>
              </a:r>
              <a:endParaRPr lang="en-GB" sz="1800" b="1" dirty="0">
                <a:latin typeface="Univers Next for HSBC Light" panose="020B0403030202020203" pitchFamily="34" charset="0"/>
              </a:endParaRPr>
            </a:p>
          </p:txBody>
        </p:sp>
      </p:grpSp>
      <p:grpSp>
        <p:nvGrpSpPr>
          <p:cNvPr id="34" name="Group 33">
            <a:extLst>
              <a:ext uri="{FF2B5EF4-FFF2-40B4-BE49-F238E27FC236}">
                <a16:creationId xmlns:a16="http://schemas.microsoft.com/office/drawing/2014/main" id="{2596CF0A-EAC0-11F5-8DE2-66B78BB48C05}"/>
              </a:ext>
            </a:extLst>
          </p:cNvPr>
          <p:cNvGrpSpPr/>
          <p:nvPr/>
        </p:nvGrpSpPr>
        <p:grpSpPr>
          <a:xfrm>
            <a:off x="550800" y="2641518"/>
            <a:ext cx="6765193" cy="401955"/>
            <a:chOff x="550799" y="2168173"/>
            <a:chExt cx="6765193" cy="401955"/>
          </a:xfrm>
        </p:grpSpPr>
        <p:pic>
          <p:nvPicPr>
            <p:cNvPr id="35" name="Picture 34" descr="A red check mark on a black background&#10;&#10;Description automatically generated">
              <a:extLst>
                <a:ext uri="{FF2B5EF4-FFF2-40B4-BE49-F238E27FC236}">
                  <a16:creationId xmlns:a16="http://schemas.microsoft.com/office/drawing/2014/main" id="{6956642B-7396-1032-F00A-C833517AE4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36" name="TextBox 35">
              <a:extLst>
                <a:ext uri="{FF2B5EF4-FFF2-40B4-BE49-F238E27FC236}">
                  <a16:creationId xmlns:a16="http://schemas.microsoft.com/office/drawing/2014/main" id="{D7BED687-DCE2-9216-B716-E7B254ADCCC0}"/>
                </a:ext>
              </a:extLst>
            </p:cNvPr>
            <p:cNvSpPr txBox="1"/>
            <p:nvPr/>
          </p:nvSpPr>
          <p:spPr>
            <a:xfrm>
              <a:off x="1259999" y="2250000"/>
              <a:ext cx="6055993" cy="276999"/>
            </a:xfrm>
            <a:prstGeom prst="rect">
              <a:avLst/>
            </a:prstGeom>
            <a:noFill/>
          </p:spPr>
          <p:txBody>
            <a:bodyPr wrap="square" lIns="0" tIns="0" rIns="0" bIns="0" rtlCol="0">
              <a:spAutoFit/>
            </a:bodyPr>
            <a:lstStyle/>
            <a:p>
              <a:pPr marL="12728" marR="366565">
                <a:spcBef>
                  <a:spcPts val="100"/>
                </a:spcBef>
              </a:pPr>
              <a:r>
                <a:rPr lang="en-GB" sz="1800" b="1" dirty="0">
                  <a:latin typeface="Univers Next for HSBC Light" panose="020B0403030202020203" pitchFamily="34" charset="0"/>
                </a:rPr>
                <a:t>Don’t tell anyone your banking security details</a:t>
              </a:r>
            </a:p>
          </p:txBody>
        </p:sp>
      </p:grpSp>
      <p:grpSp>
        <p:nvGrpSpPr>
          <p:cNvPr id="37" name="Group 36">
            <a:extLst>
              <a:ext uri="{FF2B5EF4-FFF2-40B4-BE49-F238E27FC236}">
                <a16:creationId xmlns:a16="http://schemas.microsoft.com/office/drawing/2014/main" id="{03597DB4-123C-CDC9-88BA-48B055077B34}"/>
              </a:ext>
            </a:extLst>
          </p:cNvPr>
          <p:cNvGrpSpPr/>
          <p:nvPr/>
        </p:nvGrpSpPr>
        <p:grpSpPr>
          <a:xfrm>
            <a:off x="550800" y="3114863"/>
            <a:ext cx="8289193" cy="401955"/>
            <a:chOff x="550799" y="2168173"/>
            <a:chExt cx="8289193" cy="401955"/>
          </a:xfrm>
        </p:grpSpPr>
        <p:pic>
          <p:nvPicPr>
            <p:cNvPr id="38" name="Picture 37" descr="A red check mark on a black background&#10;&#10;Description automatically generated">
              <a:extLst>
                <a:ext uri="{FF2B5EF4-FFF2-40B4-BE49-F238E27FC236}">
                  <a16:creationId xmlns:a16="http://schemas.microsoft.com/office/drawing/2014/main" id="{3E972A0B-E51C-A629-CCBC-A2A3EA8CC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39" name="TextBox 38">
              <a:extLst>
                <a:ext uri="{FF2B5EF4-FFF2-40B4-BE49-F238E27FC236}">
                  <a16:creationId xmlns:a16="http://schemas.microsoft.com/office/drawing/2014/main" id="{9192248E-8A13-8E80-4893-4908EE6204F9}"/>
                </a:ext>
              </a:extLst>
            </p:cNvPr>
            <p:cNvSpPr txBox="1"/>
            <p:nvPr/>
          </p:nvSpPr>
          <p:spPr>
            <a:xfrm>
              <a:off x="1259999" y="2250000"/>
              <a:ext cx="7579993" cy="276999"/>
            </a:xfrm>
            <a:prstGeom prst="rect">
              <a:avLst/>
            </a:prstGeom>
            <a:noFill/>
          </p:spPr>
          <p:txBody>
            <a:bodyPr wrap="square" lIns="0" tIns="0" rIns="0" bIns="0" rtlCol="0">
              <a:spAutoFit/>
            </a:bodyPr>
            <a:lstStyle/>
            <a:p>
              <a:pPr marL="12728" marR="208102"/>
              <a:r>
                <a:rPr lang="en-GB" sz="1800" b="1" dirty="0">
                  <a:latin typeface="Univers Next for HSBC Light" panose="020B0403030202020203" pitchFamily="34" charset="0"/>
                </a:rPr>
                <a:t>Be vigilant of calls, emails, social media and text messages</a:t>
              </a:r>
            </a:p>
          </p:txBody>
        </p:sp>
      </p:grpSp>
      <p:grpSp>
        <p:nvGrpSpPr>
          <p:cNvPr id="40" name="Group 39">
            <a:extLst>
              <a:ext uri="{FF2B5EF4-FFF2-40B4-BE49-F238E27FC236}">
                <a16:creationId xmlns:a16="http://schemas.microsoft.com/office/drawing/2014/main" id="{08F1BFCC-2D1E-32FC-0746-982098E59950}"/>
              </a:ext>
            </a:extLst>
          </p:cNvPr>
          <p:cNvGrpSpPr/>
          <p:nvPr/>
        </p:nvGrpSpPr>
        <p:grpSpPr>
          <a:xfrm>
            <a:off x="550800" y="3588208"/>
            <a:ext cx="10575193" cy="401955"/>
            <a:chOff x="550799" y="2168173"/>
            <a:chExt cx="10575193" cy="401955"/>
          </a:xfrm>
        </p:grpSpPr>
        <p:pic>
          <p:nvPicPr>
            <p:cNvPr id="41" name="Picture 40" descr="A red check mark on a black background&#10;&#10;Description automatically generated">
              <a:extLst>
                <a:ext uri="{FF2B5EF4-FFF2-40B4-BE49-F238E27FC236}">
                  <a16:creationId xmlns:a16="http://schemas.microsoft.com/office/drawing/2014/main" id="{34D764BF-BC2D-F8B1-1CF7-D539D72CD1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42" name="TextBox 41">
              <a:extLst>
                <a:ext uri="{FF2B5EF4-FFF2-40B4-BE49-F238E27FC236}">
                  <a16:creationId xmlns:a16="http://schemas.microsoft.com/office/drawing/2014/main" id="{8BF84779-B11E-5023-290A-B35A279B2047}"/>
                </a:ext>
              </a:extLst>
            </p:cNvPr>
            <p:cNvSpPr txBox="1"/>
            <p:nvPr/>
          </p:nvSpPr>
          <p:spPr>
            <a:xfrm>
              <a:off x="1259999" y="2250000"/>
              <a:ext cx="9865993" cy="276999"/>
            </a:xfrm>
            <a:prstGeom prst="rect">
              <a:avLst/>
            </a:prstGeom>
            <a:noFill/>
          </p:spPr>
          <p:txBody>
            <a:bodyPr wrap="square" lIns="0" tIns="0" rIns="0" bIns="0" rtlCol="0">
              <a:spAutoFit/>
            </a:bodyPr>
            <a:lstStyle/>
            <a:p>
              <a:pPr marR="148280"/>
              <a:r>
                <a:rPr lang="en-GB" sz="1800" b="1" dirty="0">
                  <a:latin typeface="Univers Next for HSBC Light" panose="020B0403030202020203" pitchFamily="34" charset="0"/>
                </a:rPr>
                <a:t>Use strong, separate passwords for each account that no one else can guess</a:t>
              </a:r>
            </a:p>
          </p:txBody>
        </p:sp>
      </p:grpSp>
      <p:grpSp>
        <p:nvGrpSpPr>
          <p:cNvPr id="43" name="Group 42">
            <a:extLst>
              <a:ext uri="{FF2B5EF4-FFF2-40B4-BE49-F238E27FC236}">
                <a16:creationId xmlns:a16="http://schemas.microsoft.com/office/drawing/2014/main" id="{6C2D6F9C-0C50-2CD5-C7E0-81C8FF82552F}"/>
              </a:ext>
            </a:extLst>
          </p:cNvPr>
          <p:cNvGrpSpPr/>
          <p:nvPr/>
        </p:nvGrpSpPr>
        <p:grpSpPr>
          <a:xfrm>
            <a:off x="550800" y="4061553"/>
            <a:ext cx="4138201" cy="401955"/>
            <a:chOff x="550799" y="2168173"/>
            <a:chExt cx="4138201" cy="401955"/>
          </a:xfrm>
        </p:grpSpPr>
        <p:pic>
          <p:nvPicPr>
            <p:cNvPr id="44" name="Picture 43" descr="A red check mark on a black background&#10;&#10;Description automatically generated">
              <a:extLst>
                <a:ext uri="{FF2B5EF4-FFF2-40B4-BE49-F238E27FC236}">
                  <a16:creationId xmlns:a16="http://schemas.microsoft.com/office/drawing/2014/main" id="{2076276E-F2A7-DFAB-2EEB-14A941645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45" name="TextBox 44">
              <a:extLst>
                <a:ext uri="{FF2B5EF4-FFF2-40B4-BE49-F238E27FC236}">
                  <a16:creationId xmlns:a16="http://schemas.microsoft.com/office/drawing/2014/main" id="{49C4C13E-512D-CD7A-E026-1510DF40EEF5}"/>
                </a:ext>
              </a:extLst>
            </p:cNvPr>
            <p:cNvSpPr txBox="1"/>
            <p:nvPr/>
          </p:nvSpPr>
          <p:spPr>
            <a:xfrm>
              <a:off x="1260000" y="2250000"/>
              <a:ext cx="3429000" cy="276999"/>
            </a:xfrm>
            <a:prstGeom prst="rect">
              <a:avLst/>
            </a:prstGeom>
            <a:noFill/>
          </p:spPr>
          <p:txBody>
            <a:bodyPr wrap="square" lIns="0" tIns="0" rIns="0" bIns="0" rtlCol="0">
              <a:spAutoFit/>
            </a:bodyPr>
            <a:lstStyle/>
            <a:p>
              <a:pPr marR="17183"/>
              <a:r>
                <a:rPr lang="en-GB" sz="1800" b="1" dirty="0">
                  <a:latin typeface="Univers Next for HSBC Light" panose="020B0403030202020203" pitchFamily="34" charset="0"/>
                </a:rPr>
                <a:t>Be wary of unsecured WIFI</a:t>
              </a:r>
            </a:p>
          </p:txBody>
        </p:sp>
      </p:grpSp>
      <p:grpSp>
        <p:nvGrpSpPr>
          <p:cNvPr id="46" name="Group 45">
            <a:extLst>
              <a:ext uri="{FF2B5EF4-FFF2-40B4-BE49-F238E27FC236}">
                <a16:creationId xmlns:a16="http://schemas.microsoft.com/office/drawing/2014/main" id="{2692C225-EC23-E8DC-DD49-DD33BD6226EE}"/>
              </a:ext>
            </a:extLst>
          </p:cNvPr>
          <p:cNvGrpSpPr/>
          <p:nvPr/>
        </p:nvGrpSpPr>
        <p:grpSpPr>
          <a:xfrm>
            <a:off x="550800" y="4534898"/>
            <a:ext cx="5545993" cy="401955"/>
            <a:chOff x="550799" y="2168173"/>
            <a:chExt cx="5545993" cy="401955"/>
          </a:xfrm>
        </p:grpSpPr>
        <p:pic>
          <p:nvPicPr>
            <p:cNvPr id="47" name="Picture 46" descr="A red check mark on a black background&#10;&#10;Description automatically generated">
              <a:extLst>
                <a:ext uri="{FF2B5EF4-FFF2-40B4-BE49-F238E27FC236}">
                  <a16:creationId xmlns:a16="http://schemas.microsoft.com/office/drawing/2014/main" id="{32AA0768-D20C-2678-4225-DD8DCD9B3B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99" y="2168173"/>
              <a:ext cx="539115" cy="401955"/>
            </a:xfrm>
            <a:prstGeom prst="rect">
              <a:avLst/>
            </a:prstGeom>
          </p:spPr>
        </p:pic>
        <p:sp>
          <p:nvSpPr>
            <p:cNvPr id="48" name="TextBox 47">
              <a:extLst>
                <a:ext uri="{FF2B5EF4-FFF2-40B4-BE49-F238E27FC236}">
                  <a16:creationId xmlns:a16="http://schemas.microsoft.com/office/drawing/2014/main" id="{70E1498A-C1A2-8FC9-BD4C-390B950004A7}"/>
                </a:ext>
              </a:extLst>
            </p:cNvPr>
            <p:cNvSpPr txBox="1"/>
            <p:nvPr/>
          </p:nvSpPr>
          <p:spPr>
            <a:xfrm>
              <a:off x="1259999" y="2250000"/>
              <a:ext cx="4836793" cy="276999"/>
            </a:xfrm>
            <a:prstGeom prst="rect">
              <a:avLst/>
            </a:prstGeom>
            <a:noFill/>
          </p:spPr>
          <p:txBody>
            <a:bodyPr wrap="square" lIns="0" tIns="0" rIns="0" bIns="0" rtlCol="0">
              <a:spAutoFit/>
            </a:bodyPr>
            <a:lstStyle/>
            <a:p>
              <a:pPr marL="12728" marR="366565"/>
              <a:r>
                <a:rPr lang="en-GB" sz="1800" b="1" kern="0" dirty="0">
                  <a:latin typeface="Univers Next for HSBC Light" panose="020B0403030202020203" pitchFamily="34" charset="0"/>
                </a:rPr>
                <a:t>Use two factor authentication</a:t>
              </a:r>
            </a:p>
          </p:txBody>
        </p:sp>
      </p:grpSp>
      <p:grpSp>
        <p:nvGrpSpPr>
          <p:cNvPr id="55" name="Group 54">
            <a:extLst>
              <a:ext uri="{FF2B5EF4-FFF2-40B4-BE49-F238E27FC236}">
                <a16:creationId xmlns:a16="http://schemas.microsoft.com/office/drawing/2014/main" id="{507DEA98-490F-9542-562A-28DF7A10A55F}"/>
              </a:ext>
            </a:extLst>
          </p:cNvPr>
          <p:cNvGrpSpPr/>
          <p:nvPr/>
        </p:nvGrpSpPr>
        <p:grpSpPr>
          <a:xfrm>
            <a:off x="6876000" y="4800600"/>
            <a:ext cx="4952999" cy="1314000"/>
            <a:chOff x="6782595" y="5244457"/>
            <a:chExt cx="4952999" cy="1314000"/>
          </a:xfrm>
        </p:grpSpPr>
        <p:sp>
          <p:nvSpPr>
            <p:cNvPr id="6" name="object 6"/>
            <p:cNvSpPr/>
            <p:nvPr/>
          </p:nvSpPr>
          <p:spPr>
            <a:xfrm>
              <a:off x="6782595" y="5244457"/>
              <a:ext cx="4752000" cy="1314000"/>
            </a:xfrm>
            <a:custGeom>
              <a:avLst/>
              <a:gdLst/>
              <a:ahLst/>
              <a:cxnLst/>
              <a:rect l="l" t="t" r="r" b="b"/>
              <a:pathLst>
                <a:path w="5268595" h="1278254">
                  <a:moveTo>
                    <a:pt x="0" y="1277848"/>
                  </a:moveTo>
                  <a:lnTo>
                    <a:pt x="5267998" y="1277848"/>
                  </a:lnTo>
                  <a:lnTo>
                    <a:pt x="5267998" y="0"/>
                  </a:lnTo>
                  <a:lnTo>
                    <a:pt x="0" y="0"/>
                  </a:lnTo>
                  <a:lnTo>
                    <a:pt x="0" y="1277848"/>
                  </a:lnTo>
                  <a:close/>
                </a:path>
              </a:pathLst>
            </a:custGeom>
            <a:solidFill>
              <a:srgbClr val="EDEDED"/>
            </a:solidFill>
          </p:spPr>
          <p:txBody>
            <a:bodyPr wrap="square" lIns="0" tIns="0" rIns="0" bIns="0" rtlCol="0"/>
            <a:lstStyle/>
            <a:p>
              <a:endParaRPr sz="1804"/>
            </a:p>
          </p:txBody>
        </p:sp>
        <p:sp>
          <p:nvSpPr>
            <p:cNvPr id="21" name="Rectangle 20"/>
            <p:cNvSpPr/>
            <p:nvPr/>
          </p:nvSpPr>
          <p:spPr>
            <a:xfrm>
              <a:off x="8164841" y="5404565"/>
              <a:ext cx="3570753" cy="996170"/>
            </a:xfrm>
            <a:prstGeom prst="rect">
              <a:avLst/>
            </a:prstGeom>
          </p:spPr>
          <p:txBody>
            <a:bodyPr wrap="square" lIns="0" tIns="0" rIns="0" bIns="0">
              <a:spAutoFit/>
            </a:bodyPr>
            <a:lstStyle/>
            <a:p>
              <a:r>
                <a:rPr lang="en-GB" sz="1603" b="1" kern="0" dirty="0">
                  <a:solidFill>
                    <a:prstClr val="black"/>
                  </a:solidFill>
                  <a:latin typeface="Univers Next for HSBC Light" panose="020B0403030202020203" pitchFamily="34" charset="0"/>
                  <a:cs typeface="Univers Next for HSBC Regular"/>
                </a:rPr>
                <a:t>Remember:</a:t>
              </a:r>
            </a:p>
            <a:p>
              <a:pPr marR="320744">
                <a:lnSpc>
                  <a:spcPct val="104200"/>
                </a:lnSpc>
              </a:pPr>
              <a:r>
                <a:rPr lang="en-GB" sz="1603" kern="0" dirty="0">
                  <a:solidFill>
                    <a:prstClr val="black"/>
                  </a:solidFill>
                  <a:latin typeface="Univers Next for HSBC Light" panose="020B0403030202020203" pitchFamily="34" charset="0"/>
                </a:rPr>
                <a:t>Just because someone says they are calling from HSBC or any other bank does not mean that they are.</a:t>
              </a:r>
            </a:p>
          </p:txBody>
        </p:sp>
        <p:pic>
          <p:nvPicPr>
            <p:cNvPr id="54" name="Picture 53" descr="A red x on a black background&#10;&#10;Description automatically generated">
              <a:extLst>
                <a:ext uri="{FF2B5EF4-FFF2-40B4-BE49-F238E27FC236}">
                  <a16:creationId xmlns:a16="http://schemas.microsoft.com/office/drawing/2014/main" id="{965CDEF5-9BEC-5700-D3B7-2D1A72601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5478" y="5439767"/>
              <a:ext cx="925830" cy="92583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1+#ppt_w/2"/>
                                          </p:val>
                                        </p:tav>
                                        <p:tav tm="100000">
                                          <p:val>
                                            <p:strVal val="#ppt_x"/>
                                          </p:val>
                                        </p:tav>
                                      </p:tavLst>
                                    </p:anim>
                                    <p:anim calcmode="lin" valueType="num">
                                      <p:cBhvr additive="base">
                                        <p:cTn id="50"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60AE47-42BE-8E6E-BA79-AF1F362B7CDA}"/>
              </a:ext>
            </a:extLst>
          </p:cNvPr>
          <p:cNvSpPr>
            <a:spLocks noChangeArrowheads="1"/>
          </p:cNvSpPr>
          <p:nvPr/>
        </p:nvSpPr>
        <p:spPr bwMode="auto">
          <a:xfrm>
            <a:off x="619" y="44157"/>
            <a:ext cx="184736" cy="36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3" tIns="45722" rIns="91443" bIns="45722" numCol="1" anchor="ctr" anchorCtr="0" compatLnSpc="1">
            <a:prstTxWarp prst="textNoShape">
              <a:avLst/>
            </a:prstTxWarp>
            <a:spAutoFit/>
          </a:bodyPr>
          <a:lstStyle/>
          <a:p>
            <a:pPr defTabSz="914488">
              <a:defRPr/>
            </a:pPr>
            <a:endParaRPr lang="en-GB" sz="1800">
              <a:solidFill>
                <a:srgbClr val="000000"/>
              </a:solidFill>
              <a:latin typeface="Arial"/>
              <a:cs typeface="Arial"/>
            </a:endParaRPr>
          </a:p>
        </p:txBody>
      </p:sp>
      <p:pic>
        <p:nvPicPr>
          <p:cNvPr id="2" name="Picture 1" descr="A person writing on a notebook&#10;&#10;Description automatically generated">
            <a:extLst>
              <a:ext uri="{FF2B5EF4-FFF2-40B4-BE49-F238E27FC236}">
                <a16:creationId xmlns:a16="http://schemas.microsoft.com/office/drawing/2014/main" id="{A84FE501-F0F3-6C37-8C57-7E0310AA15F3}"/>
              </a:ext>
            </a:extLst>
          </p:cNvPr>
          <p:cNvPicPr>
            <a:picLocks noChangeAspect="1"/>
          </p:cNvPicPr>
          <p:nvPr/>
        </p:nvPicPr>
        <p:blipFill rotWithShape="1">
          <a:blip r:embed="rId3">
            <a:extLst>
              <a:ext uri="{28A0092B-C50C-407E-A947-70E740481C1C}">
                <a14:useLocalDpi xmlns:a14="http://schemas.microsoft.com/office/drawing/2010/main" val="0"/>
              </a:ext>
            </a:extLst>
          </a:blip>
          <a:srcRect r="10784" b="1995"/>
          <a:stretch/>
        </p:blipFill>
        <p:spPr>
          <a:xfrm>
            <a:off x="3353594" y="1396083"/>
            <a:ext cx="8839200" cy="5461918"/>
          </a:xfrm>
          <a:prstGeom prst="rect">
            <a:avLst/>
          </a:prstGeom>
        </p:spPr>
      </p:pic>
      <p:sp>
        <p:nvSpPr>
          <p:cNvPr id="5" name="Rounded Rectangle 4">
            <a:extLst>
              <a:ext uri="{FF2B5EF4-FFF2-40B4-BE49-F238E27FC236}">
                <a16:creationId xmlns:a16="http://schemas.microsoft.com/office/drawing/2014/main" id="{9F1266A5-4D05-F7D4-416E-AF7E10324028}"/>
              </a:ext>
            </a:extLst>
          </p:cNvPr>
          <p:cNvSpPr>
            <a:spLocks/>
          </p:cNvSpPr>
          <p:nvPr/>
        </p:nvSpPr>
        <p:spPr bwMode="gray">
          <a:xfrm>
            <a:off x="550800" y="1425600"/>
            <a:ext cx="5698394" cy="4438576"/>
          </a:xfrm>
          <a:prstGeom prst="roundRect">
            <a:avLst>
              <a:gd name="adj" fmla="val 0"/>
            </a:avLst>
          </a:prstGeom>
          <a:noFill/>
        </p:spPr>
        <p:txBody>
          <a:bodyPr wrap="square" lIns="0" tIns="0" rIns="0" bIns="0" anchor="t">
            <a:noAutofit/>
          </a:bodyPr>
          <a:lstStyle/>
          <a:p>
            <a:pPr defTabSz="914400">
              <a:spcBef>
                <a:spcPts val="1000"/>
              </a:spcBef>
              <a:spcAft>
                <a:spcPts val="1200"/>
              </a:spcAft>
              <a:buClr>
                <a:srgbClr val="C00000"/>
              </a:buClr>
              <a:buSzPct val="90000"/>
              <a:defRPr/>
            </a:pPr>
            <a:r>
              <a:rPr lang="en-US" sz="1600" dirty="0">
                <a:solidFill>
                  <a:srgbClr val="252525"/>
                </a:solidFill>
                <a:latin typeface="Univers Next for HSBC Light" panose="020B0403030202020203" pitchFamily="34" charset="0"/>
                <a:ea typeface="MS Mincho" panose="02020609040205080304" pitchFamily="49" charset="-128"/>
                <a:cs typeface="Arial" panose="020B0604020202020204" pitchFamily="34" charset="0"/>
              </a:rPr>
              <a:t>Research a form of fraud we have discussed today and create a list of top ten tips to help protect yourself and others.</a:t>
            </a:r>
            <a:endParaRPr lang="en-GB" sz="1600" noProof="0" dirty="0">
              <a:latin typeface="Univers Next for HSBC Light" panose="020B0403030202020203" pitchFamily="34" charset="0"/>
              <a:cs typeface="Times New Roman" panose="02020603050405020304" pitchFamily="18" charset="0"/>
            </a:endParaRPr>
          </a:p>
          <a:p>
            <a:pPr marL="0" lvl="1" defTabSz="864748" fontAlgn="base">
              <a:spcAft>
                <a:spcPts val="1200"/>
              </a:spcAft>
              <a:buClr>
                <a:srgbClr val="DB0011"/>
              </a:buClr>
              <a:buSzPct val="90000"/>
            </a:pPr>
            <a:r>
              <a:rPr lang="en-US" sz="1600" b="1" dirty="0">
                <a:solidFill>
                  <a:srgbClr val="252525"/>
                </a:solidFill>
                <a:latin typeface="Univers Next for HSBC Light" panose="020B0403030202020203" pitchFamily="34" charset="0"/>
                <a:ea typeface="MS Mincho" panose="02020609040205080304" pitchFamily="49" charset="-128"/>
                <a:cs typeface="Arial" panose="020B0604020202020204" pitchFamily="34" charset="0"/>
              </a:rPr>
              <a:t>You should include information that covers the following points:</a:t>
            </a:r>
            <a:endParaRPr kumimoji="0" lang="en-GB" sz="1600" b="1" u="none" strike="noStrike" kern="1200" cap="none" spc="0" normalizeH="0" noProof="0" dirty="0">
              <a:ln>
                <a:noFill/>
              </a:ln>
              <a:solidFill>
                <a:prstClr val="black"/>
              </a:solidFill>
              <a:effectLst/>
              <a:uLnTx/>
              <a:uFillTx/>
              <a:latin typeface="Univers Next for HSBC Light" panose="020B0403030202020203" pitchFamily="34" charset="0"/>
              <a:cs typeface="Arial"/>
            </a:endParaRPr>
          </a:p>
          <a:p>
            <a:pPr marL="298800" marR="5080" indent="-284400">
              <a:spcAft>
                <a:spcPts val="1200"/>
              </a:spcAft>
              <a:buClr>
                <a:srgbClr val="DB0011"/>
              </a:buClr>
              <a:buSzPct val="110000"/>
              <a:buFont typeface="System Font Regular"/>
              <a:buChar char="●"/>
            </a:pPr>
            <a:r>
              <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rPr>
              <a:t>How to spot the fraud? </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rPr>
              <a:t>How to stay safe from the fraud? </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rPr>
              <a:t>How it could impact your finances if you are a victim?</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rPr>
              <a:t>What you should do if you think you have been a victim </a:t>
            </a:r>
            <a:br>
              <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rPr>
            </a:br>
            <a:r>
              <a:rPr lang="en-US" sz="1600" dirty="0">
                <a:solidFill>
                  <a:srgbClr val="000000"/>
                </a:solidFill>
                <a:latin typeface="Univers Next for HSBC Light" panose="020B0403030202020203" pitchFamily="34" charset="0"/>
                <a:ea typeface="MS Mincho" panose="02020609040205080304" pitchFamily="49" charset="-128"/>
                <a:cs typeface="Arial" panose="020B0604020202020204" pitchFamily="34" charset="0"/>
              </a:rPr>
              <a:t>of the fraud?</a:t>
            </a:r>
            <a:endParaRPr lang="en-GB" sz="1600" dirty="0">
              <a:latin typeface="Univers Next for HSBC Light" panose="020B0403030202020203" pitchFamily="34" charset="0"/>
            </a:endParaRPr>
          </a:p>
          <a:p>
            <a:pPr marL="298800" lvl="1" indent="-284400" defTabSz="864748" fontAlgn="base">
              <a:spcAft>
                <a:spcPts val="1200"/>
              </a:spcAft>
              <a:buClr>
                <a:srgbClr val="DB0011"/>
              </a:buClr>
              <a:buSzPct val="90000"/>
            </a:pPr>
            <a:endParaRPr lang="en-GB" sz="1600" dirty="0">
              <a:latin typeface="Univers Next for HSBC Light" panose="020B0403030202020203" pitchFamily="34" charset="0"/>
              <a:ea typeface="ＭＳ Ｐゴシック"/>
            </a:endParaRPr>
          </a:p>
        </p:txBody>
      </p:sp>
      <p:sp>
        <p:nvSpPr>
          <p:cNvPr id="6" name="Title 11">
            <a:extLst>
              <a:ext uri="{FF2B5EF4-FFF2-40B4-BE49-F238E27FC236}">
                <a16:creationId xmlns:a16="http://schemas.microsoft.com/office/drawing/2014/main" id="{312A50D1-D098-BF2F-10F5-C719D1B14DBE}"/>
              </a:ext>
            </a:extLst>
          </p:cNvPr>
          <p:cNvSpPr txBox="1">
            <a:spLocks/>
          </p:cNvSpPr>
          <p:nvPr/>
        </p:nvSpPr>
        <p:spPr>
          <a:xfrm>
            <a:off x="550800" y="453375"/>
            <a:ext cx="114253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cs typeface="Arial"/>
              </a:rPr>
              <a:t>Stretch Challenge</a:t>
            </a:r>
          </a:p>
        </p:txBody>
      </p:sp>
      <p:sp>
        <p:nvSpPr>
          <p:cNvPr id="12" name="TextBox 11">
            <a:extLst>
              <a:ext uri="{FF2B5EF4-FFF2-40B4-BE49-F238E27FC236}">
                <a16:creationId xmlns:a16="http://schemas.microsoft.com/office/drawing/2014/main" id="{C6571162-7FA1-5962-D2BF-8E8A2CC03680}"/>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solidFill>
                  <a:schemeClr val="bg1"/>
                </a:solidFill>
                <a:latin typeface="Univers Next for HSBC Light" panose="020B0403030202020203" pitchFamily="34" charset="0"/>
              </a:rPr>
              <a:t>Module 6 – Session 12 – </a:t>
            </a:r>
            <a:r>
              <a:rPr lang="en-GB" sz="1000" dirty="0">
                <a:solidFill>
                  <a:schemeClr val="bg1"/>
                </a:solidFill>
                <a:latin typeface="Univers Next for HSBC Light" panose="020B0403030202020203" pitchFamily="34" charset="0"/>
              </a:rPr>
              <a:t>Fraud and Your Money</a:t>
            </a:r>
            <a:endParaRPr lang="en-US" sz="1000" b="0" i="0" dirty="0">
              <a:solidFill>
                <a:schemeClr val="bg1"/>
              </a:solidFill>
              <a:latin typeface="Univers Next for HSBC Light" panose="020B0403030202020203" pitchFamily="34" charset="0"/>
            </a:endParaRPr>
          </a:p>
        </p:txBody>
      </p:sp>
      <p:sp>
        <p:nvSpPr>
          <p:cNvPr id="13" name="Slide number">
            <a:extLst>
              <a:ext uri="{FF2B5EF4-FFF2-40B4-BE49-F238E27FC236}">
                <a16:creationId xmlns:a16="http://schemas.microsoft.com/office/drawing/2014/main" id="{574A0A99-D4E1-5FCD-445D-D7E184275361}"/>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bg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15</a:t>
            </a:fld>
            <a:endParaRPr lang="en-GB" altLang="zh-TW" sz="1000" b="0" i="0" kern="1200" dirty="0">
              <a:solidFill>
                <a:schemeClr val="bg1"/>
              </a:solidFill>
              <a:latin typeface="Univers Next for HSBC Light" panose="020B0403030202020203" pitchFamily="34" charset="0"/>
              <a:ea typeface="+mn-ea"/>
              <a:cs typeface="+mn-cs"/>
            </a:endParaRPr>
          </a:p>
        </p:txBody>
      </p:sp>
    </p:spTree>
    <p:extLst>
      <p:ext uri="{BB962C8B-B14F-4D97-AF65-F5344CB8AC3E}">
        <p14:creationId xmlns:p14="http://schemas.microsoft.com/office/powerpoint/2010/main" val="217350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F9AAD0-C16F-11CA-03CE-00CB6077C2C7}"/>
              </a:ext>
            </a:extLst>
          </p:cNvPr>
          <p:cNvSpPr/>
          <p:nvPr/>
        </p:nvSpPr>
        <p:spPr>
          <a:xfrm>
            <a:off x="7020000" y="0"/>
            <a:ext cx="5173588"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FEEAAF-2E2C-A7F8-811D-9D9F8B9F6780}"/>
              </a:ext>
            </a:extLst>
          </p:cNvPr>
          <p:cNvSpPr/>
          <p:nvPr/>
        </p:nvSpPr>
        <p:spPr>
          <a:xfrm>
            <a:off x="7263194" y="562680"/>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C2919B-71A4-709D-FD4B-7CD31AE06165}"/>
              </a:ext>
            </a:extLst>
          </p:cNvPr>
          <p:cNvSpPr txBox="1"/>
          <p:nvPr/>
        </p:nvSpPr>
        <p:spPr>
          <a:xfrm>
            <a:off x="7379418" y="630700"/>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b="1" dirty="0">
                <a:solidFill>
                  <a:prstClr val="black"/>
                </a:solidFill>
                <a:latin typeface="Univers Next for HSBC Light" panose="020B0403030202020203" pitchFamily="34" charset="0"/>
              </a:rPr>
              <a:t>Impersonation</a:t>
            </a:r>
          </a:p>
        </p:txBody>
      </p:sp>
      <p:sp>
        <p:nvSpPr>
          <p:cNvPr id="11" name="Rectangle 10">
            <a:extLst>
              <a:ext uri="{FF2B5EF4-FFF2-40B4-BE49-F238E27FC236}">
                <a16:creationId xmlns:a16="http://schemas.microsoft.com/office/drawing/2014/main" id="{C8B8C3A4-FA96-7222-2802-FCD1067B5DFC}"/>
              </a:ext>
            </a:extLst>
          </p:cNvPr>
          <p:cNvSpPr/>
          <p:nvPr/>
        </p:nvSpPr>
        <p:spPr>
          <a:xfrm>
            <a:off x="7263194" y="4676909"/>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008E53-7347-ECC0-0DA5-906AECE69CA8}"/>
              </a:ext>
            </a:extLst>
          </p:cNvPr>
          <p:cNvSpPr txBox="1"/>
          <p:nvPr/>
        </p:nvSpPr>
        <p:spPr>
          <a:xfrm>
            <a:off x="7379418" y="4744929"/>
            <a:ext cx="4091172" cy="252633"/>
          </a:xfrm>
          <a:prstGeom prst="rect">
            <a:avLst/>
          </a:prstGeom>
          <a:noFill/>
        </p:spPr>
        <p:txBody>
          <a:bodyPr wrap="square" lIns="0" tIns="0" rIns="0" bIns="0" rtlCol="0">
            <a:spAutoFit/>
          </a:bodyPr>
          <a:lstStyle/>
          <a:p>
            <a:pPr marL="12722" marR="5089" defTabSz="916007">
              <a:lnSpc>
                <a:spcPct val="113100"/>
              </a:lnSpc>
              <a:defRPr/>
            </a:pPr>
            <a:r>
              <a:rPr lang="en-GB" sz="1600" b="1" dirty="0">
                <a:solidFill>
                  <a:prstClr val="black"/>
                </a:solidFill>
                <a:latin typeface="Univers Next for HSBC Light" panose="020B0403030202020203" pitchFamily="34" charset="0"/>
              </a:rPr>
              <a:t>Card not present</a:t>
            </a:r>
          </a:p>
        </p:txBody>
      </p:sp>
      <p:sp>
        <p:nvSpPr>
          <p:cNvPr id="18" name="Rectangle 17">
            <a:extLst>
              <a:ext uri="{FF2B5EF4-FFF2-40B4-BE49-F238E27FC236}">
                <a16:creationId xmlns:a16="http://schemas.microsoft.com/office/drawing/2014/main" id="{A8061AFC-C3B1-9F15-45D3-31B47806E22A}"/>
              </a:ext>
            </a:extLst>
          </p:cNvPr>
          <p:cNvSpPr/>
          <p:nvPr/>
        </p:nvSpPr>
        <p:spPr>
          <a:xfrm>
            <a:off x="7263194" y="1150427"/>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B81886-18D5-D5CA-338C-B4BB69CB05F8}"/>
              </a:ext>
            </a:extLst>
          </p:cNvPr>
          <p:cNvSpPr txBox="1"/>
          <p:nvPr/>
        </p:nvSpPr>
        <p:spPr>
          <a:xfrm>
            <a:off x="7379418" y="1218447"/>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b="1" dirty="0">
                <a:solidFill>
                  <a:prstClr val="black"/>
                </a:solidFill>
                <a:latin typeface="Univers Next for HSBC Light" panose="020B0403030202020203" pitchFamily="34" charset="0"/>
              </a:rPr>
              <a:t>ATM Fraud</a:t>
            </a:r>
          </a:p>
        </p:txBody>
      </p:sp>
      <p:sp>
        <p:nvSpPr>
          <p:cNvPr id="20" name="Rectangle 19">
            <a:extLst>
              <a:ext uri="{FF2B5EF4-FFF2-40B4-BE49-F238E27FC236}">
                <a16:creationId xmlns:a16="http://schemas.microsoft.com/office/drawing/2014/main" id="{BF1C9C18-C2F1-52EC-C6C7-7CB5DC75166C}"/>
              </a:ext>
            </a:extLst>
          </p:cNvPr>
          <p:cNvSpPr/>
          <p:nvPr/>
        </p:nvSpPr>
        <p:spPr>
          <a:xfrm>
            <a:off x="7263194" y="1738174"/>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E225AD-A875-E633-5EC6-14D658970E3A}"/>
              </a:ext>
            </a:extLst>
          </p:cNvPr>
          <p:cNvSpPr txBox="1"/>
          <p:nvPr/>
        </p:nvSpPr>
        <p:spPr>
          <a:xfrm>
            <a:off x="7379418" y="1806194"/>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b="1" dirty="0">
                <a:solidFill>
                  <a:prstClr val="black"/>
                </a:solidFill>
                <a:latin typeface="Univers Next for HSBC Light" panose="020B0403030202020203" pitchFamily="34" charset="0"/>
              </a:rPr>
              <a:t>Phishing</a:t>
            </a:r>
            <a:endParaRPr lang="en-GB" sz="1600" b="1" dirty="0">
              <a:solidFill>
                <a:srgbClr val="000000"/>
              </a:solidFill>
              <a:latin typeface="Univers Next for HSBC Light" panose="020B0403030202020203" pitchFamily="34" charset="0"/>
              <a:cs typeface="UniversNextforHSBC-Medium"/>
            </a:endParaRPr>
          </a:p>
        </p:txBody>
      </p:sp>
      <p:sp>
        <p:nvSpPr>
          <p:cNvPr id="22" name="Rectangle 21">
            <a:extLst>
              <a:ext uri="{FF2B5EF4-FFF2-40B4-BE49-F238E27FC236}">
                <a16:creationId xmlns:a16="http://schemas.microsoft.com/office/drawing/2014/main" id="{49F3ADEB-DABC-4A74-1E8B-FC134E47CA35}"/>
              </a:ext>
            </a:extLst>
          </p:cNvPr>
          <p:cNvSpPr/>
          <p:nvPr/>
        </p:nvSpPr>
        <p:spPr>
          <a:xfrm>
            <a:off x="7263194" y="2325921"/>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4B5F507-FB20-F94F-C71A-AD9F730A4374}"/>
              </a:ext>
            </a:extLst>
          </p:cNvPr>
          <p:cNvSpPr txBox="1"/>
          <p:nvPr/>
        </p:nvSpPr>
        <p:spPr>
          <a:xfrm>
            <a:off x="7379418" y="2393941"/>
            <a:ext cx="4091172" cy="252633"/>
          </a:xfrm>
          <a:prstGeom prst="rect">
            <a:avLst/>
          </a:prstGeom>
          <a:noFill/>
        </p:spPr>
        <p:txBody>
          <a:bodyPr wrap="square" lIns="0" tIns="0" rIns="0" bIns="0" rtlCol="0">
            <a:spAutoFit/>
          </a:bodyPr>
          <a:lstStyle/>
          <a:p>
            <a:pPr marL="14400" marR="5089" defTabSz="916007">
              <a:lnSpc>
                <a:spcPct val="113100"/>
              </a:lnSpc>
              <a:spcBef>
                <a:spcPts val="100"/>
              </a:spcBef>
              <a:defRPr/>
            </a:pPr>
            <a:r>
              <a:rPr lang="en-GB" sz="1600" b="1" dirty="0">
                <a:solidFill>
                  <a:prstClr val="black"/>
                </a:solidFill>
                <a:latin typeface="Univers Next for HSBC Light" panose="020B0403030202020203" pitchFamily="34" charset="0"/>
              </a:rPr>
              <a:t>Vishing</a:t>
            </a:r>
            <a:endParaRPr lang="en-GB" sz="1600" b="1" dirty="0">
              <a:solidFill>
                <a:srgbClr val="000000"/>
              </a:solidFill>
              <a:latin typeface="Univers Next for HSBC Light" panose="020B0403030202020203" pitchFamily="34" charset="0"/>
              <a:cs typeface="UniversNextforHSBC-Medium"/>
            </a:endParaRPr>
          </a:p>
        </p:txBody>
      </p:sp>
      <p:sp>
        <p:nvSpPr>
          <p:cNvPr id="24" name="Rectangle 23">
            <a:extLst>
              <a:ext uri="{FF2B5EF4-FFF2-40B4-BE49-F238E27FC236}">
                <a16:creationId xmlns:a16="http://schemas.microsoft.com/office/drawing/2014/main" id="{D3454162-B6BC-CA79-0103-4677DF0369F2}"/>
              </a:ext>
            </a:extLst>
          </p:cNvPr>
          <p:cNvSpPr/>
          <p:nvPr/>
        </p:nvSpPr>
        <p:spPr>
          <a:xfrm>
            <a:off x="7263194" y="2913668"/>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806A760-BC98-A884-302D-7092CD6BB635}"/>
              </a:ext>
            </a:extLst>
          </p:cNvPr>
          <p:cNvSpPr txBox="1"/>
          <p:nvPr/>
        </p:nvSpPr>
        <p:spPr>
          <a:xfrm>
            <a:off x="7379418" y="2981688"/>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b="1" dirty="0" err="1">
                <a:solidFill>
                  <a:prstClr val="black"/>
                </a:solidFill>
                <a:latin typeface="Univers Next for HSBC Light" panose="020B0403030202020203" pitchFamily="34" charset="0"/>
              </a:rPr>
              <a:t>SMShing</a:t>
            </a:r>
            <a:endParaRPr lang="en-GB" sz="1600" b="1" dirty="0">
              <a:solidFill>
                <a:prstClr val="black"/>
              </a:solidFill>
              <a:latin typeface="Univers Next for HSBC Light" panose="020B0403030202020203" pitchFamily="34" charset="0"/>
            </a:endParaRPr>
          </a:p>
        </p:txBody>
      </p:sp>
      <p:sp>
        <p:nvSpPr>
          <p:cNvPr id="26" name="Rectangle 25">
            <a:extLst>
              <a:ext uri="{FF2B5EF4-FFF2-40B4-BE49-F238E27FC236}">
                <a16:creationId xmlns:a16="http://schemas.microsoft.com/office/drawing/2014/main" id="{E739F0CE-2E37-BF7E-532D-612B3D6C7E26}"/>
              </a:ext>
            </a:extLst>
          </p:cNvPr>
          <p:cNvSpPr/>
          <p:nvPr/>
        </p:nvSpPr>
        <p:spPr>
          <a:xfrm>
            <a:off x="7263194" y="3501415"/>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BB1394-8D63-D244-C0D4-FB529848D6D8}"/>
              </a:ext>
            </a:extLst>
          </p:cNvPr>
          <p:cNvSpPr txBox="1"/>
          <p:nvPr/>
        </p:nvSpPr>
        <p:spPr>
          <a:xfrm>
            <a:off x="7379418" y="3569435"/>
            <a:ext cx="4091172" cy="252633"/>
          </a:xfrm>
          <a:prstGeom prst="rect">
            <a:avLst/>
          </a:prstGeom>
          <a:noFill/>
        </p:spPr>
        <p:txBody>
          <a:bodyPr wrap="square" lIns="0" tIns="0" rIns="0" bIns="0" rtlCol="0">
            <a:spAutoFit/>
          </a:bodyPr>
          <a:lstStyle/>
          <a:p>
            <a:pPr marL="12722" marR="5089" defTabSz="916007">
              <a:lnSpc>
                <a:spcPct val="113100"/>
              </a:lnSpc>
              <a:spcBef>
                <a:spcPts val="100"/>
              </a:spcBef>
              <a:defRPr/>
            </a:pPr>
            <a:r>
              <a:rPr lang="en-GB" sz="1600" b="1" dirty="0">
                <a:solidFill>
                  <a:prstClr val="black"/>
                </a:solidFill>
                <a:latin typeface="Univers Next for HSBC Light" panose="020B0403030202020203" pitchFamily="34" charset="0"/>
              </a:rPr>
              <a:t>Identity theft</a:t>
            </a:r>
          </a:p>
        </p:txBody>
      </p:sp>
      <p:sp>
        <p:nvSpPr>
          <p:cNvPr id="28" name="Rectangle 27">
            <a:extLst>
              <a:ext uri="{FF2B5EF4-FFF2-40B4-BE49-F238E27FC236}">
                <a16:creationId xmlns:a16="http://schemas.microsoft.com/office/drawing/2014/main" id="{C05FF34B-EBA2-FC3C-F6AD-6E3D3013C61E}"/>
              </a:ext>
            </a:extLst>
          </p:cNvPr>
          <p:cNvSpPr/>
          <p:nvPr/>
        </p:nvSpPr>
        <p:spPr>
          <a:xfrm>
            <a:off x="7263194" y="4089162"/>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6C9DDB7-FD8B-78A0-19F3-A85020A954B4}"/>
              </a:ext>
            </a:extLst>
          </p:cNvPr>
          <p:cNvSpPr txBox="1"/>
          <p:nvPr/>
        </p:nvSpPr>
        <p:spPr>
          <a:xfrm>
            <a:off x="7379418" y="4157182"/>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b="1" dirty="0">
                <a:solidFill>
                  <a:prstClr val="black"/>
                </a:solidFill>
                <a:latin typeface="Univers Next for HSBC Light" panose="020B0403030202020203" pitchFamily="34" charset="0"/>
              </a:rPr>
              <a:t>Investment fraud</a:t>
            </a:r>
          </a:p>
        </p:txBody>
      </p:sp>
      <p:sp>
        <p:nvSpPr>
          <p:cNvPr id="2" name="Title 11">
            <a:extLst>
              <a:ext uri="{FF2B5EF4-FFF2-40B4-BE49-F238E27FC236}">
                <a16:creationId xmlns:a16="http://schemas.microsoft.com/office/drawing/2014/main" id="{673AE662-7394-A12E-7557-059C133F76B6}"/>
              </a:ext>
            </a:extLst>
          </p:cNvPr>
          <p:cNvSpPr txBox="1">
            <a:spLocks/>
          </p:cNvSpPr>
          <p:nvPr/>
        </p:nvSpPr>
        <p:spPr>
          <a:xfrm>
            <a:off x="550800" y="453600"/>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What is </a:t>
            </a:r>
            <a:r>
              <a:rPr lang="en-GB" sz="4400" spc="-125" dirty="0">
                <a:solidFill>
                  <a:srgbClr val="000000"/>
                </a:solidFill>
                <a:latin typeface="Univers Next for HSBC Thin" panose="020B0303030202020203" pitchFamily="34" charset="77"/>
              </a:rPr>
              <a:t>f</a:t>
            </a:r>
            <a:r>
              <a:rPr lang="en-GB" sz="4400" b="0" spc="-125" dirty="0">
                <a:solidFill>
                  <a:srgbClr val="000000"/>
                </a:solidFill>
                <a:latin typeface="Univers Next for HSBC Thin" panose="020B0303030202020203" pitchFamily="34" charset="77"/>
              </a:rPr>
              <a:t>raud?</a:t>
            </a:r>
            <a:endParaRPr lang="en-US" sz="4400" kern="0" dirty="0">
              <a:solidFill>
                <a:schemeClr val="tx1"/>
              </a:solidFill>
              <a:latin typeface="Univers Next for HSBC Thin" panose="020B0303030202020203" pitchFamily="34" charset="77"/>
            </a:endParaRPr>
          </a:p>
        </p:txBody>
      </p:sp>
      <p:sp>
        <p:nvSpPr>
          <p:cNvPr id="3" name="TextBox 2">
            <a:extLst>
              <a:ext uri="{FF2B5EF4-FFF2-40B4-BE49-F238E27FC236}">
                <a16:creationId xmlns:a16="http://schemas.microsoft.com/office/drawing/2014/main" id="{DC9651A0-2F62-1A2D-1604-402AE7461587}"/>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1BF7DCF0-92B7-AE4A-A185-D84D3C744AF9}"/>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2</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object 5">
            <a:extLst>
              <a:ext uri="{FF2B5EF4-FFF2-40B4-BE49-F238E27FC236}">
                <a16:creationId xmlns:a16="http://schemas.microsoft.com/office/drawing/2014/main" id="{04186078-964C-C7FC-CF8D-DAF2C7462975}"/>
              </a:ext>
            </a:extLst>
          </p:cNvPr>
          <p:cNvSpPr txBox="1">
            <a:spLocks/>
          </p:cNvSpPr>
          <p:nvPr/>
        </p:nvSpPr>
        <p:spPr>
          <a:xfrm>
            <a:off x="550800" y="1425600"/>
            <a:ext cx="6307993" cy="504490"/>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L="12728" marR="5092">
              <a:spcBef>
                <a:spcPts val="100"/>
              </a:spcBef>
            </a:pPr>
            <a:r>
              <a:rPr lang="en-GB" sz="1600" dirty="0">
                <a:solidFill>
                  <a:prstClr val="black"/>
                </a:solidFill>
                <a:latin typeface="Univers Next for HSBC Light" panose="020B0403030202020203" pitchFamily="34" charset="0"/>
              </a:rPr>
              <a:t>Since banks are so well protected, criminals (called fraudsters) </a:t>
            </a:r>
            <a:br>
              <a:rPr lang="en-GB" sz="1600" dirty="0">
                <a:solidFill>
                  <a:prstClr val="black"/>
                </a:solidFill>
                <a:latin typeface="Univers Next for HSBC Light" panose="020B0403030202020203" pitchFamily="34" charset="0"/>
              </a:rPr>
            </a:br>
            <a:r>
              <a:rPr lang="en-GB" sz="1600" dirty="0">
                <a:solidFill>
                  <a:prstClr val="black"/>
                </a:solidFill>
                <a:latin typeface="Univers Next for HSBC Light" panose="020B0403030202020203" pitchFamily="34" charset="0"/>
              </a:rPr>
              <a:t>find it easier to trick people into giving them access to their money</a:t>
            </a:r>
          </a:p>
        </p:txBody>
      </p:sp>
      <p:sp>
        <p:nvSpPr>
          <p:cNvPr id="47" name="Rectangle 46">
            <a:extLst>
              <a:ext uri="{FF2B5EF4-FFF2-40B4-BE49-F238E27FC236}">
                <a16:creationId xmlns:a16="http://schemas.microsoft.com/office/drawing/2014/main" id="{8D86202F-452B-9363-A9DC-4C38EA010ECF}"/>
              </a:ext>
            </a:extLst>
          </p:cNvPr>
          <p:cNvSpPr/>
          <p:nvPr/>
        </p:nvSpPr>
        <p:spPr>
          <a:xfrm>
            <a:off x="7263194" y="5852400"/>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7052EC0-EA77-5A9C-508A-64BDCB9C0EF5}"/>
              </a:ext>
            </a:extLst>
          </p:cNvPr>
          <p:cNvSpPr txBox="1"/>
          <p:nvPr/>
        </p:nvSpPr>
        <p:spPr>
          <a:xfrm>
            <a:off x="7379418" y="5920420"/>
            <a:ext cx="4091172" cy="252633"/>
          </a:xfrm>
          <a:prstGeom prst="rect">
            <a:avLst/>
          </a:prstGeom>
          <a:noFill/>
        </p:spPr>
        <p:txBody>
          <a:bodyPr wrap="square" lIns="0" tIns="0" rIns="0" bIns="0" rtlCol="0">
            <a:spAutoFit/>
          </a:bodyPr>
          <a:lstStyle/>
          <a:p>
            <a:pPr marL="12722" marR="5089" defTabSz="916007">
              <a:lnSpc>
                <a:spcPct val="113100"/>
              </a:lnSpc>
              <a:defRPr/>
            </a:pPr>
            <a:r>
              <a:rPr lang="en-GB" sz="1600" b="1" dirty="0">
                <a:solidFill>
                  <a:prstClr val="black"/>
                </a:solidFill>
                <a:latin typeface="Univers Next for HSBC Light" panose="020B0403030202020203" pitchFamily="34" charset="0"/>
              </a:rPr>
              <a:t>Email interception</a:t>
            </a:r>
          </a:p>
        </p:txBody>
      </p:sp>
      <p:sp>
        <p:nvSpPr>
          <p:cNvPr id="53" name="Rectangle 52">
            <a:extLst>
              <a:ext uri="{FF2B5EF4-FFF2-40B4-BE49-F238E27FC236}">
                <a16:creationId xmlns:a16="http://schemas.microsoft.com/office/drawing/2014/main" id="{A292346C-45BF-AD8A-E325-97CEAE948D59}"/>
              </a:ext>
            </a:extLst>
          </p:cNvPr>
          <p:cNvSpPr/>
          <p:nvPr/>
        </p:nvSpPr>
        <p:spPr>
          <a:xfrm>
            <a:off x="7263194" y="5264656"/>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50595D9D-BCF2-1D9E-A381-BF9524C05BA5}"/>
              </a:ext>
            </a:extLst>
          </p:cNvPr>
          <p:cNvSpPr txBox="1"/>
          <p:nvPr/>
        </p:nvSpPr>
        <p:spPr>
          <a:xfrm>
            <a:off x="7379418" y="5332676"/>
            <a:ext cx="4091172" cy="252633"/>
          </a:xfrm>
          <a:prstGeom prst="rect">
            <a:avLst/>
          </a:prstGeom>
          <a:noFill/>
        </p:spPr>
        <p:txBody>
          <a:bodyPr wrap="square" lIns="0" tIns="0" rIns="0" bIns="0" rtlCol="0">
            <a:spAutoFit/>
          </a:bodyPr>
          <a:lstStyle/>
          <a:p>
            <a:pPr marL="14400" marR="5089" defTabSz="916007">
              <a:lnSpc>
                <a:spcPct val="113100"/>
              </a:lnSpc>
              <a:defRPr/>
            </a:pPr>
            <a:r>
              <a:rPr lang="en-GB" sz="1600" b="1" dirty="0">
                <a:solidFill>
                  <a:prstClr val="black"/>
                </a:solidFill>
                <a:latin typeface="Univers Next for HSBC Light" panose="020B0403030202020203" pitchFamily="34" charset="0"/>
              </a:rPr>
              <a:t>Social media scams</a:t>
            </a:r>
          </a:p>
        </p:txBody>
      </p:sp>
      <p:pic>
        <p:nvPicPr>
          <p:cNvPr id="58" name="Graphic 57">
            <a:extLst>
              <a:ext uri="{FF2B5EF4-FFF2-40B4-BE49-F238E27FC236}">
                <a16:creationId xmlns:a16="http://schemas.microsoft.com/office/drawing/2014/main" id="{F5107F4D-AB30-5CFD-6C99-F6C8ED843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044" y="1548000"/>
            <a:ext cx="7016750" cy="7016750"/>
          </a:xfrm>
          <a:prstGeom prst="rect">
            <a:avLst/>
          </a:prstGeom>
        </p:spPr>
      </p:pic>
      <p:grpSp>
        <p:nvGrpSpPr>
          <p:cNvPr id="60" name="Group 59">
            <a:extLst>
              <a:ext uri="{FF2B5EF4-FFF2-40B4-BE49-F238E27FC236}">
                <a16:creationId xmlns:a16="http://schemas.microsoft.com/office/drawing/2014/main" id="{594659DC-C114-2547-B0E1-13D8CDF1E50D}"/>
              </a:ext>
            </a:extLst>
          </p:cNvPr>
          <p:cNvGrpSpPr/>
          <p:nvPr/>
        </p:nvGrpSpPr>
        <p:grpSpPr>
          <a:xfrm>
            <a:off x="550800" y="2393941"/>
            <a:ext cx="3000404" cy="1949459"/>
            <a:chOff x="550800" y="2393941"/>
            <a:chExt cx="3000404" cy="1949459"/>
          </a:xfrm>
        </p:grpSpPr>
        <p:sp>
          <p:nvSpPr>
            <p:cNvPr id="56" name="Rectangular Callout 55">
              <a:extLst>
                <a:ext uri="{FF2B5EF4-FFF2-40B4-BE49-F238E27FC236}">
                  <a16:creationId xmlns:a16="http://schemas.microsoft.com/office/drawing/2014/main" id="{2A82C52F-6CEF-D00F-1CB1-C41965C3510C}"/>
                </a:ext>
              </a:extLst>
            </p:cNvPr>
            <p:cNvSpPr/>
            <p:nvPr/>
          </p:nvSpPr>
          <p:spPr>
            <a:xfrm>
              <a:off x="550800" y="2393941"/>
              <a:ext cx="3000404" cy="1949459"/>
            </a:xfrm>
            <a:prstGeom prst="wedgeRectCallout">
              <a:avLst>
                <a:gd name="adj1" fmla="val -33314"/>
                <a:gd name="adj2" fmla="val 70444"/>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4704EDC2-65B7-6014-4A52-92B7B9709083}"/>
                </a:ext>
              </a:extLst>
            </p:cNvPr>
            <p:cNvSpPr txBox="1"/>
            <p:nvPr/>
          </p:nvSpPr>
          <p:spPr>
            <a:xfrm>
              <a:off x="550800" y="2762071"/>
              <a:ext cx="3000404" cy="1200329"/>
            </a:xfrm>
            <a:prstGeom prst="rect">
              <a:avLst/>
            </a:prstGeom>
            <a:noFill/>
          </p:spPr>
          <p:txBody>
            <a:bodyPr wrap="square" rtlCol="0">
              <a:spAutoFit/>
            </a:bodyPr>
            <a:lstStyle/>
            <a:p>
              <a:pPr algn="ctr"/>
              <a:r>
                <a:rPr lang="en-GB" sz="2400" b="1" kern="0" dirty="0">
                  <a:solidFill>
                    <a:prstClr val="white"/>
                  </a:solidFill>
                  <a:latin typeface="Univers Next for HSBC Light" panose="020B0403030202020203" pitchFamily="34" charset="0"/>
                </a:rPr>
                <a:t>What types of </a:t>
              </a:r>
              <a:br>
                <a:rPr lang="en-GB" sz="2400" b="1" kern="0" dirty="0">
                  <a:solidFill>
                    <a:prstClr val="white"/>
                  </a:solidFill>
                  <a:latin typeface="Univers Next for HSBC Light" panose="020B0403030202020203" pitchFamily="34" charset="0"/>
                </a:rPr>
              </a:br>
              <a:r>
                <a:rPr lang="en-GB" sz="2400" b="1" kern="0" dirty="0">
                  <a:solidFill>
                    <a:prstClr val="white"/>
                  </a:solidFill>
                  <a:latin typeface="Univers Next for HSBC Light" panose="020B0403030202020203" pitchFamily="34" charset="0"/>
                </a:rPr>
                <a:t>fraud have you heard about?</a:t>
              </a:r>
            </a:p>
          </p:txBody>
        </p:sp>
      </p:grpSp>
    </p:spTree>
    <p:extLst>
      <p:ext uri="{BB962C8B-B14F-4D97-AF65-F5344CB8AC3E}">
        <p14:creationId xmlns:p14="http://schemas.microsoft.com/office/powerpoint/2010/main" val="3176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1+#ppt_w/2"/>
                                          </p:val>
                                        </p:tav>
                                        <p:tav tm="100000">
                                          <p:val>
                                            <p:strVal val="#ppt_x"/>
                                          </p:val>
                                        </p:tav>
                                      </p:tavLst>
                                    </p:anim>
                                    <p:anim calcmode="lin" valueType="num">
                                      <p:cBhvr additive="base">
                                        <p:cTn id="62"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1+#ppt_w/2"/>
                                          </p:val>
                                        </p:tav>
                                        <p:tav tm="100000">
                                          <p:val>
                                            <p:strVal val="#ppt_x"/>
                                          </p:val>
                                        </p:tav>
                                      </p:tavLst>
                                    </p:anim>
                                    <p:anim calcmode="lin" valueType="num">
                                      <p:cBhvr additive="base">
                                        <p:cTn id="6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1" grpId="0"/>
      <p:bldP spid="23" grpId="0"/>
      <p:bldP spid="25" grpId="0"/>
      <p:bldP spid="27" grpId="0"/>
      <p:bldP spid="29" grpId="0"/>
      <p:bldP spid="48"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0C5E11F-4D92-0D73-52F4-93E9ADC63392}"/>
              </a:ext>
            </a:extLst>
          </p:cNvPr>
          <p:cNvSpPr/>
          <p:nvPr/>
        </p:nvSpPr>
        <p:spPr>
          <a:xfrm>
            <a:off x="7020000" y="0"/>
            <a:ext cx="5173588"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AAECDCD-B1B5-44BC-97A3-95685830C8B1}"/>
              </a:ext>
            </a:extLst>
          </p:cNvPr>
          <p:cNvSpPr txBox="1"/>
          <p:nvPr/>
        </p:nvSpPr>
        <p:spPr>
          <a:xfrm>
            <a:off x="2154933" y="3695584"/>
            <a:ext cx="4648849" cy="215444"/>
          </a:xfrm>
          <a:prstGeom prst="rect">
            <a:avLst/>
          </a:prstGeom>
          <a:noFill/>
        </p:spPr>
        <p:txBody>
          <a:bodyPr wrap="square" lIns="0" tIns="0" rIns="0" bIns="0">
            <a:spAutoFit/>
          </a:bodyPr>
          <a:lstStyle/>
          <a:p>
            <a:pPr defTabSz="864831" fontAlgn="base">
              <a:spcBef>
                <a:spcPct val="0"/>
              </a:spcBef>
              <a:spcAft>
                <a:spcPct val="0"/>
              </a:spcAft>
            </a:pPr>
            <a:r>
              <a:rPr lang="en-GB" sz="1400" dirty="0">
                <a:latin typeface="Univers Next for HSBC Light" panose="020B0403030202020203" pitchFamily="34" charset="0"/>
                <a:ea typeface="ＭＳ Ｐゴシック"/>
                <a:cs typeface="Arial"/>
              </a:rPr>
              <a:t> (Banks stopped £1.2bn)</a:t>
            </a:r>
          </a:p>
        </p:txBody>
      </p:sp>
      <p:sp>
        <p:nvSpPr>
          <p:cNvPr id="27" name="TextBox 26">
            <a:extLst>
              <a:ext uri="{FF2B5EF4-FFF2-40B4-BE49-F238E27FC236}">
                <a16:creationId xmlns:a16="http://schemas.microsoft.com/office/drawing/2014/main" id="{4D467E2C-BC37-F85E-06F8-E241DAA052ED}"/>
              </a:ext>
            </a:extLst>
          </p:cNvPr>
          <p:cNvSpPr txBox="1"/>
          <p:nvPr/>
        </p:nvSpPr>
        <p:spPr>
          <a:xfrm>
            <a:off x="7264800" y="561600"/>
            <a:ext cx="4623194" cy="307777"/>
          </a:xfrm>
          <a:prstGeom prst="rect">
            <a:avLst/>
          </a:prstGeom>
          <a:noFill/>
        </p:spPr>
        <p:txBody>
          <a:bodyPr wrap="square" lIns="0" tIns="0" rIns="0" bIns="0">
            <a:spAutoFit/>
          </a:bodyPr>
          <a:lstStyle/>
          <a:p>
            <a:pPr defTabSz="864831" fontAlgn="base">
              <a:spcBef>
                <a:spcPct val="0"/>
              </a:spcBef>
              <a:spcAft>
                <a:spcPct val="0"/>
              </a:spcAft>
              <a:defRPr/>
            </a:pPr>
            <a:r>
              <a:rPr lang="en-GB" sz="2000" dirty="0">
                <a:solidFill>
                  <a:srgbClr val="000000"/>
                </a:solidFill>
                <a:latin typeface="Univers Next for HSBC Light" panose="020B0403030202020203" pitchFamily="34" charset="0"/>
                <a:ea typeface="ＭＳ Ｐゴシック"/>
                <a:cs typeface="Arial"/>
              </a:rPr>
              <a:t>So what would </a:t>
            </a:r>
            <a:r>
              <a:rPr lang="en-GB" sz="2000" b="1" dirty="0">
                <a:solidFill>
                  <a:srgbClr val="000000"/>
                </a:solidFill>
                <a:latin typeface="Univers Next for HSBC Light" panose="020B0403030202020203" pitchFamily="34" charset="0"/>
                <a:ea typeface="ＭＳ Ｐゴシック"/>
                <a:cs typeface="Arial"/>
              </a:rPr>
              <a:t>£2.42 Billion </a:t>
            </a:r>
            <a:r>
              <a:rPr lang="en-GB" sz="2000" dirty="0">
                <a:solidFill>
                  <a:srgbClr val="000000"/>
                </a:solidFill>
                <a:latin typeface="Univers Next for HSBC Light" panose="020B0403030202020203" pitchFamily="34" charset="0"/>
                <a:ea typeface="ＭＳ Ｐゴシック"/>
                <a:cs typeface="Arial"/>
              </a:rPr>
              <a:t>look like?</a:t>
            </a:r>
          </a:p>
        </p:txBody>
      </p:sp>
      <p:grpSp>
        <p:nvGrpSpPr>
          <p:cNvPr id="38" name="Group 37">
            <a:extLst>
              <a:ext uri="{FF2B5EF4-FFF2-40B4-BE49-F238E27FC236}">
                <a16:creationId xmlns:a16="http://schemas.microsoft.com/office/drawing/2014/main" id="{F55A4737-921F-01D4-4B00-B854898F040F}"/>
              </a:ext>
            </a:extLst>
          </p:cNvPr>
          <p:cNvGrpSpPr/>
          <p:nvPr/>
        </p:nvGrpSpPr>
        <p:grpSpPr>
          <a:xfrm>
            <a:off x="-2132806" y="4071591"/>
            <a:ext cx="8908457" cy="6665166"/>
            <a:chOff x="-1643657" y="4086000"/>
            <a:chExt cx="8458001" cy="6114187"/>
          </a:xfrm>
        </p:grpSpPr>
        <p:pic>
          <p:nvPicPr>
            <p:cNvPr id="22" name="Graphic 21">
              <a:extLst>
                <a:ext uri="{FF2B5EF4-FFF2-40B4-BE49-F238E27FC236}">
                  <a16:creationId xmlns:a16="http://schemas.microsoft.com/office/drawing/2014/main" id="{AF019128-8965-047C-D62C-C0C02255F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5594" y="4086000"/>
              <a:ext cx="2698750" cy="2698750"/>
            </a:xfrm>
            <a:prstGeom prst="rect">
              <a:avLst/>
            </a:prstGeom>
          </p:spPr>
        </p:pic>
        <p:pic>
          <p:nvPicPr>
            <p:cNvPr id="29" name="Graphic 28">
              <a:extLst>
                <a:ext uri="{FF2B5EF4-FFF2-40B4-BE49-F238E27FC236}">
                  <a16:creationId xmlns:a16="http://schemas.microsoft.com/office/drawing/2014/main" id="{ABA632DE-F29E-F799-FBE7-F4F7F23739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3657" y="5882187"/>
              <a:ext cx="4318000" cy="4318000"/>
            </a:xfrm>
            <a:prstGeom prst="rect">
              <a:avLst/>
            </a:prstGeom>
          </p:spPr>
        </p:pic>
      </p:grpSp>
      <p:sp>
        <p:nvSpPr>
          <p:cNvPr id="30" name="Title 11">
            <a:extLst>
              <a:ext uri="{FF2B5EF4-FFF2-40B4-BE49-F238E27FC236}">
                <a16:creationId xmlns:a16="http://schemas.microsoft.com/office/drawing/2014/main" id="{519E28B0-C2CD-3465-AE1A-56D6D0ECB7D0}"/>
              </a:ext>
            </a:extLst>
          </p:cNvPr>
          <p:cNvSpPr txBox="1">
            <a:spLocks/>
          </p:cNvSpPr>
          <p:nvPr/>
        </p:nvSpPr>
        <p:spPr>
          <a:xfrm>
            <a:off x="550800" y="453600"/>
            <a:ext cx="6307994" cy="2045866"/>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kern="1200" spc="-150" dirty="0">
                <a:solidFill>
                  <a:prstClr val="black"/>
                </a:solidFill>
                <a:latin typeface="Univers Next for HSBC Thin" panose="020B0303030202020203" pitchFamily="34" charset="77"/>
                <a:ea typeface="+mn-ea"/>
                <a:cs typeface="+mn-cs"/>
              </a:rPr>
              <a:t>How much did criminals </a:t>
            </a:r>
            <a:br>
              <a:rPr lang="en-GB" sz="4400" kern="1200" spc="-150" dirty="0">
                <a:solidFill>
                  <a:prstClr val="black"/>
                </a:solidFill>
                <a:latin typeface="Univers Next for HSBC Thin" panose="020B0303030202020203" pitchFamily="34" charset="77"/>
                <a:ea typeface="+mn-ea"/>
                <a:cs typeface="+mn-cs"/>
              </a:rPr>
            </a:br>
            <a:r>
              <a:rPr lang="en-GB" sz="4400" kern="1200" spc="-150" dirty="0">
                <a:solidFill>
                  <a:prstClr val="black"/>
                </a:solidFill>
                <a:latin typeface="Univers Next for HSBC Thin" panose="020B0303030202020203" pitchFamily="34" charset="77"/>
                <a:ea typeface="+mn-ea"/>
                <a:cs typeface="+mn-cs"/>
              </a:rPr>
              <a:t>try to steal through fraud </a:t>
            </a:r>
            <a:br>
              <a:rPr lang="en-GB" sz="4400" kern="1200" spc="-150" dirty="0">
                <a:solidFill>
                  <a:prstClr val="black"/>
                </a:solidFill>
                <a:latin typeface="Univers Next for HSBC Thin" panose="020B0303030202020203" pitchFamily="34" charset="77"/>
                <a:ea typeface="+mn-ea"/>
                <a:cs typeface="+mn-cs"/>
              </a:rPr>
            </a:br>
            <a:r>
              <a:rPr lang="en-GB" sz="4400" kern="1200" spc="-150" dirty="0">
                <a:solidFill>
                  <a:prstClr val="black"/>
                </a:solidFill>
                <a:latin typeface="Univers Next for HSBC Thin" panose="020B0303030202020203" pitchFamily="34" charset="77"/>
                <a:ea typeface="+mn-ea"/>
                <a:cs typeface="+mn-cs"/>
              </a:rPr>
              <a:t>&amp; scams in 2023?</a:t>
            </a:r>
            <a:r>
              <a:rPr lang="en-GB" sz="4400" kern="1200" spc="-150" baseline="30000" dirty="0">
                <a:solidFill>
                  <a:prstClr val="black"/>
                </a:solidFill>
                <a:latin typeface="Univers Next for HSBC Thin" panose="020B0303030202020203" pitchFamily="34" charset="77"/>
                <a:ea typeface="+mn-ea"/>
                <a:cs typeface="+mn-cs"/>
              </a:rPr>
              <a:t>*</a:t>
            </a:r>
            <a:endParaRPr lang="en-US" sz="4400" kern="0" spc="-150" baseline="30000" dirty="0">
              <a:solidFill>
                <a:schemeClr val="tx1"/>
              </a:solidFill>
              <a:latin typeface="Univers Next for HSBC Thin" panose="020B0303030202020203" pitchFamily="34" charset="77"/>
            </a:endParaRPr>
          </a:p>
        </p:txBody>
      </p:sp>
      <p:sp>
        <p:nvSpPr>
          <p:cNvPr id="31" name="TextBox 30">
            <a:extLst>
              <a:ext uri="{FF2B5EF4-FFF2-40B4-BE49-F238E27FC236}">
                <a16:creationId xmlns:a16="http://schemas.microsoft.com/office/drawing/2014/main" id="{BC1C03CA-1DA5-DAD3-BF93-CC8800BBCF0B}"/>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32" name="Slide number">
            <a:extLst>
              <a:ext uri="{FF2B5EF4-FFF2-40B4-BE49-F238E27FC236}">
                <a16:creationId xmlns:a16="http://schemas.microsoft.com/office/drawing/2014/main" id="{E267EC87-7DE9-788F-1CAD-409F98204576}"/>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3</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36" name="Rounded Rectangle 35">
            <a:extLst>
              <a:ext uri="{FF2B5EF4-FFF2-40B4-BE49-F238E27FC236}">
                <a16:creationId xmlns:a16="http://schemas.microsoft.com/office/drawing/2014/main" id="{26A9CA39-9F4F-1478-3C40-A1614B358CF0}"/>
              </a:ext>
            </a:extLst>
          </p:cNvPr>
          <p:cNvSpPr>
            <a:spLocks/>
          </p:cNvSpPr>
          <p:nvPr/>
        </p:nvSpPr>
        <p:spPr bwMode="gray">
          <a:xfrm>
            <a:off x="550800" y="2895600"/>
            <a:ext cx="5045328" cy="2968576"/>
          </a:xfrm>
          <a:prstGeom prst="roundRect">
            <a:avLst>
              <a:gd name="adj" fmla="val 0"/>
            </a:avLst>
          </a:prstGeom>
          <a:noFill/>
        </p:spPr>
        <p:txBody>
          <a:bodyPr wrap="square" lIns="0" tIns="0" rIns="0" bIns="0" anchor="t">
            <a:noAutofit/>
          </a:bodyPr>
          <a:lstStyle/>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cs typeface="Arial"/>
              </a:rPr>
              <a:t>£832 Million</a:t>
            </a:r>
            <a:endParaRPr lang="en-GB" sz="1600" b="1"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cs typeface="Arial"/>
              </a:rPr>
              <a:t>£1.25 Billion</a:t>
            </a:r>
            <a:endParaRPr lang="en-GB" sz="1600" b="1"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cs typeface="Arial"/>
              </a:rPr>
              <a:t>£2.42 Billion </a:t>
            </a:r>
            <a:endParaRPr lang="en-GB" sz="1600" b="1"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cs typeface="Arial"/>
              </a:rPr>
              <a:t>£5 Billion</a:t>
            </a:r>
            <a:endParaRPr lang="en-GB" sz="1600" b="1" dirty="0">
              <a:latin typeface="Univers Next for HSBC Light" panose="020B0403030202020203" pitchFamily="34" charset="0"/>
            </a:endParaRPr>
          </a:p>
          <a:p>
            <a:pPr marL="298800" lvl="1" indent="-284400" defTabSz="864748" fontAlgn="base">
              <a:spcAft>
                <a:spcPts val="1200"/>
              </a:spcAft>
              <a:buClr>
                <a:srgbClr val="DB0011"/>
              </a:buClr>
              <a:buSzPct val="90000"/>
            </a:pPr>
            <a:endParaRPr lang="en-GB" sz="1600" dirty="0">
              <a:latin typeface="Univers Next for HSBC Light" panose="020B0403030202020203" pitchFamily="34" charset="0"/>
              <a:ea typeface="ＭＳ Ｐゴシック"/>
            </a:endParaRPr>
          </a:p>
        </p:txBody>
      </p:sp>
      <p:sp>
        <p:nvSpPr>
          <p:cNvPr id="37" name="Rounded Rectangle 36">
            <a:extLst>
              <a:ext uri="{FF2B5EF4-FFF2-40B4-BE49-F238E27FC236}">
                <a16:creationId xmlns:a16="http://schemas.microsoft.com/office/drawing/2014/main" id="{705B1F21-CBF4-7983-84D6-2DE860FB1C71}"/>
              </a:ext>
            </a:extLst>
          </p:cNvPr>
          <p:cNvSpPr>
            <a:spLocks/>
          </p:cNvSpPr>
          <p:nvPr/>
        </p:nvSpPr>
        <p:spPr bwMode="gray">
          <a:xfrm>
            <a:off x="7264801" y="1268919"/>
            <a:ext cx="3937393" cy="2081486"/>
          </a:xfrm>
          <a:prstGeom prst="roundRect">
            <a:avLst>
              <a:gd name="adj" fmla="val 0"/>
            </a:avLst>
          </a:prstGeom>
          <a:noFill/>
        </p:spPr>
        <p:txBody>
          <a:bodyPr wrap="square" lIns="0" tIns="0" rIns="0" bIns="0" anchor="t">
            <a:noAutofit/>
          </a:bodyPr>
          <a:lstStyle/>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rPr>
              <a:t>£36 for each of the 67.3 million UK residents</a:t>
            </a:r>
            <a:endParaRPr lang="en-GB" sz="1600" b="1"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rPr>
              <a:t>11,025 Ferrari F8 Spiders each priced at £219,500</a:t>
            </a:r>
            <a:endParaRPr lang="en-GB" sz="1600" b="1"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b="1" dirty="0">
                <a:solidFill>
                  <a:srgbClr val="000000"/>
                </a:solidFill>
                <a:latin typeface="Univers Next for HSBC Light" panose="020B0403030202020203" pitchFamily="34" charset="0"/>
                <a:ea typeface="ＭＳ Ｐゴシック"/>
              </a:rPr>
              <a:t>167 5 bed mansions each priced </a:t>
            </a:r>
            <a:br>
              <a:rPr lang="en-GB" sz="1600" b="1" dirty="0">
                <a:solidFill>
                  <a:srgbClr val="000000"/>
                </a:solidFill>
                <a:latin typeface="Univers Next for HSBC Light" panose="020B0403030202020203" pitchFamily="34" charset="0"/>
                <a:ea typeface="ＭＳ Ｐゴシック"/>
              </a:rPr>
            </a:br>
            <a:r>
              <a:rPr lang="en-GB" sz="1600" b="1" dirty="0">
                <a:solidFill>
                  <a:srgbClr val="000000"/>
                </a:solidFill>
                <a:latin typeface="Univers Next for HSBC Light" panose="020B0403030202020203" pitchFamily="34" charset="0"/>
                <a:ea typeface="ＭＳ Ｐゴシック"/>
              </a:rPr>
              <a:t>at £14,500,000</a:t>
            </a:r>
          </a:p>
        </p:txBody>
      </p:sp>
      <p:sp>
        <p:nvSpPr>
          <p:cNvPr id="39" name="TextBox 38">
            <a:extLst>
              <a:ext uri="{FF2B5EF4-FFF2-40B4-BE49-F238E27FC236}">
                <a16:creationId xmlns:a16="http://schemas.microsoft.com/office/drawing/2014/main" id="{5570BC68-6BEB-681B-3126-BAE63BA4A57C}"/>
              </a:ext>
            </a:extLst>
          </p:cNvPr>
          <p:cNvSpPr txBox="1"/>
          <p:nvPr/>
        </p:nvSpPr>
        <p:spPr>
          <a:xfrm>
            <a:off x="550800" y="6552000"/>
            <a:ext cx="8529700" cy="153888"/>
          </a:xfrm>
          <a:prstGeom prst="rect">
            <a:avLst/>
          </a:prstGeom>
          <a:noFill/>
        </p:spPr>
        <p:txBody>
          <a:bodyPr wrap="square" lIns="0" tIns="0" rIns="0" bIns="0" rtlCol="0">
            <a:spAutoFit/>
          </a:bodyPr>
          <a:lstStyle/>
          <a:p>
            <a:r>
              <a:rPr lang="en-GB" sz="1000" dirty="0">
                <a:latin typeface="Univers Next for HSBC Light" panose="020B0403030202020203" pitchFamily="34" charset="0"/>
              </a:rPr>
              <a:t>Sources: UK Finance 2024</a:t>
            </a:r>
          </a:p>
        </p:txBody>
      </p:sp>
      <p:pic>
        <p:nvPicPr>
          <p:cNvPr id="3" name="Picture 2" descr="A red car with black wheels&#10;&#10;Description automatically generated">
            <a:extLst>
              <a:ext uri="{FF2B5EF4-FFF2-40B4-BE49-F238E27FC236}">
                <a16:creationId xmlns:a16="http://schemas.microsoft.com/office/drawing/2014/main" id="{013DBA51-6024-6422-7451-56BDD64759E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116"/>
          <a:stretch/>
        </p:blipFill>
        <p:spPr>
          <a:xfrm>
            <a:off x="9064149" y="4973873"/>
            <a:ext cx="2673549" cy="1426927"/>
          </a:xfrm>
          <a:prstGeom prst="rect">
            <a:avLst/>
          </a:prstGeom>
        </p:spPr>
      </p:pic>
      <p:pic>
        <p:nvPicPr>
          <p:cNvPr id="8" name="Graphic 7">
            <a:extLst>
              <a:ext uri="{FF2B5EF4-FFF2-40B4-BE49-F238E27FC236}">
                <a16:creationId xmlns:a16="http://schemas.microsoft.com/office/drawing/2014/main" id="{605D5C81-A086-28F9-7513-DC4D2EC8DA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794" y="3606407"/>
            <a:ext cx="3937393" cy="3937393"/>
          </a:xfrm>
          <a:prstGeom prst="rect">
            <a:avLst/>
          </a:prstGeom>
        </p:spPr>
      </p:pic>
    </p:spTree>
    <p:extLst>
      <p:ext uri="{BB962C8B-B14F-4D97-AF65-F5344CB8AC3E}">
        <p14:creationId xmlns:p14="http://schemas.microsoft.com/office/powerpoint/2010/main" val="10590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par>
                                <p:cTn id="15" presetID="1" presetClass="entr" presetSubtype="0" fill="hold" nodeType="withEffect">
                                  <p:stCondLst>
                                    <p:cond delay="1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xEl>
                                              <p:pRg st="1" end="1"/>
                                            </p:txEl>
                                          </p:spTgt>
                                        </p:tgtEl>
                                        <p:attrNameLst>
                                          <p:attrName>style.visibility</p:attrName>
                                        </p:attrNameLst>
                                      </p:cBhvr>
                                      <p:to>
                                        <p:strVal val="visible"/>
                                      </p:to>
                                    </p:set>
                                  </p:childTnLst>
                                </p:cTn>
                              </p:par>
                              <p:par>
                                <p:cTn id="21" presetID="1" presetClass="entr" presetSubtype="0" fill="hold" nodeType="withEffect">
                                  <p:stCondLst>
                                    <p:cond delay="10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xEl>
                                              <p:pRg st="2" end="2"/>
                                            </p:txEl>
                                          </p:spTgt>
                                        </p:tgtEl>
                                        <p:attrNameLst>
                                          <p:attrName>style.visibility</p:attrName>
                                        </p:attrNameLst>
                                      </p:cBhvr>
                                      <p:to>
                                        <p:strVal val="visible"/>
                                      </p:to>
                                    </p:set>
                                  </p:childTnLst>
                                </p:cTn>
                              </p:par>
                              <p:par>
                                <p:cTn id="27" presetID="1" presetClass="entr" presetSubtype="0" fill="hold" nodeType="withEffect">
                                  <p:stCondLst>
                                    <p:cond delay="10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3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25930D9-B46A-9107-6B64-DD1828EE85D8}"/>
              </a:ext>
            </a:extLst>
          </p:cNvPr>
          <p:cNvGrpSpPr/>
          <p:nvPr/>
        </p:nvGrpSpPr>
        <p:grpSpPr>
          <a:xfrm>
            <a:off x="550800" y="3048000"/>
            <a:ext cx="3492000" cy="2520000"/>
            <a:chOff x="550800" y="3048000"/>
            <a:chExt cx="3492000" cy="2520000"/>
          </a:xfrm>
        </p:grpSpPr>
        <p:sp>
          <p:nvSpPr>
            <p:cNvPr id="26" name="Rectangle 25">
              <a:extLst>
                <a:ext uri="{FF2B5EF4-FFF2-40B4-BE49-F238E27FC236}">
                  <a16:creationId xmlns:a16="http://schemas.microsoft.com/office/drawing/2014/main" id="{CD25278D-F47E-91C5-9252-BDDE72A3D63F}"/>
                </a:ext>
              </a:extLst>
            </p:cNvPr>
            <p:cNvSpPr/>
            <p:nvPr/>
          </p:nvSpPr>
          <p:spPr>
            <a:xfrm>
              <a:off x="550800" y="3048000"/>
              <a:ext cx="3492000" cy="252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bject 7">
              <a:extLst>
                <a:ext uri="{FF2B5EF4-FFF2-40B4-BE49-F238E27FC236}">
                  <a16:creationId xmlns:a16="http://schemas.microsoft.com/office/drawing/2014/main" id="{A47F91CC-128A-A4C1-566E-BD27553229D0}"/>
                </a:ext>
              </a:extLst>
            </p:cNvPr>
            <p:cNvSpPr txBox="1"/>
            <p:nvPr/>
          </p:nvSpPr>
          <p:spPr>
            <a:xfrm>
              <a:off x="806400" y="3238576"/>
              <a:ext cx="3151953" cy="498238"/>
            </a:xfrm>
            <a:prstGeom prst="rect">
              <a:avLst/>
            </a:prstGeom>
          </p:spPr>
          <p:txBody>
            <a:bodyPr vert="horz" wrap="square" lIns="0" tIns="12700" rIns="0" bIns="0" rtlCol="0">
              <a:noAutofit/>
            </a:bodyPr>
            <a:lstStyle/>
            <a:p>
              <a:pPr lvl="0">
                <a:buClr>
                  <a:srgbClr val="C00000"/>
                </a:buClr>
              </a:pPr>
              <a:r>
                <a:rPr lang="en-GB" sz="1800" b="1" dirty="0">
                  <a:solidFill>
                    <a:prstClr val="black"/>
                  </a:solidFill>
                  <a:latin typeface="Univers Next for HSBC Light" panose="020B0403030202020203" pitchFamily="34" charset="0"/>
                </a:rPr>
                <a:t>Look for the detail</a:t>
              </a:r>
            </a:p>
          </p:txBody>
        </p:sp>
      </p:grpSp>
      <p:sp>
        <p:nvSpPr>
          <p:cNvPr id="3" name="Title 11">
            <a:extLst>
              <a:ext uri="{FF2B5EF4-FFF2-40B4-BE49-F238E27FC236}">
                <a16:creationId xmlns:a16="http://schemas.microsoft.com/office/drawing/2014/main" id="{FFB5ADC2-71A4-4ACB-FF1B-5CFAD1FFA147}"/>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Spot the signs of fraud:</a:t>
            </a:r>
            <a:endParaRPr lang="en-US" sz="4400" kern="0" dirty="0">
              <a:solidFill>
                <a:schemeClr val="tx1"/>
              </a:solidFill>
              <a:latin typeface="Univers Next for HSBC Thin" panose="020B0303030202020203" pitchFamily="34" charset="77"/>
            </a:endParaRPr>
          </a:p>
        </p:txBody>
      </p:sp>
      <p:pic>
        <p:nvPicPr>
          <p:cNvPr id="6" name="Picture 5">
            <a:extLst>
              <a:ext uri="{FF2B5EF4-FFF2-40B4-BE49-F238E27FC236}">
                <a16:creationId xmlns:a16="http://schemas.microsoft.com/office/drawing/2014/main" id="{A26D4483-ABD2-F93F-E70C-488EC38F7461}"/>
              </a:ext>
            </a:extLst>
          </p:cNvPr>
          <p:cNvPicPr>
            <a:picLocks noChangeAspect="1"/>
          </p:cNvPicPr>
          <p:nvPr/>
        </p:nvPicPr>
        <p:blipFill>
          <a:blip r:embed="rId3"/>
          <a:stretch>
            <a:fillRect/>
          </a:stretch>
        </p:blipFill>
        <p:spPr>
          <a:xfrm>
            <a:off x="1981994" y="-914400"/>
            <a:ext cx="10373206" cy="10373206"/>
          </a:xfrm>
          <a:prstGeom prst="rect">
            <a:avLst/>
          </a:prstGeom>
        </p:spPr>
      </p:pic>
      <p:sp>
        <p:nvSpPr>
          <p:cNvPr id="7" name="TextBox 6">
            <a:extLst>
              <a:ext uri="{FF2B5EF4-FFF2-40B4-BE49-F238E27FC236}">
                <a16:creationId xmlns:a16="http://schemas.microsoft.com/office/drawing/2014/main" id="{4A84E51B-48D0-49BD-64F5-D313C74B5247}"/>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8" name="Slide number">
            <a:extLst>
              <a:ext uri="{FF2B5EF4-FFF2-40B4-BE49-F238E27FC236}">
                <a16:creationId xmlns:a16="http://schemas.microsoft.com/office/drawing/2014/main" id="{A3E49265-5E8C-389C-1F7E-C1627B744217}"/>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4</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1" name="Rectangle 10">
            <a:extLst>
              <a:ext uri="{FF2B5EF4-FFF2-40B4-BE49-F238E27FC236}">
                <a16:creationId xmlns:a16="http://schemas.microsoft.com/office/drawing/2014/main" id="{59486D1C-AC60-9784-3B71-8D03F173ED14}"/>
              </a:ext>
            </a:extLst>
          </p:cNvPr>
          <p:cNvSpPr/>
          <p:nvPr/>
        </p:nvSpPr>
        <p:spPr>
          <a:xfrm>
            <a:off x="7620794" y="2311200"/>
            <a:ext cx="2642806" cy="432000"/>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C0CF9B-D4C6-D1AD-3BFA-889D11626BF0}"/>
              </a:ext>
            </a:extLst>
          </p:cNvPr>
          <p:cNvSpPr txBox="1"/>
          <p:nvPr/>
        </p:nvSpPr>
        <p:spPr>
          <a:xfrm>
            <a:off x="7620794" y="2340000"/>
            <a:ext cx="2617200" cy="369781"/>
          </a:xfrm>
          <a:prstGeom prst="rect">
            <a:avLst/>
          </a:prstGeom>
          <a:noFill/>
        </p:spPr>
        <p:txBody>
          <a:bodyPr wrap="square" rtlCol="0">
            <a:spAutoFit/>
          </a:bodyPr>
          <a:lstStyle/>
          <a:p>
            <a:pPr algn="ctr"/>
            <a:r>
              <a:rPr lang="en-US" dirty="0">
                <a:solidFill>
                  <a:schemeClr val="bg1"/>
                </a:solidFill>
                <a:latin typeface="Univers Next for HSBC Medium" panose="020B0503030202020203" pitchFamily="34" charset="0"/>
              </a:rPr>
              <a:t>The Bank</a:t>
            </a:r>
          </a:p>
        </p:txBody>
      </p:sp>
      <p:sp>
        <p:nvSpPr>
          <p:cNvPr id="13" name="TextBox 12">
            <a:extLst>
              <a:ext uri="{FF2B5EF4-FFF2-40B4-BE49-F238E27FC236}">
                <a16:creationId xmlns:a16="http://schemas.microsoft.com/office/drawing/2014/main" id="{7F6CE978-D09A-002F-2402-515384C851E4}"/>
              </a:ext>
            </a:extLst>
          </p:cNvPr>
          <p:cNvSpPr txBox="1"/>
          <p:nvPr/>
        </p:nvSpPr>
        <p:spPr>
          <a:xfrm>
            <a:off x="7775700" y="2892623"/>
            <a:ext cx="2362200" cy="3323987"/>
          </a:xfrm>
          <a:prstGeom prst="rect">
            <a:avLst/>
          </a:prstGeom>
          <a:noFill/>
        </p:spPr>
        <p:txBody>
          <a:bodyPr wrap="square" lIns="0" tIns="0" rIns="0" bIns="0" rtlCol="0">
            <a:spAutoFit/>
          </a:bodyPr>
          <a:lstStyle/>
          <a:p>
            <a:r>
              <a:rPr lang="en-GB" sz="800" dirty="0">
                <a:latin typeface="Univers Next for HSBC Light" panose="020B0403030202020203" pitchFamily="34" charset="0"/>
                <a:cs typeface="Arial"/>
              </a:rPr>
              <a:t>Dear customer,</a:t>
            </a:r>
          </a:p>
          <a:p>
            <a:endParaRPr lang="en-US" sz="800" dirty="0">
              <a:latin typeface="Univers Next for HSBC Light" panose="020B0403030202020203" pitchFamily="34" charset="0"/>
            </a:endParaRPr>
          </a:p>
          <a:p>
            <a:r>
              <a:rPr lang="en-GB" sz="800" dirty="0">
                <a:latin typeface="Univers Next for HSBC Light" panose="020B0403030202020203" pitchFamily="34" charset="0"/>
                <a:cs typeface="Arial"/>
              </a:rPr>
              <a:t>We have detected a slight error in your account information, we notice an attempt to use your Visa debit card for online shopping from two different devices (a PC, a Laptop, Tablet or Mobile).</a:t>
            </a:r>
          </a:p>
          <a:p>
            <a:endParaRPr lang="en-GB" sz="800" dirty="0">
              <a:latin typeface="Univers Next for HSBC Light" panose="020B0403030202020203" pitchFamily="34" charset="0"/>
              <a:cs typeface="Arial"/>
            </a:endParaRPr>
          </a:p>
          <a:p>
            <a:r>
              <a:rPr lang="en-GB" sz="800" dirty="0">
                <a:latin typeface="Univers Next for HSBC Light" panose="020B0403030202020203" pitchFamily="34" charset="0"/>
                <a:cs typeface="Arial"/>
              </a:rPr>
              <a:t>As part of our commitment to help keep your account secure we have detected an irregular activity on your account and we are placing a </a:t>
            </a:r>
            <a:r>
              <a:rPr lang="en-GB" sz="800" dirty="0" err="1">
                <a:latin typeface="Univers Next for HSBC Light" panose="020B0403030202020203" pitchFamily="34" charset="0"/>
                <a:cs typeface="Arial"/>
              </a:rPr>
              <a:t>hld</a:t>
            </a:r>
            <a:r>
              <a:rPr lang="en-GB" sz="800" dirty="0">
                <a:latin typeface="Univers Next for HSBC Light" panose="020B0403030202020203" pitchFamily="34" charset="0"/>
                <a:cs typeface="Arial"/>
              </a:rPr>
              <a:t> on your account for your protection. please follow the reference below to unlock your account.</a:t>
            </a:r>
          </a:p>
          <a:p>
            <a:endParaRPr lang="en-GB" sz="800" dirty="0">
              <a:latin typeface="Univers Next for HSBC Light" panose="020B0403030202020203" pitchFamily="34" charset="0"/>
              <a:cs typeface="Arial"/>
            </a:endParaRPr>
          </a:p>
          <a:p>
            <a:r>
              <a:rPr lang="en-GB" sz="800" dirty="0">
                <a:solidFill>
                  <a:srgbClr val="63C2EF"/>
                </a:solidFill>
                <a:latin typeface="Univers Next for HSBC Light" panose="020B0403030202020203" pitchFamily="34" charset="0"/>
                <a:cs typeface="Arial"/>
                <a:hlinkClick r:id="rId4">
                  <a:extLst>
                    <a:ext uri="{A12FA001-AC4F-418D-AE19-62706E023703}">
                      <ahyp:hlinkClr xmlns:ahyp="http://schemas.microsoft.com/office/drawing/2018/hyperlinkcolor" val="tx"/>
                    </a:ext>
                  </a:extLst>
                </a:hlinkClick>
              </a:rPr>
              <a:t>https://www.thebank.com/default.aspz.referident=545C8A49</a:t>
            </a:r>
            <a:endParaRPr lang="en-GB" sz="800" dirty="0">
              <a:solidFill>
                <a:srgbClr val="63C2EF"/>
              </a:solidFill>
              <a:latin typeface="Univers Next for HSBC Light" panose="020B0403030202020203" pitchFamily="34" charset="0"/>
              <a:cs typeface="Arial"/>
            </a:endParaRPr>
          </a:p>
          <a:p>
            <a:endParaRPr lang="en-GB" sz="800" dirty="0">
              <a:latin typeface="Univers Next for HSBC Light" panose="020B0403030202020203" pitchFamily="34" charset="0"/>
              <a:cs typeface="Arial"/>
            </a:endParaRPr>
          </a:p>
          <a:p>
            <a:r>
              <a:rPr lang="en-GB" sz="800" dirty="0">
                <a:latin typeface="Univers Next for HSBC Light" panose="020B0403030202020203" pitchFamily="34" charset="0"/>
                <a:cs typeface="Arial"/>
              </a:rPr>
              <a:t>We are here to assist you anytime. Your account security is our priority. Thank you for choosing The Bank.</a:t>
            </a:r>
          </a:p>
          <a:p>
            <a:endParaRPr lang="en-GB" sz="800" dirty="0">
              <a:latin typeface="Univers Next for HSBC Light" panose="020B0403030202020203" pitchFamily="34" charset="0"/>
              <a:cs typeface="Arial"/>
            </a:endParaRPr>
          </a:p>
          <a:p>
            <a:endParaRPr lang="en-GB" sz="800" dirty="0">
              <a:latin typeface="Univers Next for HSBC Light" panose="020B0403030202020203" pitchFamily="34" charset="0"/>
              <a:cs typeface="Arial"/>
            </a:endParaRPr>
          </a:p>
          <a:p>
            <a:endParaRPr lang="en-GB" sz="800" dirty="0">
              <a:latin typeface="Univers Next for HSBC Light" panose="020B0403030202020203" pitchFamily="34" charset="0"/>
              <a:cs typeface="Arial"/>
            </a:endParaRPr>
          </a:p>
          <a:p>
            <a:endParaRPr lang="en-GB" sz="800" dirty="0">
              <a:latin typeface="Univers Next for HSBC Light" panose="020B0403030202020203" pitchFamily="34" charset="0"/>
              <a:cs typeface="Arial"/>
            </a:endParaRPr>
          </a:p>
          <a:p>
            <a:endParaRPr lang="en-GB" sz="800" dirty="0">
              <a:latin typeface="Univers Next for HSBC Light" panose="020B0403030202020203" pitchFamily="34" charset="0"/>
              <a:cs typeface="Arial"/>
            </a:endParaRPr>
          </a:p>
          <a:p>
            <a:endParaRPr lang="en-GB" sz="800" dirty="0">
              <a:latin typeface="Univers Next for HSBC Light" panose="020B0403030202020203" pitchFamily="34" charset="0"/>
              <a:cs typeface="Arial"/>
            </a:endParaRPr>
          </a:p>
          <a:p>
            <a:endParaRPr lang="en-US" sz="800" dirty="0">
              <a:latin typeface="Univers Next for HSBC Light" panose="020B0403030202020203" pitchFamily="34" charset="0"/>
            </a:endParaRPr>
          </a:p>
        </p:txBody>
      </p:sp>
      <p:sp>
        <p:nvSpPr>
          <p:cNvPr id="15" name="TextBox 14">
            <a:extLst>
              <a:ext uri="{FF2B5EF4-FFF2-40B4-BE49-F238E27FC236}">
                <a16:creationId xmlns:a16="http://schemas.microsoft.com/office/drawing/2014/main" id="{DF1E60A6-3999-C955-B5C3-76EEA3A0580B}"/>
              </a:ext>
            </a:extLst>
          </p:cNvPr>
          <p:cNvSpPr txBox="1"/>
          <p:nvPr/>
        </p:nvSpPr>
        <p:spPr>
          <a:xfrm>
            <a:off x="7773194" y="1524000"/>
            <a:ext cx="2362200" cy="692497"/>
          </a:xfrm>
          <a:prstGeom prst="rect">
            <a:avLst/>
          </a:prstGeom>
          <a:noFill/>
        </p:spPr>
        <p:txBody>
          <a:bodyPr wrap="square" lIns="0" tIns="0" rIns="0" bIns="0" rtlCol="0">
            <a:spAutoFit/>
          </a:bodyPr>
          <a:lstStyle/>
          <a:p>
            <a:r>
              <a:rPr lang="en-GB" sz="900" dirty="0">
                <a:latin typeface="Univers Next for HSBC Light" panose="020B0403030202020203" pitchFamily="34" charset="0"/>
                <a:cs typeface="Arial"/>
              </a:rPr>
              <a:t>From: </a:t>
            </a:r>
            <a:r>
              <a:rPr lang="en-GB" sz="900" b="1" dirty="0">
                <a:solidFill>
                  <a:srgbClr val="63C2EF"/>
                </a:solidFill>
                <a:latin typeface="Univers Next for HSBC Light" panose="020B0403030202020203" pitchFamily="34" charset="0"/>
                <a:cs typeface="Arial"/>
              </a:rPr>
              <a:t>The Bank</a:t>
            </a:r>
          </a:p>
          <a:p>
            <a:r>
              <a:rPr lang="en-GB" sz="900" dirty="0">
                <a:latin typeface="Univers Next for HSBC Light" panose="020B0403030202020203" pitchFamily="34" charset="0"/>
                <a:cs typeface="Arial"/>
              </a:rPr>
              <a:t>To: </a:t>
            </a:r>
            <a:r>
              <a:rPr lang="en-GB" sz="900" b="1" dirty="0">
                <a:solidFill>
                  <a:srgbClr val="63C2EF"/>
                </a:solidFill>
                <a:latin typeface="Univers Next for HSBC Light" panose="020B0403030202020203" pitchFamily="34" charset="0"/>
                <a:cs typeface="Arial"/>
              </a:rPr>
              <a:t>A. Person</a:t>
            </a:r>
          </a:p>
          <a:p>
            <a:endParaRPr lang="en-GB" sz="900" dirty="0">
              <a:latin typeface="Univers Next for HSBC Light" panose="020B0403030202020203" pitchFamily="34" charset="0"/>
              <a:cs typeface="Arial"/>
            </a:endParaRPr>
          </a:p>
          <a:p>
            <a:r>
              <a:rPr lang="en-GB" sz="900" dirty="0">
                <a:latin typeface="Univers Next for HSBC Light" panose="020B0403030202020203" pitchFamily="34" charset="0"/>
                <a:cs typeface="Arial"/>
              </a:rPr>
              <a:t>Important message</a:t>
            </a:r>
          </a:p>
          <a:p>
            <a:r>
              <a:rPr lang="en-GB" sz="900" dirty="0">
                <a:solidFill>
                  <a:srgbClr val="767676"/>
                </a:solidFill>
                <a:latin typeface="Univers Next for HSBC Light" panose="020B0403030202020203" pitchFamily="34" charset="0"/>
                <a:cs typeface="Arial"/>
              </a:rPr>
              <a:t>Today at 08:36</a:t>
            </a:r>
            <a:endParaRPr lang="en-US" sz="900" dirty="0">
              <a:solidFill>
                <a:srgbClr val="767676"/>
              </a:solidFill>
              <a:latin typeface="Univers Next for HSBC Light" panose="020B0403030202020203" pitchFamily="34" charset="0"/>
            </a:endParaRPr>
          </a:p>
        </p:txBody>
      </p:sp>
      <p:grpSp>
        <p:nvGrpSpPr>
          <p:cNvPr id="21" name="Group 20">
            <a:extLst>
              <a:ext uri="{FF2B5EF4-FFF2-40B4-BE49-F238E27FC236}">
                <a16:creationId xmlns:a16="http://schemas.microsoft.com/office/drawing/2014/main" id="{D4506F7F-C468-D3A4-8C29-7E7B0B02BD00}"/>
              </a:ext>
            </a:extLst>
          </p:cNvPr>
          <p:cNvGrpSpPr/>
          <p:nvPr/>
        </p:nvGrpSpPr>
        <p:grpSpPr>
          <a:xfrm>
            <a:off x="7646400" y="1066800"/>
            <a:ext cx="2617200" cy="360000"/>
            <a:chOff x="7646400" y="1066800"/>
            <a:chExt cx="2617200" cy="360000"/>
          </a:xfrm>
        </p:grpSpPr>
        <p:sp>
          <p:nvSpPr>
            <p:cNvPr id="9" name="Rectangle 8">
              <a:extLst>
                <a:ext uri="{FF2B5EF4-FFF2-40B4-BE49-F238E27FC236}">
                  <a16:creationId xmlns:a16="http://schemas.microsoft.com/office/drawing/2014/main" id="{B1748E64-FDB6-DFFD-1D53-643A0D0E9F62}"/>
                </a:ext>
              </a:extLst>
            </p:cNvPr>
            <p:cNvSpPr/>
            <p:nvPr/>
          </p:nvSpPr>
          <p:spPr>
            <a:xfrm>
              <a:off x="7646400" y="1066800"/>
              <a:ext cx="2617200" cy="36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extLst>
                <a:ext uri="{FF2B5EF4-FFF2-40B4-BE49-F238E27FC236}">
                  <a16:creationId xmlns:a16="http://schemas.microsoft.com/office/drawing/2014/main" id="{4E993512-FFED-7747-3294-4CED656A647B}"/>
                </a:ext>
              </a:extLst>
            </p:cNvPr>
            <p:cNvSpPr/>
            <p:nvPr/>
          </p:nvSpPr>
          <p:spPr>
            <a:xfrm rot="10800000">
              <a:off x="7758000" y="1160685"/>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a:extLst>
              <a:ext uri="{FF2B5EF4-FFF2-40B4-BE49-F238E27FC236}">
                <a16:creationId xmlns:a16="http://schemas.microsoft.com/office/drawing/2014/main" id="{0924702C-6A58-9EB5-E548-1FD9A06C8865}"/>
              </a:ext>
            </a:extLst>
          </p:cNvPr>
          <p:cNvGrpSpPr/>
          <p:nvPr/>
        </p:nvGrpSpPr>
        <p:grpSpPr>
          <a:xfrm>
            <a:off x="9717539" y="1170601"/>
            <a:ext cx="425309" cy="165315"/>
            <a:chOff x="9710084" y="1170601"/>
            <a:chExt cx="425309" cy="165315"/>
          </a:xfrm>
        </p:grpSpPr>
        <p:sp>
          <p:nvSpPr>
            <p:cNvPr id="17" name="Chevron 16">
              <a:extLst>
                <a:ext uri="{FF2B5EF4-FFF2-40B4-BE49-F238E27FC236}">
                  <a16:creationId xmlns:a16="http://schemas.microsoft.com/office/drawing/2014/main" id="{CE8EBEDB-8C33-C45E-7FEE-EAA95E7A1B2A}"/>
                </a:ext>
              </a:extLst>
            </p:cNvPr>
            <p:cNvSpPr/>
            <p:nvPr/>
          </p:nvSpPr>
          <p:spPr>
            <a:xfrm rot="16200000">
              <a:off x="9720000" y="1173600"/>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a:extLst>
                <a:ext uri="{FF2B5EF4-FFF2-40B4-BE49-F238E27FC236}">
                  <a16:creationId xmlns:a16="http://schemas.microsoft.com/office/drawing/2014/main" id="{D5A9B8FC-1A7A-E642-228B-3608777AAC02}"/>
                </a:ext>
              </a:extLst>
            </p:cNvPr>
            <p:cNvSpPr/>
            <p:nvPr/>
          </p:nvSpPr>
          <p:spPr>
            <a:xfrm rot="5400000">
              <a:off x="9973078" y="1160685"/>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object 7">
            <a:extLst>
              <a:ext uri="{FF2B5EF4-FFF2-40B4-BE49-F238E27FC236}">
                <a16:creationId xmlns:a16="http://schemas.microsoft.com/office/drawing/2014/main" id="{1677FF80-D2FB-0C85-AAC7-0E0E1A74D92B}"/>
              </a:ext>
            </a:extLst>
          </p:cNvPr>
          <p:cNvSpPr txBox="1"/>
          <p:nvPr/>
        </p:nvSpPr>
        <p:spPr>
          <a:xfrm>
            <a:off x="550800" y="1425600"/>
            <a:ext cx="4964872" cy="498238"/>
          </a:xfrm>
          <a:prstGeom prst="rect">
            <a:avLst/>
          </a:prstGeom>
        </p:spPr>
        <p:txBody>
          <a:bodyPr vert="horz" wrap="square" lIns="0" tIns="12700" rIns="0" bIns="0" rtlCol="0">
            <a:noAutofit/>
          </a:bodyPr>
          <a:lstStyle/>
          <a:p>
            <a:pPr marL="12724" defTabSz="916137">
              <a:spcBef>
                <a:spcPts val="100"/>
              </a:spcBef>
            </a:pPr>
            <a:r>
              <a:rPr lang="en-GB" sz="2400" b="1" dirty="0">
                <a:solidFill>
                  <a:srgbClr val="231F20"/>
                </a:solidFill>
                <a:latin typeface="Univers Next for HSBC Light" panose="020B0403030202020203" pitchFamily="34" charset="0"/>
                <a:cs typeface="UniversNextforHSBC-Medium"/>
              </a:rPr>
              <a:t>Email</a:t>
            </a:r>
            <a:endParaRPr lang="en-GB" sz="2400" b="1" baseline="30000" dirty="0">
              <a:solidFill>
                <a:prstClr val="black"/>
              </a:solidFill>
              <a:latin typeface="Univers Next for HSBC Light" panose="020B0403030202020203" pitchFamily="34" charset="0"/>
              <a:cs typeface="UniversNextforHSBC-Medium"/>
            </a:endParaRPr>
          </a:p>
        </p:txBody>
      </p:sp>
      <p:sp>
        <p:nvSpPr>
          <p:cNvPr id="23" name="object 7">
            <a:extLst>
              <a:ext uri="{FF2B5EF4-FFF2-40B4-BE49-F238E27FC236}">
                <a16:creationId xmlns:a16="http://schemas.microsoft.com/office/drawing/2014/main" id="{93B063EF-6A60-3FD3-617C-745205446383}"/>
              </a:ext>
            </a:extLst>
          </p:cNvPr>
          <p:cNvSpPr txBox="1"/>
          <p:nvPr/>
        </p:nvSpPr>
        <p:spPr>
          <a:xfrm>
            <a:off x="550800" y="1953479"/>
            <a:ext cx="5545994" cy="842181"/>
          </a:xfrm>
          <a:prstGeom prst="rect">
            <a:avLst/>
          </a:prstGeom>
        </p:spPr>
        <p:txBody>
          <a:bodyPr vert="horz" wrap="square" lIns="0" tIns="12700" rIns="0" bIns="0" rtlCol="0">
            <a:noAutofit/>
          </a:bodyPr>
          <a:lstStyle/>
          <a:p>
            <a:pPr marL="12728" marR="5092">
              <a:spcBef>
                <a:spcPts val="100"/>
              </a:spcBef>
            </a:pPr>
            <a:r>
              <a:rPr lang="en-GB" sz="1400" dirty="0">
                <a:latin typeface="UniversNextforHSBC-Light"/>
                <a:cs typeface="UniversNextforHSBC-Light"/>
              </a:rPr>
              <a:t>Fraudsters send emails to people as part of scams to encourage them to give access to their bank accounts and money. It’s hard to tell the difference but there are some clues. </a:t>
            </a:r>
            <a:r>
              <a:rPr lang="en-GB" sz="1400" b="1" dirty="0">
                <a:latin typeface="Univers Next for HSBC Light" panose="020B0403030202020203" pitchFamily="34" charset="0"/>
                <a:cs typeface="Univers Next for HSBC Regular"/>
              </a:rPr>
              <a:t>Can you spot them?</a:t>
            </a:r>
          </a:p>
        </p:txBody>
      </p:sp>
      <p:sp>
        <p:nvSpPr>
          <p:cNvPr id="27" name="TextBox 26">
            <a:extLst>
              <a:ext uri="{FF2B5EF4-FFF2-40B4-BE49-F238E27FC236}">
                <a16:creationId xmlns:a16="http://schemas.microsoft.com/office/drawing/2014/main" id="{837F31D4-ACB5-C5A4-D5D7-E3B1B8A4103D}"/>
              </a:ext>
            </a:extLst>
          </p:cNvPr>
          <p:cNvSpPr txBox="1"/>
          <p:nvPr/>
        </p:nvSpPr>
        <p:spPr>
          <a:xfrm>
            <a:off x="806400" y="3749159"/>
            <a:ext cx="3231720" cy="1854354"/>
          </a:xfrm>
          <a:prstGeom prst="rect">
            <a:avLst/>
          </a:prstGeom>
          <a:noFill/>
        </p:spPr>
        <p:txBody>
          <a:bodyPr wrap="square" lIns="0" tIns="0" rIns="0" bIns="0" rtlCol="0">
            <a:sp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Is it generic or personalised information?</a:t>
            </a:r>
            <a:endParaRPr lang="en-GB" sz="1400" spc="-2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Does the spelling and grammar make sense for that company</a:t>
            </a:r>
            <a:endParaRPr lang="en-GB" sz="1400" kern="0" spc="-20" dirty="0">
              <a:solidFill>
                <a:srgbClr val="231F20"/>
              </a:solidFill>
              <a:latin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Hover over emails and strange </a:t>
            </a:r>
            <a:br>
              <a:rPr lang="en-GB" sz="1400" dirty="0">
                <a:solidFill>
                  <a:prstClr val="black"/>
                </a:solidFill>
                <a:latin typeface="Univers Next for HSBC Light" panose="020B0403030202020203" pitchFamily="34" charset="0"/>
              </a:rPr>
            </a:br>
            <a:r>
              <a:rPr lang="en-GB" sz="1400" dirty="0">
                <a:solidFill>
                  <a:prstClr val="black"/>
                </a:solidFill>
                <a:latin typeface="Univers Next for HSBC Light" panose="020B0403030202020203" pitchFamily="34" charset="0"/>
              </a:rPr>
              <a:t>links to find out more information.</a:t>
            </a:r>
          </a:p>
          <a:p>
            <a:pPr marL="298450" marR="5080" indent="-285750">
              <a:spcAft>
                <a:spcPts val="900"/>
              </a:spcAft>
              <a:buClr>
                <a:srgbClr val="DB0011"/>
              </a:buClr>
              <a:buSzPct val="110000"/>
              <a:buFont typeface="System Font Regular"/>
              <a:buChar char="●"/>
            </a:pPr>
            <a:endParaRPr lang="en-GB" sz="1400" dirty="0">
              <a:latin typeface="Univers Next for HSBC Light" panose="020B0403030202020203" pitchFamily="34" charset="0"/>
            </a:endParaRPr>
          </a:p>
        </p:txBody>
      </p:sp>
      <p:pic>
        <p:nvPicPr>
          <p:cNvPr id="31" name="Picture 30" descr="A white line drawing of a person&#10;&#10;Description automatically generated">
            <a:extLst>
              <a:ext uri="{FF2B5EF4-FFF2-40B4-BE49-F238E27FC236}">
                <a16:creationId xmlns:a16="http://schemas.microsoft.com/office/drawing/2014/main" id="{67E8B3C6-AA73-385C-ED01-3EA45FB29B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6800" y="1522800"/>
            <a:ext cx="503174" cy="503174"/>
          </a:xfrm>
          <a:prstGeom prst="rect">
            <a:avLst/>
          </a:prstGeom>
        </p:spPr>
      </p:pic>
      <p:sp>
        <p:nvSpPr>
          <p:cNvPr id="14" name="Right Triangle 13">
            <a:extLst>
              <a:ext uri="{FF2B5EF4-FFF2-40B4-BE49-F238E27FC236}">
                <a16:creationId xmlns:a16="http://schemas.microsoft.com/office/drawing/2014/main" id="{057E3461-BC19-2EDA-AD53-1EBA2EEB24B5}"/>
              </a:ext>
            </a:extLst>
          </p:cNvPr>
          <p:cNvSpPr/>
          <p:nvPr/>
        </p:nvSpPr>
        <p:spPr>
          <a:xfrm rot="5400000">
            <a:off x="1138137" y="5430948"/>
            <a:ext cx="457200" cy="709922"/>
          </a:xfrm>
          <a:prstGeom prst="rtTriangle">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8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9766D5-A5A8-4C91-1D41-FD496C34FB7A}"/>
              </a:ext>
            </a:extLst>
          </p:cNvPr>
          <p:cNvPicPr>
            <a:picLocks noChangeAspect="1"/>
          </p:cNvPicPr>
          <p:nvPr/>
        </p:nvPicPr>
        <p:blipFill rotWithShape="1">
          <a:blip r:embed="rId3"/>
          <a:srcRect l="43412" t="13333"/>
          <a:stretch/>
        </p:blipFill>
        <p:spPr>
          <a:xfrm>
            <a:off x="6630194" y="457200"/>
            <a:ext cx="5825233" cy="8921527"/>
          </a:xfrm>
          <a:prstGeom prst="rect">
            <a:avLst/>
          </a:prstGeom>
        </p:spPr>
      </p:pic>
      <p:sp>
        <p:nvSpPr>
          <p:cNvPr id="2" name="Title 11">
            <a:extLst>
              <a:ext uri="{FF2B5EF4-FFF2-40B4-BE49-F238E27FC236}">
                <a16:creationId xmlns:a16="http://schemas.microsoft.com/office/drawing/2014/main" id="{A144260A-3638-0029-B71F-004ABA61A75C}"/>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Spot the signs of fraud:</a:t>
            </a:r>
            <a:endParaRPr lang="en-US" sz="4400" kern="0" dirty="0">
              <a:solidFill>
                <a:schemeClr val="tx1"/>
              </a:solidFill>
              <a:latin typeface="Univers Next for HSBC Thin" panose="020B0303030202020203" pitchFamily="34" charset="77"/>
            </a:endParaRPr>
          </a:p>
        </p:txBody>
      </p:sp>
      <p:sp>
        <p:nvSpPr>
          <p:cNvPr id="47" name="TextBox 46">
            <a:extLst>
              <a:ext uri="{FF2B5EF4-FFF2-40B4-BE49-F238E27FC236}">
                <a16:creationId xmlns:a16="http://schemas.microsoft.com/office/drawing/2014/main" id="{9E4A68B1-0CEB-8CCA-6244-8666A17CE226}"/>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8" name="Slide number">
            <a:extLst>
              <a:ext uri="{FF2B5EF4-FFF2-40B4-BE49-F238E27FC236}">
                <a16:creationId xmlns:a16="http://schemas.microsoft.com/office/drawing/2014/main" id="{EE26FE87-D99A-E0EA-8DDD-71CC422A29A6}"/>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5</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50" name="Rectangle 49">
            <a:extLst>
              <a:ext uri="{FF2B5EF4-FFF2-40B4-BE49-F238E27FC236}">
                <a16:creationId xmlns:a16="http://schemas.microsoft.com/office/drawing/2014/main" id="{9637C3DF-4EDD-3E7A-D4E0-A622CAC25AA2}"/>
              </a:ext>
            </a:extLst>
          </p:cNvPr>
          <p:cNvSpPr/>
          <p:nvPr/>
        </p:nvSpPr>
        <p:spPr>
          <a:xfrm>
            <a:off x="7633200" y="2309883"/>
            <a:ext cx="2630400" cy="432000"/>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51" name="TextBox 50">
            <a:extLst>
              <a:ext uri="{FF2B5EF4-FFF2-40B4-BE49-F238E27FC236}">
                <a16:creationId xmlns:a16="http://schemas.microsoft.com/office/drawing/2014/main" id="{AD25583F-05CC-CE9F-61E6-F070D9A92179}"/>
              </a:ext>
            </a:extLst>
          </p:cNvPr>
          <p:cNvSpPr txBox="1"/>
          <p:nvPr/>
        </p:nvSpPr>
        <p:spPr>
          <a:xfrm>
            <a:off x="7646400" y="2026800"/>
            <a:ext cx="2617200" cy="276999"/>
          </a:xfrm>
          <a:prstGeom prst="rect">
            <a:avLst/>
          </a:prstGeom>
          <a:noFill/>
        </p:spPr>
        <p:txBody>
          <a:bodyPr wrap="square" rtlCol="0">
            <a:spAutoFit/>
          </a:bodyPr>
          <a:lstStyle/>
          <a:p>
            <a:pPr algn="ctr"/>
            <a:r>
              <a:rPr lang="en-US" sz="1200" dirty="0">
                <a:latin typeface="Univers Next for HSBC Medium" panose="020B0503030202020203" pitchFamily="34" charset="0"/>
              </a:rPr>
              <a:t>The Bank</a:t>
            </a:r>
          </a:p>
        </p:txBody>
      </p:sp>
      <p:sp>
        <p:nvSpPr>
          <p:cNvPr id="54" name="TextBox 53">
            <a:extLst>
              <a:ext uri="{FF2B5EF4-FFF2-40B4-BE49-F238E27FC236}">
                <a16:creationId xmlns:a16="http://schemas.microsoft.com/office/drawing/2014/main" id="{F83BFC85-7D20-4CB6-57D4-E8A7FCB5DC0E}"/>
              </a:ext>
            </a:extLst>
          </p:cNvPr>
          <p:cNvSpPr txBox="1"/>
          <p:nvPr/>
        </p:nvSpPr>
        <p:spPr>
          <a:xfrm>
            <a:off x="7775700" y="2376000"/>
            <a:ext cx="2355903" cy="307777"/>
          </a:xfrm>
          <a:prstGeom prst="rect">
            <a:avLst/>
          </a:prstGeom>
          <a:noFill/>
        </p:spPr>
        <p:txBody>
          <a:bodyPr wrap="square" lIns="0" tIns="0" rIns="0" bIns="0" rtlCol="0">
            <a:spAutoFit/>
          </a:bodyPr>
          <a:lstStyle/>
          <a:p>
            <a:pPr algn="ctr"/>
            <a:r>
              <a:rPr lang="en-GB" sz="1000" dirty="0">
                <a:solidFill>
                  <a:schemeClr val="bg1"/>
                </a:solidFill>
                <a:latin typeface="Univers Next for HSBC Light" panose="020B0403030202020203" pitchFamily="34" charset="0"/>
                <a:cs typeface="Arial"/>
              </a:rPr>
              <a:t>Text message</a:t>
            </a:r>
          </a:p>
          <a:p>
            <a:pPr algn="ctr"/>
            <a:r>
              <a:rPr lang="en-GB" sz="1000" dirty="0">
                <a:solidFill>
                  <a:schemeClr val="bg1"/>
                </a:solidFill>
                <a:latin typeface="Univers Next for HSBC Light" panose="020B0403030202020203" pitchFamily="34" charset="0"/>
                <a:cs typeface="Arial"/>
              </a:rPr>
              <a:t>Today at 16:07</a:t>
            </a:r>
            <a:endParaRPr lang="en-US" sz="1000" dirty="0">
              <a:solidFill>
                <a:schemeClr val="bg1"/>
              </a:solidFill>
              <a:latin typeface="Univers Next for HSBC Light" panose="020B0403030202020203" pitchFamily="34" charset="0"/>
            </a:endParaRPr>
          </a:p>
        </p:txBody>
      </p:sp>
      <p:sp>
        <p:nvSpPr>
          <p:cNvPr id="61" name="Rounded Rectangle 60">
            <a:extLst>
              <a:ext uri="{FF2B5EF4-FFF2-40B4-BE49-F238E27FC236}">
                <a16:creationId xmlns:a16="http://schemas.microsoft.com/office/drawing/2014/main" id="{7D6D843E-48FF-6FE2-B60A-A33821481F33}"/>
              </a:ext>
            </a:extLst>
          </p:cNvPr>
          <p:cNvSpPr/>
          <p:nvPr/>
        </p:nvSpPr>
        <p:spPr>
          <a:xfrm>
            <a:off x="7778736" y="2905861"/>
            <a:ext cx="1548000" cy="1296000"/>
          </a:xfrm>
          <a:prstGeom prst="roundRect">
            <a:avLst/>
          </a:prstGeom>
          <a:solidFill>
            <a:srgbClr val="C7E9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9AC9553-9B2C-9A8D-42DF-26AE1239F963}"/>
              </a:ext>
            </a:extLst>
          </p:cNvPr>
          <p:cNvSpPr txBox="1"/>
          <p:nvPr/>
        </p:nvSpPr>
        <p:spPr>
          <a:xfrm>
            <a:off x="7884000" y="3002400"/>
            <a:ext cx="1369094" cy="1107996"/>
          </a:xfrm>
          <a:prstGeom prst="rect">
            <a:avLst/>
          </a:prstGeom>
          <a:noFill/>
        </p:spPr>
        <p:txBody>
          <a:bodyPr wrap="square" lIns="0" tIns="0" rIns="0" bIns="0" rtlCol="0">
            <a:spAutoFit/>
          </a:bodyPr>
          <a:lstStyle/>
          <a:p>
            <a:r>
              <a:rPr lang="en-GB" sz="800" dirty="0">
                <a:latin typeface="Univers Next for HSBC Light" panose="020B0403030202020203" pitchFamily="34" charset="0"/>
                <a:cs typeface="Arial"/>
              </a:rPr>
              <a:t>The bank has noticed your debit card was recently used on 18-07-2020 at APPLE ONLINE STORE for 1749.00GBP. If not you please urgently call fraud prevention on </a:t>
            </a:r>
            <a:r>
              <a:rPr lang="en-GB" sz="800" b="1" dirty="0">
                <a:latin typeface="Univers Next for HSBC Light" panose="020B0403030202020203" pitchFamily="34" charset="0"/>
                <a:cs typeface="Arial"/>
              </a:rPr>
              <a:t>03333440543</a:t>
            </a:r>
            <a:r>
              <a:rPr lang="en-GB" sz="800" dirty="0">
                <a:latin typeface="Univers Next for HSBC Light" panose="020B0403030202020203" pitchFamily="34" charset="0"/>
                <a:cs typeface="Arial"/>
              </a:rPr>
              <a:t> or Intl </a:t>
            </a:r>
            <a:r>
              <a:rPr lang="en-GB" sz="800" b="1" dirty="0">
                <a:latin typeface="Univers Next for HSBC Light" panose="020B0403030202020203" pitchFamily="34" charset="0"/>
                <a:cs typeface="Arial"/>
              </a:rPr>
              <a:t>+443333440543</a:t>
            </a:r>
            <a:r>
              <a:rPr lang="en-GB" sz="800" dirty="0">
                <a:latin typeface="Univers Next for HSBC Light" panose="020B0403030202020203" pitchFamily="34" charset="0"/>
                <a:cs typeface="Arial"/>
              </a:rPr>
              <a:t>. Do not reply by SMS</a:t>
            </a:r>
            <a:endParaRPr lang="en-US" sz="800" dirty="0">
              <a:latin typeface="Univers Next for HSBC Light" panose="020B0403030202020203" pitchFamily="34" charset="0"/>
            </a:endParaRPr>
          </a:p>
        </p:txBody>
      </p:sp>
      <p:grpSp>
        <p:nvGrpSpPr>
          <p:cNvPr id="62" name="Group 61">
            <a:extLst>
              <a:ext uri="{FF2B5EF4-FFF2-40B4-BE49-F238E27FC236}">
                <a16:creationId xmlns:a16="http://schemas.microsoft.com/office/drawing/2014/main" id="{009B065B-84C7-A512-9452-09667E866590}"/>
              </a:ext>
            </a:extLst>
          </p:cNvPr>
          <p:cNvGrpSpPr/>
          <p:nvPr/>
        </p:nvGrpSpPr>
        <p:grpSpPr>
          <a:xfrm>
            <a:off x="7646400" y="1065600"/>
            <a:ext cx="2590800" cy="360000"/>
            <a:chOff x="7646400" y="1066800"/>
            <a:chExt cx="2617200" cy="360000"/>
          </a:xfrm>
        </p:grpSpPr>
        <p:sp>
          <p:nvSpPr>
            <p:cNvPr id="63" name="Rectangle 62">
              <a:extLst>
                <a:ext uri="{FF2B5EF4-FFF2-40B4-BE49-F238E27FC236}">
                  <a16:creationId xmlns:a16="http://schemas.microsoft.com/office/drawing/2014/main" id="{1F22BD19-9F62-1122-A847-4FAB520C0C81}"/>
                </a:ext>
              </a:extLst>
            </p:cNvPr>
            <p:cNvSpPr/>
            <p:nvPr/>
          </p:nvSpPr>
          <p:spPr>
            <a:xfrm>
              <a:off x="7646400" y="1066800"/>
              <a:ext cx="2617200" cy="36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hevron 63">
              <a:extLst>
                <a:ext uri="{FF2B5EF4-FFF2-40B4-BE49-F238E27FC236}">
                  <a16:creationId xmlns:a16="http://schemas.microsoft.com/office/drawing/2014/main" id="{C115367F-0D51-8E28-B77A-6C89C047FF20}"/>
                </a:ext>
              </a:extLst>
            </p:cNvPr>
            <p:cNvSpPr/>
            <p:nvPr/>
          </p:nvSpPr>
          <p:spPr>
            <a:xfrm rot="10800000">
              <a:off x="7758000" y="1160685"/>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a:extLst>
              <a:ext uri="{FF2B5EF4-FFF2-40B4-BE49-F238E27FC236}">
                <a16:creationId xmlns:a16="http://schemas.microsoft.com/office/drawing/2014/main" id="{DA676535-53EA-7493-94C3-F949BF1142FB}"/>
              </a:ext>
            </a:extLst>
          </p:cNvPr>
          <p:cNvGrpSpPr/>
          <p:nvPr/>
        </p:nvGrpSpPr>
        <p:grpSpPr>
          <a:xfrm>
            <a:off x="550800" y="3048000"/>
            <a:ext cx="3492000" cy="2520000"/>
            <a:chOff x="550800" y="3048000"/>
            <a:chExt cx="3492000" cy="2520000"/>
          </a:xfrm>
        </p:grpSpPr>
        <p:sp>
          <p:nvSpPr>
            <p:cNvPr id="66" name="Rectangle 65">
              <a:extLst>
                <a:ext uri="{FF2B5EF4-FFF2-40B4-BE49-F238E27FC236}">
                  <a16:creationId xmlns:a16="http://schemas.microsoft.com/office/drawing/2014/main" id="{6F0B78B9-59DA-C77C-6A67-0BAF6EF75412}"/>
                </a:ext>
              </a:extLst>
            </p:cNvPr>
            <p:cNvSpPr/>
            <p:nvPr/>
          </p:nvSpPr>
          <p:spPr>
            <a:xfrm>
              <a:off x="550800" y="3048000"/>
              <a:ext cx="3492000" cy="252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bject 7">
              <a:extLst>
                <a:ext uri="{FF2B5EF4-FFF2-40B4-BE49-F238E27FC236}">
                  <a16:creationId xmlns:a16="http://schemas.microsoft.com/office/drawing/2014/main" id="{362B0D44-A917-E5C1-1819-F387EBB52D36}"/>
                </a:ext>
              </a:extLst>
            </p:cNvPr>
            <p:cNvSpPr txBox="1"/>
            <p:nvPr/>
          </p:nvSpPr>
          <p:spPr>
            <a:xfrm>
              <a:off x="806400" y="3238576"/>
              <a:ext cx="3151953" cy="498238"/>
            </a:xfrm>
            <a:prstGeom prst="rect">
              <a:avLst/>
            </a:prstGeom>
          </p:spPr>
          <p:txBody>
            <a:bodyPr vert="horz" wrap="square" lIns="0" tIns="12700" rIns="0" bIns="0" rtlCol="0">
              <a:noAutofit/>
            </a:bodyPr>
            <a:lstStyle/>
            <a:p>
              <a:pPr lvl="0">
                <a:buClr>
                  <a:srgbClr val="C00000"/>
                </a:buClr>
              </a:pPr>
              <a:r>
                <a:rPr lang="en-GB" sz="1800" b="1" dirty="0">
                  <a:solidFill>
                    <a:prstClr val="black"/>
                  </a:solidFill>
                  <a:latin typeface="Univers Next for HSBC Light" panose="020B0403030202020203" pitchFamily="34" charset="0"/>
                </a:rPr>
                <a:t>Stop and think</a:t>
              </a:r>
            </a:p>
          </p:txBody>
        </p:sp>
      </p:grpSp>
      <p:sp>
        <p:nvSpPr>
          <p:cNvPr id="68" name="object 7">
            <a:extLst>
              <a:ext uri="{FF2B5EF4-FFF2-40B4-BE49-F238E27FC236}">
                <a16:creationId xmlns:a16="http://schemas.microsoft.com/office/drawing/2014/main" id="{94A2B3F2-3A8C-E1D2-0B69-620345020C17}"/>
              </a:ext>
            </a:extLst>
          </p:cNvPr>
          <p:cNvSpPr txBox="1"/>
          <p:nvPr/>
        </p:nvSpPr>
        <p:spPr>
          <a:xfrm>
            <a:off x="550800" y="1425600"/>
            <a:ext cx="4964872" cy="498238"/>
          </a:xfrm>
          <a:prstGeom prst="rect">
            <a:avLst/>
          </a:prstGeom>
        </p:spPr>
        <p:txBody>
          <a:bodyPr vert="horz" wrap="square" lIns="0" tIns="12700" rIns="0" bIns="0" rtlCol="0">
            <a:noAutofit/>
          </a:bodyPr>
          <a:lstStyle/>
          <a:p>
            <a:pPr marL="12724" defTabSz="916137">
              <a:spcBef>
                <a:spcPts val="100"/>
              </a:spcBef>
            </a:pPr>
            <a:r>
              <a:rPr lang="en-GB" sz="2400" b="1" dirty="0">
                <a:solidFill>
                  <a:srgbClr val="231F20"/>
                </a:solidFill>
                <a:latin typeface="Univers Next for HSBC Light" panose="020B0403030202020203" pitchFamily="34" charset="0"/>
                <a:cs typeface="UniversNextforHSBC-Medium"/>
              </a:rPr>
              <a:t>SMS</a:t>
            </a:r>
            <a:endParaRPr lang="en-GB" sz="2400" b="1" baseline="30000" dirty="0">
              <a:solidFill>
                <a:prstClr val="black"/>
              </a:solidFill>
              <a:latin typeface="Univers Next for HSBC Light" panose="020B0403030202020203" pitchFamily="34" charset="0"/>
              <a:cs typeface="UniversNextforHSBC-Medium"/>
            </a:endParaRPr>
          </a:p>
        </p:txBody>
      </p:sp>
      <p:sp>
        <p:nvSpPr>
          <p:cNvPr id="69" name="object 7">
            <a:extLst>
              <a:ext uri="{FF2B5EF4-FFF2-40B4-BE49-F238E27FC236}">
                <a16:creationId xmlns:a16="http://schemas.microsoft.com/office/drawing/2014/main" id="{1BEB784B-52A1-CB05-AF14-0361BB3EA52D}"/>
              </a:ext>
            </a:extLst>
          </p:cNvPr>
          <p:cNvSpPr txBox="1"/>
          <p:nvPr/>
        </p:nvSpPr>
        <p:spPr>
          <a:xfrm>
            <a:off x="550800" y="1953479"/>
            <a:ext cx="5545994" cy="842181"/>
          </a:xfrm>
          <a:prstGeom prst="rect">
            <a:avLst/>
          </a:prstGeom>
        </p:spPr>
        <p:txBody>
          <a:bodyPr vert="horz" wrap="square" lIns="0" tIns="12700" rIns="0" bIns="0" rtlCol="0">
            <a:noAutofit/>
          </a:bodyPr>
          <a:lstStyle/>
          <a:p>
            <a:pPr marL="12728">
              <a:spcAft>
                <a:spcPts val="900"/>
              </a:spcAft>
            </a:pPr>
            <a:r>
              <a:rPr lang="en-GB" sz="1600" dirty="0">
                <a:latin typeface="Univers Next for HSBC Light" panose="020B0403030202020203" pitchFamily="34" charset="0"/>
                <a:cs typeface="UniversNextforHSBC-Light"/>
              </a:rPr>
              <a:t>What about text messages?</a:t>
            </a:r>
          </a:p>
          <a:p>
            <a:pPr marL="12728">
              <a:spcBef>
                <a:spcPts val="566"/>
              </a:spcBef>
            </a:pPr>
            <a:r>
              <a:rPr lang="en-GB" sz="1600" b="1" dirty="0">
                <a:latin typeface="Univers Next for HSBC Light" panose="020B0403030202020203" pitchFamily="34" charset="0"/>
                <a:cs typeface="Univers Next for HSBC Regular"/>
              </a:rPr>
              <a:t>Can you spot the signs that this is a fraudulent SMS?</a:t>
            </a:r>
          </a:p>
        </p:txBody>
      </p:sp>
      <p:sp>
        <p:nvSpPr>
          <p:cNvPr id="70" name="TextBox 69">
            <a:extLst>
              <a:ext uri="{FF2B5EF4-FFF2-40B4-BE49-F238E27FC236}">
                <a16:creationId xmlns:a16="http://schemas.microsoft.com/office/drawing/2014/main" id="{3ECE6E46-758F-1D20-C675-5EFBD317395A}"/>
              </a:ext>
            </a:extLst>
          </p:cNvPr>
          <p:cNvSpPr txBox="1"/>
          <p:nvPr/>
        </p:nvSpPr>
        <p:spPr>
          <a:xfrm>
            <a:off x="806400" y="3749159"/>
            <a:ext cx="3231720" cy="1854354"/>
          </a:xfrm>
          <a:prstGeom prst="rect">
            <a:avLst/>
          </a:prstGeom>
          <a:noFill/>
        </p:spPr>
        <p:txBody>
          <a:bodyPr wrap="square" lIns="0" tIns="0" rIns="0" bIns="0" rtlCol="0">
            <a:sp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Do you remember buying </a:t>
            </a:r>
            <a:br>
              <a:rPr lang="en-GB" sz="1400" dirty="0">
                <a:solidFill>
                  <a:prstClr val="black"/>
                </a:solidFill>
                <a:latin typeface="Univers Next for HSBC Light" panose="020B0403030202020203" pitchFamily="34" charset="0"/>
              </a:rPr>
            </a:br>
            <a:r>
              <a:rPr lang="en-GB" sz="1400" dirty="0">
                <a:solidFill>
                  <a:prstClr val="black"/>
                </a:solidFill>
                <a:latin typeface="Univers Next for HSBC Light" panose="020B0403030202020203" pitchFamily="34" charset="0"/>
              </a:rPr>
              <a:t>what’s described? </a:t>
            </a:r>
            <a:endParaRPr lang="en-GB" sz="1400" spc="-2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Don’t call the number in the </a:t>
            </a:r>
            <a:br>
              <a:rPr lang="en-GB" sz="1400" dirty="0">
                <a:solidFill>
                  <a:prstClr val="black"/>
                </a:solidFill>
                <a:latin typeface="Univers Next for HSBC Light" panose="020B0403030202020203" pitchFamily="34" charset="0"/>
              </a:rPr>
            </a:br>
            <a:r>
              <a:rPr lang="en-GB" sz="1400" dirty="0">
                <a:solidFill>
                  <a:prstClr val="black"/>
                </a:solidFill>
                <a:latin typeface="Univers Next for HSBC Light" panose="020B0403030202020203" pitchFamily="34" charset="0"/>
              </a:rPr>
              <a:t>text message</a:t>
            </a:r>
            <a:endParaRPr lang="en-GB" sz="1400" kern="0" spc="-20" dirty="0">
              <a:solidFill>
                <a:srgbClr val="231F20"/>
              </a:solidFill>
              <a:latin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Call the bank’s usual phone </a:t>
            </a:r>
            <a:br>
              <a:rPr lang="en-GB" sz="1400" dirty="0">
                <a:solidFill>
                  <a:prstClr val="black"/>
                </a:solidFill>
                <a:latin typeface="Univers Next for HSBC Light" panose="020B0403030202020203" pitchFamily="34" charset="0"/>
              </a:rPr>
            </a:br>
            <a:r>
              <a:rPr lang="en-GB" sz="1400" dirty="0">
                <a:solidFill>
                  <a:prstClr val="black"/>
                </a:solidFill>
                <a:latin typeface="Univers Next for HSBC Light" panose="020B0403030202020203" pitchFamily="34" charset="0"/>
              </a:rPr>
              <a:t>number instead</a:t>
            </a:r>
          </a:p>
          <a:p>
            <a:pPr marL="298450" marR="5080" indent="-285750">
              <a:spcAft>
                <a:spcPts val="900"/>
              </a:spcAft>
              <a:buClr>
                <a:srgbClr val="DB0011"/>
              </a:buClr>
              <a:buSzPct val="110000"/>
              <a:buFont typeface="System Font Regular"/>
              <a:buChar char="●"/>
            </a:pPr>
            <a:endParaRPr lang="en-GB" sz="1400" dirty="0">
              <a:latin typeface="Univers Next for HSBC Light" panose="020B0403030202020203" pitchFamily="34" charset="0"/>
            </a:endParaRPr>
          </a:p>
        </p:txBody>
      </p:sp>
      <p:pic>
        <p:nvPicPr>
          <p:cNvPr id="75" name="Picture 74" descr="A white line drawing of a person&#10;&#10;Description automatically generated">
            <a:extLst>
              <a:ext uri="{FF2B5EF4-FFF2-40B4-BE49-F238E27FC236}">
                <a16:creationId xmlns:a16="http://schemas.microsoft.com/office/drawing/2014/main" id="{1C151F16-2B05-79F8-A38E-4512370D6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3413" y="1522800"/>
            <a:ext cx="503174" cy="503174"/>
          </a:xfrm>
          <a:prstGeom prst="rect">
            <a:avLst/>
          </a:prstGeom>
        </p:spPr>
      </p:pic>
      <p:sp>
        <p:nvSpPr>
          <p:cNvPr id="5" name="Right Triangle 4">
            <a:extLst>
              <a:ext uri="{FF2B5EF4-FFF2-40B4-BE49-F238E27FC236}">
                <a16:creationId xmlns:a16="http://schemas.microsoft.com/office/drawing/2014/main" id="{F0465EA0-E456-4D8C-F0F0-52DA6FF17A02}"/>
              </a:ext>
            </a:extLst>
          </p:cNvPr>
          <p:cNvSpPr/>
          <p:nvPr/>
        </p:nvSpPr>
        <p:spPr>
          <a:xfrm rot="5400000">
            <a:off x="1138137" y="5430948"/>
            <a:ext cx="457200" cy="709922"/>
          </a:xfrm>
          <a:prstGeom prst="rtTriangle">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273D119-3C9D-D520-C699-FFA337EC88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76000" y="-1296000"/>
            <a:ext cx="12414250" cy="12414250"/>
          </a:xfrm>
          <a:prstGeom prst="rect">
            <a:avLst/>
          </a:prstGeom>
        </p:spPr>
      </p:pic>
      <p:sp>
        <p:nvSpPr>
          <p:cNvPr id="4" name="TextBox 3">
            <a:extLst>
              <a:ext uri="{FF2B5EF4-FFF2-40B4-BE49-F238E27FC236}">
                <a16:creationId xmlns:a16="http://schemas.microsoft.com/office/drawing/2014/main" id="{8B9529D8-5334-18C8-5E3D-F2B21027930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97427FBE-F929-E098-FFDF-839A9324F452}"/>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6</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7" name="Rectangle 6">
            <a:extLst>
              <a:ext uri="{FF2B5EF4-FFF2-40B4-BE49-F238E27FC236}">
                <a16:creationId xmlns:a16="http://schemas.microsoft.com/office/drawing/2014/main" id="{BBD6CFF6-2424-9306-EDFB-0CFDD7D8044B}"/>
              </a:ext>
            </a:extLst>
          </p:cNvPr>
          <p:cNvSpPr/>
          <p:nvPr/>
        </p:nvSpPr>
        <p:spPr>
          <a:xfrm>
            <a:off x="7646400" y="2311200"/>
            <a:ext cx="2617200" cy="432000"/>
          </a:xfrm>
          <a:prstGeom prst="rect">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8" name="TextBox 7">
            <a:extLst>
              <a:ext uri="{FF2B5EF4-FFF2-40B4-BE49-F238E27FC236}">
                <a16:creationId xmlns:a16="http://schemas.microsoft.com/office/drawing/2014/main" id="{A2D14ECA-C593-38CE-720D-28E5CBBD4BC4}"/>
              </a:ext>
            </a:extLst>
          </p:cNvPr>
          <p:cNvSpPr txBox="1"/>
          <p:nvPr/>
        </p:nvSpPr>
        <p:spPr>
          <a:xfrm>
            <a:off x="7646400" y="2026800"/>
            <a:ext cx="2617200" cy="276999"/>
          </a:xfrm>
          <a:prstGeom prst="rect">
            <a:avLst/>
          </a:prstGeom>
          <a:noFill/>
        </p:spPr>
        <p:txBody>
          <a:bodyPr wrap="square" rtlCol="0">
            <a:spAutoFit/>
          </a:bodyPr>
          <a:lstStyle/>
          <a:p>
            <a:pPr algn="ctr"/>
            <a:r>
              <a:rPr lang="en-US" sz="1200" dirty="0">
                <a:latin typeface="Univers Next for HSBC Medium" panose="020B0503030202020203" pitchFamily="34" charset="0"/>
              </a:rPr>
              <a:t>John Lewis</a:t>
            </a:r>
          </a:p>
        </p:txBody>
      </p:sp>
      <p:sp>
        <p:nvSpPr>
          <p:cNvPr id="10" name="TextBox 9">
            <a:extLst>
              <a:ext uri="{FF2B5EF4-FFF2-40B4-BE49-F238E27FC236}">
                <a16:creationId xmlns:a16="http://schemas.microsoft.com/office/drawing/2014/main" id="{39E06956-A564-74F0-BBCA-2BCBA7F09062}"/>
              </a:ext>
            </a:extLst>
          </p:cNvPr>
          <p:cNvSpPr txBox="1"/>
          <p:nvPr/>
        </p:nvSpPr>
        <p:spPr>
          <a:xfrm>
            <a:off x="7776000" y="2376000"/>
            <a:ext cx="2355903" cy="307777"/>
          </a:xfrm>
          <a:prstGeom prst="rect">
            <a:avLst/>
          </a:prstGeom>
          <a:noFill/>
        </p:spPr>
        <p:txBody>
          <a:bodyPr wrap="square" lIns="0" tIns="0" rIns="0" bIns="0" rtlCol="0">
            <a:spAutoFit/>
          </a:bodyPr>
          <a:lstStyle/>
          <a:p>
            <a:pPr algn="ctr"/>
            <a:r>
              <a:rPr lang="en-GB" sz="1000" dirty="0">
                <a:solidFill>
                  <a:schemeClr val="bg1"/>
                </a:solidFill>
                <a:latin typeface="Univers Next for HSBC Light" panose="020B0403030202020203" pitchFamily="34" charset="0"/>
                <a:cs typeface="Arial"/>
              </a:rPr>
              <a:t>Text message</a:t>
            </a:r>
          </a:p>
          <a:p>
            <a:pPr algn="ctr"/>
            <a:r>
              <a:rPr lang="en-GB" sz="1000" dirty="0">
                <a:solidFill>
                  <a:schemeClr val="bg1"/>
                </a:solidFill>
                <a:latin typeface="Univers Next for HSBC Light" panose="020B0403030202020203" pitchFamily="34" charset="0"/>
                <a:cs typeface="Arial"/>
              </a:rPr>
              <a:t>Today at 06:33</a:t>
            </a:r>
            <a:endParaRPr lang="en-US" sz="1000" dirty="0">
              <a:solidFill>
                <a:schemeClr val="bg1"/>
              </a:solidFill>
              <a:latin typeface="Univers Next for HSBC Light" panose="020B0403030202020203" pitchFamily="34" charset="0"/>
            </a:endParaRPr>
          </a:p>
        </p:txBody>
      </p:sp>
      <p:grpSp>
        <p:nvGrpSpPr>
          <p:cNvPr id="21" name="Group 20">
            <a:extLst>
              <a:ext uri="{FF2B5EF4-FFF2-40B4-BE49-F238E27FC236}">
                <a16:creationId xmlns:a16="http://schemas.microsoft.com/office/drawing/2014/main" id="{BDDBB564-0F82-E95B-ACCF-ECB11E6A0804}"/>
              </a:ext>
            </a:extLst>
          </p:cNvPr>
          <p:cNvGrpSpPr/>
          <p:nvPr/>
        </p:nvGrpSpPr>
        <p:grpSpPr>
          <a:xfrm>
            <a:off x="7779600" y="2905861"/>
            <a:ext cx="1447199" cy="1056539"/>
            <a:chOff x="7779600" y="2905861"/>
            <a:chExt cx="1447199" cy="1056539"/>
          </a:xfrm>
        </p:grpSpPr>
        <p:sp>
          <p:nvSpPr>
            <p:cNvPr id="11" name="Rounded Rectangle 10">
              <a:extLst>
                <a:ext uri="{FF2B5EF4-FFF2-40B4-BE49-F238E27FC236}">
                  <a16:creationId xmlns:a16="http://schemas.microsoft.com/office/drawing/2014/main" id="{52FCC2A0-DB18-4384-1660-95EC36F08D3B}"/>
                </a:ext>
              </a:extLst>
            </p:cNvPr>
            <p:cNvSpPr/>
            <p:nvPr/>
          </p:nvSpPr>
          <p:spPr>
            <a:xfrm>
              <a:off x="7779600" y="2905861"/>
              <a:ext cx="1447199" cy="1056539"/>
            </a:xfrm>
            <a:prstGeom prst="roundRect">
              <a:avLst/>
            </a:prstGeom>
            <a:solidFill>
              <a:srgbClr val="C7E9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723AAE-2837-3D82-4C19-117AB329CB8F}"/>
                </a:ext>
              </a:extLst>
            </p:cNvPr>
            <p:cNvSpPr txBox="1"/>
            <p:nvPr/>
          </p:nvSpPr>
          <p:spPr>
            <a:xfrm>
              <a:off x="7884864" y="3002400"/>
              <a:ext cx="1259930" cy="861774"/>
            </a:xfrm>
            <a:prstGeom prst="rect">
              <a:avLst/>
            </a:prstGeom>
            <a:noFill/>
          </p:spPr>
          <p:txBody>
            <a:bodyPr wrap="square" lIns="0" tIns="0" rIns="0" bIns="0" rtlCol="0">
              <a:spAutoFit/>
            </a:bodyPr>
            <a:lstStyle/>
            <a:p>
              <a:r>
                <a:rPr lang="en-GB" sz="800" dirty="0">
                  <a:latin typeface="Univers Next for HSBC Light" panose="020B0403030202020203" pitchFamily="34" charset="0"/>
                  <a:cs typeface="Arial"/>
                </a:rPr>
                <a:t>Hello, your John Lewis order 122519400 is ready to collect, compromising 1 parcel(s). Please bring this text message with your payment card or photo ID to the store.</a:t>
              </a:r>
              <a:endParaRPr lang="en-US" sz="800" dirty="0">
                <a:latin typeface="Univers Next for HSBC Light" panose="020B0403030202020203" pitchFamily="34" charset="0"/>
              </a:endParaRPr>
            </a:p>
          </p:txBody>
        </p:sp>
      </p:grpSp>
      <p:sp>
        <p:nvSpPr>
          <p:cNvPr id="14" name="Title 11">
            <a:extLst>
              <a:ext uri="{FF2B5EF4-FFF2-40B4-BE49-F238E27FC236}">
                <a16:creationId xmlns:a16="http://schemas.microsoft.com/office/drawing/2014/main" id="{BC3E5D61-8830-55C0-2E24-C865F2C78140}"/>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Spot the signs of fraud:</a:t>
            </a:r>
            <a:endParaRPr lang="en-US" sz="4400" kern="0" dirty="0">
              <a:solidFill>
                <a:schemeClr val="tx1"/>
              </a:solidFill>
              <a:latin typeface="Univers Next for HSBC Thin" panose="020B0303030202020203" pitchFamily="34" charset="77"/>
            </a:endParaRPr>
          </a:p>
        </p:txBody>
      </p:sp>
      <p:sp>
        <p:nvSpPr>
          <p:cNvPr id="15" name="TextBox 14">
            <a:extLst>
              <a:ext uri="{FF2B5EF4-FFF2-40B4-BE49-F238E27FC236}">
                <a16:creationId xmlns:a16="http://schemas.microsoft.com/office/drawing/2014/main" id="{923AE936-C58F-A917-DB73-C9309B5C79BA}"/>
              </a:ext>
            </a:extLst>
          </p:cNvPr>
          <p:cNvSpPr txBox="1"/>
          <p:nvPr/>
        </p:nvSpPr>
        <p:spPr>
          <a:xfrm>
            <a:off x="7776000" y="4114800"/>
            <a:ext cx="2355903" cy="153888"/>
          </a:xfrm>
          <a:prstGeom prst="rect">
            <a:avLst/>
          </a:prstGeom>
          <a:noFill/>
        </p:spPr>
        <p:txBody>
          <a:bodyPr wrap="square" lIns="0" tIns="0" rIns="0" bIns="0" rtlCol="0">
            <a:spAutoFit/>
          </a:bodyPr>
          <a:lstStyle/>
          <a:p>
            <a:pPr algn="ctr"/>
            <a:r>
              <a:rPr lang="en-GB" sz="1000" dirty="0">
                <a:solidFill>
                  <a:srgbClr val="767676"/>
                </a:solidFill>
                <a:latin typeface="Univers Next for HSBC Light" panose="020B0403030202020203" pitchFamily="34" charset="0"/>
                <a:cs typeface="Arial"/>
              </a:rPr>
              <a:t>Today at 08:58</a:t>
            </a:r>
            <a:endParaRPr lang="en-US" sz="1000" dirty="0">
              <a:solidFill>
                <a:srgbClr val="767676"/>
              </a:solidFill>
              <a:latin typeface="Univers Next for HSBC Light" panose="020B0403030202020203" pitchFamily="34" charset="0"/>
            </a:endParaRPr>
          </a:p>
        </p:txBody>
      </p:sp>
      <p:grpSp>
        <p:nvGrpSpPr>
          <p:cNvPr id="20" name="Group 19">
            <a:extLst>
              <a:ext uri="{FF2B5EF4-FFF2-40B4-BE49-F238E27FC236}">
                <a16:creationId xmlns:a16="http://schemas.microsoft.com/office/drawing/2014/main" id="{00F2FE57-CAB5-49CA-0611-0C88640E6394}"/>
              </a:ext>
            </a:extLst>
          </p:cNvPr>
          <p:cNvGrpSpPr/>
          <p:nvPr/>
        </p:nvGrpSpPr>
        <p:grpSpPr>
          <a:xfrm>
            <a:off x="7779601" y="4419600"/>
            <a:ext cx="1447199" cy="962024"/>
            <a:chOff x="7779601" y="4876200"/>
            <a:chExt cx="1447199" cy="962024"/>
          </a:xfrm>
        </p:grpSpPr>
        <p:sp>
          <p:nvSpPr>
            <p:cNvPr id="16" name="Rounded Rectangle 15">
              <a:extLst>
                <a:ext uri="{FF2B5EF4-FFF2-40B4-BE49-F238E27FC236}">
                  <a16:creationId xmlns:a16="http://schemas.microsoft.com/office/drawing/2014/main" id="{54DE39C3-B92C-DE91-18D7-3DA2463A5C9F}"/>
                </a:ext>
              </a:extLst>
            </p:cNvPr>
            <p:cNvSpPr/>
            <p:nvPr/>
          </p:nvSpPr>
          <p:spPr>
            <a:xfrm>
              <a:off x="7779601" y="4876200"/>
              <a:ext cx="1447199" cy="962024"/>
            </a:xfrm>
            <a:prstGeom prst="roundRect">
              <a:avLst/>
            </a:prstGeom>
            <a:solidFill>
              <a:srgbClr val="C7E9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BDD58A8-415B-FFB8-B05E-889F69A652D4}"/>
                </a:ext>
              </a:extLst>
            </p:cNvPr>
            <p:cNvSpPr txBox="1"/>
            <p:nvPr/>
          </p:nvSpPr>
          <p:spPr>
            <a:xfrm>
              <a:off x="7884864" y="4972739"/>
              <a:ext cx="1259930" cy="738664"/>
            </a:xfrm>
            <a:prstGeom prst="rect">
              <a:avLst/>
            </a:prstGeom>
            <a:noFill/>
          </p:spPr>
          <p:txBody>
            <a:bodyPr wrap="square" lIns="0" tIns="0" rIns="0" bIns="0" rtlCol="0">
              <a:spAutoFit/>
            </a:bodyPr>
            <a:lstStyle/>
            <a:p>
              <a:r>
                <a:rPr lang="en-GB" sz="800" dirty="0">
                  <a:latin typeface="Univers Next for HSBC Light" panose="020B0403030202020203" pitchFamily="34" charset="0"/>
                  <a:cs typeface="Arial"/>
                </a:rPr>
                <a:t>Your John Lewis Card has been block for suspicion of fraud, please urgently click the link below to reactivate your account. </a:t>
              </a:r>
              <a:r>
                <a:rPr lang="en-GB" sz="800" b="1" u="sng" dirty="0">
                  <a:latin typeface="Univers Next for HSBC Light" panose="020B0403030202020203" pitchFamily="34" charset="0"/>
                  <a:cs typeface="Arial"/>
                </a:rPr>
                <a:t>Johnlewis.ath36.com</a:t>
              </a:r>
              <a:endParaRPr lang="en-US" sz="800" b="1" u="sng" dirty="0">
                <a:latin typeface="Univers Next for HSBC Light" panose="020B0403030202020203" pitchFamily="34" charset="0"/>
              </a:endParaRPr>
            </a:p>
          </p:txBody>
        </p:sp>
      </p:grpSp>
      <p:grpSp>
        <p:nvGrpSpPr>
          <p:cNvPr id="22" name="Group 21">
            <a:extLst>
              <a:ext uri="{FF2B5EF4-FFF2-40B4-BE49-F238E27FC236}">
                <a16:creationId xmlns:a16="http://schemas.microsoft.com/office/drawing/2014/main" id="{CFCABF99-22DB-3FF0-BF25-E31F7E87827D}"/>
              </a:ext>
            </a:extLst>
          </p:cNvPr>
          <p:cNvGrpSpPr/>
          <p:nvPr/>
        </p:nvGrpSpPr>
        <p:grpSpPr>
          <a:xfrm>
            <a:off x="7646400" y="1066800"/>
            <a:ext cx="2610000" cy="360000"/>
            <a:chOff x="7646400" y="1066800"/>
            <a:chExt cx="2617200" cy="360000"/>
          </a:xfrm>
        </p:grpSpPr>
        <p:sp>
          <p:nvSpPr>
            <p:cNvPr id="23" name="Rectangle 22">
              <a:extLst>
                <a:ext uri="{FF2B5EF4-FFF2-40B4-BE49-F238E27FC236}">
                  <a16:creationId xmlns:a16="http://schemas.microsoft.com/office/drawing/2014/main" id="{6E3F0586-E103-181A-B140-76AE6A43435A}"/>
                </a:ext>
              </a:extLst>
            </p:cNvPr>
            <p:cNvSpPr/>
            <p:nvPr/>
          </p:nvSpPr>
          <p:spPr>
            <a:xfrm>
              <a:off x="7646400" y="1066800"/>
              <a:ext cx="2617200" cy="36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evron 23">
              <a:extLst>
                <a:ext uri="{FF2B5EF4-FFF2-40B4-BE49-F238E27FC236}">
                  <a16:creationId xmlns:a16="http://schemas.microsoft.com/office/drawing/2014/main" id="{616458DD-C69F-59C5-DF9D-4AAA06B8AB48}"/>
                </a:ext>
              </a:extLst>
            </p:cNvPr>
            <p:cNvSpPr/>
            <p:nvPr/>
          </p:nvSpPr>
          <p:spPr>
            <a:xfrm rot="10800000">
              <a:off x="7758000" y="1160685"/>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bject 7">
            <a:extLst>
              <a:ext uri="{FF2B5EF4-FFF2-40B4-BE49-F238E27FC236}">
                <a16:creationId xmlns:a16="http://schemas.microsoft.com/office/drawing/2014/main" id="{4548F906-8EC5-7FF5-9485-D48FEFEAEE0B}"/>
              </a:ext>
            </a:extLst>
          </p:cNvPr>
          <p:cNvSpPr txBox="1"/>
          <p:nvPr/>
        </p:nvSpPr>
        <p:spPr>
          <a:xfrm>
            <a:off x="550800" y="1425600"/>
            <a:ext cx="4964872" cy="498238"/>
          </a:xfrm>
          <a:prstGeom prst="rect">
            <a:avLst/>
          </a:prstGeom>
        </p:spPr>
        <p:txBody>
          <a:bodyPr vert="horz" wrap="square" lIns="0" tIns="12700" rIns="0" bIns="0" rtlCol="0">
            <a:noAutofit/>
          </a:bodyPr>
          <a:lstStyle/>
          <a:p>
            <a:pPr marL="12724" defTabSz="916137">
              <a:spcBef>
                <a:spcPts val="100"/>
              </a:spcBef>
            </a:pPr>
            <a:r>
              <a:rPr lang="en-GB" sz="2400" b="1" dirty="0">
                <a:solidFill>
                  <a:srgbClr val="231F20"/>
                </a:solidFill>
                <a:latin typeface="Univers Next for HSBC Light" panose="020B0403030202020203" pitchFamily="34" charset="0"/>
                <a:cs typeface="UniversNextforHSBC-Medium"/>
              </a:rPr>
              <a:t>SMS</a:t>
            </a:r>
            <a:endParaRPr lang="en-GB" sz="2400" b="1" baseline="30000" dirty="0">
              <a:solidFill>
                <a:prstClr val="black"/>
              </a:solidFill>
              <a:latin typeface="Univers Next for HSBC Light" panose="020B0403030202020203" pitchFamily="34" charset="0"/>
              <a:cs typeface="UniversNextforHSBC-Medium"/>
            </a:endParaRPr>
          </a:p>
        </p:txBody>
      </p:sp>
      <p:sp>
        <p:nvSpPr>
          <p:cNvPr id="26" name="object 7">
            <a:extLst>
              <a:ext uri="{FF2B5EF4-FFF2-40B4-BE49-F238E27FC236}">
                <a16:creationId xmlns:a16="http://schemas.microsoft.com/office/drawing/2014/main" id="{28478C66-30EF-B4E5-CEBA-834744856CD7}"/>
              </a:ext>
            </a:extLst>
          </p:cNvPr>
          <p:cNvSpPr txBox="1"/>
          <p:nvPr/>
        </p:nvSpPr>
        <p:spPr>
          <a:xfrm>
            <a:off x="550800" y="1953479"/>
            <a:ext cx="5545994" cy="842181"/>
          </a:xfrm>
          <a:prstGeom prst="rect">
            <a:avLst/>
          </a:prstGeom>
        </p:spPr>
        <p:txBody>
          <a:bodyPr vert="horz" wrap="square" lIns="0" tIns="12700" rIns="0" bIns="0" rtlCol="0">
            <a:noAutofit/>
          </a:bodyPr>
          <a:lstStyle/>
          <a:p>
            <a:pPr marL="12728" marR="5092" defTabSz="916412">
              <a:spcAft>
                <a:spcPts val="900"/>
              </a:spcAft>
              <a:defRPr/>
            </a:pPr>
            <a:r>
              <a:rPr lang="en-GB" sz="1600" dirty="0">
                <a:solidFill>
                  <a:prstClr val="black"/>
                </a:solidFill>
                <a:latin typeface="UniversNextforHSBC-Light"/>
                <a:cs typeface="UniversNextforHSBC-Light"/>
              </a:rPr>
              <a:t>Some text message scams can appear </a:t>
            </a:r>
            <a:br>
              <a:rPr lang="en-GB" sz="1600" dirty="0">
                <a:solidFill>
                  <a:prstClr val="black"/>
                </a:solidFill>
                <a:latin typeface="UniversNextforHSBC-Light"/>
                <a:cs typeface="UniversNextforHSBC-Light"/>
              </a:rPr>
            </a:br>
            <a:r>
              <a:rPr lang="en-GB" sz="1600" dirty="0">
                <a:solidFill>
                  <a:prstClr val="black"/>
                </a:solidFill>
                <a:latin typeface="UniversNextforHSBC-Light"/>
                <a:cs typeface="UniversNextforHSBC-Light"/>
              </a:rPr>
              <a:t>to be from organisations that you trust.</a:t>
            </a:r>
          </a:p>
          <a:p>
            <a:pPr marL="12728" defTabSz="916412">
              <a:spcBef>
                <a:spcPts val="566"/>
              </a:spcBef>
              <a:defRPr/>
            </a:pPr>
            <a:r>
              <a:rPr lang="en-GB" sz="1600" b="1" dirty="0">
                <a:solidFill>
                  <a:prstClr val="black"/>
                </a:solidFill>
                <a:latin typeface="Univers Next for HSBC Light" panose="020B0403030202020203" pitchFamily="34" charset="0"/>
                <a:cs typeface="Univers Next for HSBC Regular"/>
              </a:rPr>
              <a:t>Why could this text message be fraudulent?</a:t>
            </a:r>
          </a:p>
        </p:txBody>
      </p:sp>
      <p:pic>
        <p:nvPicPr>
          <p:cNvPr id="31" name="Graphic 30">
            <a:extLst>
              <a:ext uri="{FF2B5EF4-FFF2-40B4-BE49-F238E27FC236}">
                <a16:creationId xmlns:a16="http://schemas.microsoft.com/office/drawing/2014/main" id="{0BB9FAA0-59D6-F82E-E324-E6CCCB5C1B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00000">
            <a:off x="-88775" y="3425286"/>
            <a:ext cx="3238500" cy="3238500"/>
          </a:xfrm>
          <a:prstGeom prst="rect">
            <a:avLst/>
          </a:prstGeom>
        </p:spPr>
      </p:pic>
      <p:pic>
        <p:nvPicPr>
          <p:cNvPr id="33" name="Picture 32" descr="A white line drawing of a person&#10;&#10;Description automatically generated">
            <a:extLst>
              <a:ext uri="{FF2B5EF4-FFF2-40B4-BE49-F238E27FC236}">
                <a16:creationId xmlns:a16="http://schemas.microsoft.com/office/drawing/2014/main" id="{6F0D572A-7B06-4418-4700-1008D253E1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03413" y="1522800"/>
            <a:ext cx="503174" cy="503174"/>
          </a:xfrm>
          <a:prstGeom prst="rect">
            <a:avLst/>
          </a:prstGeom>
        </p:spPr>
      </p:pic>
    </p:spTree>
    <p:extLst>
      <p:ext uri="{BB962C8B-B14F-4D97-AF65-F5344CB8AC3E}">
        <p14:creationId xmlns:p14="http://schemas.microsoft.com/office/powerpoint/2010/main" val="412789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3C01AA-9F37-00C6-1F10-C597CFFC36E9}"/>
              </a:ext>
            </a:extLst>
          </p:cNvPr>
          <p:cNvPicPr>
            <a:picLocks noChangeAspect="1"/>
          </p:cNvPicPr>
          <p:nvPr/>
        </p:nvPicPr>
        <p:blipFill rotWithShape="1">
          <a:blip r:embed="rId3"/>
          <a:srcRect l="43412" t="13333"/>
          <a:stretch/>
        </p:blipFill>
        <p:spPr>
          <a:xfrm>
            <a:off x="6630194" y="457200"/>
            <a:ext cx="5825233" cy="8921527"/>
          </a:xfrm>
          <a:prstGeom prst="rect">
            <a:avLst/>
          </a:prstGeom>
        </p:spPr>
      </p:pic>
      <p:sp>
        <p:nvSpPr>
          <p:cNvPr id="3" name="TextBox 2">
            <a:extLst>
              <a:ext uri="{FF2B5EF4-FFF2-40B4-BE49-F238E27FC236}">
                <a16:creationId xmlns:a16="http://schemas.microsoft.com/office/drawing/2014/main" id="{8BA041DE-9791-A955-11CD-D3D43F78EDE7}"/>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39" name="Rectangle 38">
            <a:extLst>
              <a:ext uri="{FF2B5EF4-FFF2-40B4-BE49-F238E27FC236}">
                <a16:creationId xmlns:a16="http://schemas.microsoft.com/office/drawing/2014/main" id="{06C4EDE1-AF11-D66E-F3EB-AFA9C2B66596}"/>
              </a:ext>
            </a:extLst>
          </p:cNvPr>
          <p:cNvSpPr/>
          <p:nvPr/>
        </p:nvSpPr>
        <p:spPr>
          <a:xfrm>
            <a:off x="7646401" y="2343600"/>
            <a:ext cx="2590672" cy="360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sp>
        <p:nvSpPr>
          <p:cNvPr id="40" name="TextBox 39">
            <a:extLst>
              <a:ext uri="{FF2B5EF4-FFF2-40B4-BE49-F238E27FC236}">
                <a16:creationId xmlns:a16="http://schemas.microsoft.com/office/drawing/2014/main" id="{5C856C11-9F65-07C5-1E58-A29CEAB528B0}"/>
              </a:ext>
            </a:extLst>
          </p:cNvPr>
          <p:cNvSpPr txBox="1"/>
          <p:nvPr/>
        </p:nvSpPr>
        <p:spPr>
          <a:xfrm>
            <a:off x="7646400" y="2026800"/>
            <a:ext cx="2617200" cy="276999"/>
          </a:xfrm>
          <a:prstGeom prst="rect">
            <a:avLst/>
          </a:prstGeom>
          <a:noFill/>
        </p:spPr>
        <p:txBody>
          <a:bodyPr wrap="square" rtlCol="0">
            <a:spAutoFit/>
          </a:bodyPr>
          <a:lstStyle/>
          <a:p>
            <a:pPr algn="ctr"/>
            <a:r>
              <a:rPr lang="en-US" sz="1200" dirty="0">
                <a:latin typeface="Univers Next for HSBC Medium" panose="020B0503030202020203" pitchFamily="34" charset="0"/>
              </a:rPr>
              <a:t>Who is it from?</a:t>
            </a:r>
          </a:p>
        </p:txBody>
      </p:sp>
      <p:sp>
        <p:nvSpPr>
          <p:cNvPr id="50" name="Title 11">
            <a:extLst>
              <a:ext uri="{FF2B5EF4-FFF2-40B4-BE49-F238E27FC236}">
                <a16:creationId xmlns:a16="http://schemas.microsoft.com/office/drawing/2014/main" id="{27F486A3-B87E-6466-E8B5-8203C30BC773}"/>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Design your own scam</a:t>
            </a:r>
            <a:endParaRPr lang="en-US" sz="4400" kern="0" dirty="0">
              <a:solidFill>
                <a:schemeClr val="tx1"/>
              </a:solidFill>
              <a:latin typeface="Univers Next for HSBC Thin" panose="020B0303030202020203" pitchFamily="34" charset="77"/>
            </a:endParaRPr>
          </a:p>
        </p:txBody>
      </p:sp>
      <p:sp>
        <p:nvSpPr>
          <p:cNvPr id="42" name="TextBox 41">
            <a:extLst>
              <a:ext uri="{FF2B5EF4-FFF2-40B4-BE49-F238E27FC236}">
                <a16:creationId xmlns:a16="http://schemas.microsoft.com/office/drawing/2014/main" id="{1312C301-8CC4-06C1-3AC5-11A25B7B7D4A}"/>
              </a:ext>
            </a:extLst>
          </p:cNvPr>
          <p:cNvSpPr txBox="1"/>
          <p:nvPr/>
        </p:nvSpPr>
        <p:spPr>
          <a:xfrm>
            <a:off x="7776000" y="2667000"/>
            <a:ext cx="2355903" cy="738664"/>
          </a:xfrm>
          <a:prstGeom prst="rect">
            <a:avLst/>
          </a:prstGeom>
          <a:noFill/>
        </p:spPr>
        <p:txBody>
          <a:bodyPr wrap="square" lIns="0" tIns="0" rIns="0" bIns="0" rtlCol="0">
            <a:spAutoFit/>
          </a:bodyPr>
          <a:lstStyle/>
          <a:p>
            <a:pPr algn="ctr"/>
            <a:r>
              <a:rPr lang="en-GB" sz="1600" b="1" dirty="0">
                <a:latin typeface="Univers Next for HSBC Light" panose="020B0403030202020203" pitchFamily="34" charset="0"/>
                <a:cs typeface="Arial"/>
              </a:rPr>
              <a:t>What are they </a:t>
            </a:r>
            <a:br>
              <a:rPr lang="en-GB" sz="1600" b="1" dirty="0">
                <a:latin typeface="Univers Next for HSBC Light" panose="020B0403030202020203" pitchFamily="34" charset="0"/>
                <a:cs typeface="Arial"/>
              </a:rPr>
            </a:br>
            <a:r>
              <a:rPr lang="en-GB" sz="1600" b="1" dirty="0">
                <a:latin typeface="Univers Next for HSBC Light" panose="020B0403030202020203" pitchFamily="34" charset="0"/>
                <a:cs typeface="Arial"/>
              </a:rPr>
              <a:t>trying to get out </a:t>
            </a:r>
            <a:br>
              <a:rPr lang="en-GB" sz="1600" b="1" dirty="0">
                <a:latin typeface="Univers Next for HSBC Light" panose="020B0403030202020203" pitchFamily="34" charset="0"/>
                <a:cs typeface="Arial"/>
              </a:rPr>
            </a:br>
            <a:r>
              <a:rPr lang="en-GB" sz="1600" b="1" dirty="0">
                <a:latin typeface="Univers Next for HSBC Light" panose="020B0403030202020203" pitchFamily="34" charset="0"/>
                <a:cs typeface="Arial"/>
              </a:rPr>
              <a:t>of the victim?</a:t>
            </a:r>
            <a:endParaRPr lang="en-US" sz="1600" b="1" dirty="0">
              <a:latin typeface="Univers Next for HSBC Light" panose="020B0403030202020203" pitchFamily="34" charset="0"/>
            </a:endParaRPr>
          </a:p>
        </p:txBody>
      </p:sp>
      <p:sp>
        <p:nvSpPr>
          <p:cNvPr id="51" name="TextBox 50">
            <a:extLst>
              <a:ext uri="{FF2B5EF4-FFF2-40B4-BE49-F238E27FC236}">
                <a16:creationId xmlns:a16="http://schemas.microsoft.com/office/drawing/2014/main" id="{70A5F0BD-567F-5C03-4998-ED4B3C4218F7}"/>
              </a:ext>
            </a:extLst>
          </p:cNvPr>
          <p:cNvSpPr txBox="1"/>
          <p:nvPr/>
        </p:nvSpPr>
        <p:spPr>
          <a:xfrm>
            <a:off x="7776000" y="5262271"/>
            <a:ext cx="2355903" cy="246221"/>
          </a:xfrm>
          <a:prstGeom prst="rect">
            <a:avLst/>
          </a:prstGeom>
          <a:noFill/>
        </p:spPr>
        <p:txBody>
          <a:bodyPr wrap="square" lIns="0" tIns="0" rIns="0" bIns="0" rtlCol="0">
            <a:spAutoFit/>
          </a:bodyPr>
          <a:lstStyle/>
          <a:p>
            <a:pPr algn="ctr"/>
            <a:r>
              <a:rPr lang="en-GB" sz="1600" b="1" dirty="0">
                <a:latin typeface="Univers Next for HSBC Light" panose="020B0403030202020203" pitchFamily="34" charset="0"/>
                <a:cs typeface="Arial"/>
              </a:rPr>
              <a:t>Grammar?</a:t>
            </a:r>
            <a:endParaRPr lang="en-US" sz="1600" b="1" dirty="0">
              <a:latin typeface="Univers Next for HSBC Light" panose="020B0403030202020203" pitchFamily="34" charset="0"/>
            </a:endParaRPr>
          </a:p>
        </p:txBody>
      </p:sp>
      <p:sp>
        <p:nvSpPr>
          <p:cNvPr id="52" name="TextBox 51">
            <a:extLst>
              <a:ext uri="{FF2B5EF4-FFF2-40B4-BE49-F238E27FC236}">
                <a16:creationId xmlns:a16="http://schemas.microsoft.com/office/drawing/2014/main" id="{19FE4C8B-852B-5EA9-CF0A-A39FFC2DE93B}"/>
              </a:ext>
            </a:extLst>
          </p:cNvPr>
          <p:cNvSpPr txBox="1"/>
          <p:nvPr/>
        </p:nvSpPr>
        <p:spPr>
          <a:xfrm>
            <a:off x="7776000" y="3656400"/>
            <a:ext cx="2355903" cy="246221"/>
          </a:xfrm>
          <a:prstGeom prst="rect">
            <a:avLst/>
          </a:prstGeom>
          <a:noFill/>
        </p:spPr>
        <p:txBody>
          <a:bodyPr wrap="square" lIns="0" tIns="0" rIns="0" bIns="0" rtlCol="0">
            <a:spAutoFit/>
          </a:bodyPr>
          <a:lstStyle/>
          <a:p>
            <a:pPr algn="ctr"/>
            <a:r>
              <a:rPr lang="en-GB" sz="1600" b="1" dirty="0">
                <a:latin typeface="Univers Next for HSBC Light" panose="020B0403030202020203" pitchFamily="34" charset="0"/>
                <a:cs typeface="Arial"/>
              </a:rPr>
              <a:t>Scare tactics?</a:t>
            </a:r>
            <a:endParaRPr lang="en-US" sz="1600" b="1" dirty="0">
              <a:latin typeface="Univers Next for HSBC Light" panose="020B0403030202020203" pitchFamily="34" charset="0"/>
            </a:endParaRPr>
          </a:p>
        </p:txBody>
      </p:sp>
      <p:sp>
        <p:nvSpPr>
          <p:cNvPr id="53" name="TextBox 52">
            <a:extLst>
              <a:ext uri="{FF2B5EF4-FFF2-40B4-BE49-F238E27FC236}">
                <a16:creationId xmlns:a16="http://schemas.microsoft.com/office/drawing/2014/main" id="{C450B78E-B9C7-2661-2AE8-02EF11428FD0}"/>
              </a:ext>
            </a:extLst>
          </p:cNvPr>
          <p:cNvSpPr txBox="1"/>
          <p:nvPr/>
        </p:nvSpPr>
        <p:spPr>
          <a:xfrm>
            <a:off x="7776000" y="4191690"/>
            <a:ext cx="2355903" cy="246221"/>
          </a:xfrm>
          <a:prstGeom prst="rect">
            <a:avLst/>
          </a:prstGeom>
          <a:noFill/>
        </p:spPr>
        <p:txBody>
          <a:bodyPr wrap="square" lIns="0" tIns="0" rIns="0" bIns="0" rtlCol="0">
            <a:spAutoFit/>
          </a:bodyPr>
          <a:lstStyle/>
          <a:p>
            <a:pPr algn="ctr"/>
            <a:r>
              <a:rPr lang="en-GB" sz="1600" b="1" dirty="0">
                <a:latin typeface="Univers Next for HSBC Light" panose="020B0403030202020203" pitchFamily="34" charset="0"/>
                <a:cs typeface="Arial"/>
              </a:rPr>
              <a:t>Suspicious links?</a:t>
            </a:r>
            <a:endParaRPr lang="en-US" sz="1600" b="1" dirty="0">
              <a:latin typeface="Univers Next for HSBC Light" panose="020B0403030202020203" pitchFamily="34" charset="0"/>
            </a:endParaRPr>
          </a:p>
        </p:txBody>
      </p:sp>
      <p:sp>
        <p:nvSpPr>
          <p:cNvPr id="54" name="TextBox 53">
            <a:extLst>
              <a:ext uri="{FF2B5EF4-FFF2-40B4-BE49-F238E27FC236}">
                <a16:creationId xmlns:a16="http://schemas.microsoft.com/office/drawing/2014/main" id="{1808EE25-3F08-FA76-7754-180487279FE0}"/>
              </a:ext>
            </a:extLst>
          </p:cNvPr>
          <p:cNvSpPr txBox="1"/>
          <p:nvPr/>
        </p:nvSpPr>
        <p:spPr>
          <a:xfrm>
            <a:off x="7776000" y="4726980"/>
            <a:ext cx="2355903" cy="246221"/>
          </a:xfrm>
          <a:prstGeom prst="rect">
            <a:avLst/>
          </a:prstGeom>
          <a:noFill/>
        </p:spPr>
        <p:txBody>
          <a:bodyPr wrap="square" lIns="0" tIns="0" rIns="0" bIns="0" rtlCol="0">
            <a:spAutoFit/>
          </a:bodyPr>
          <a:lstStyle/>
          <a:p>
            <a:pPr algn="ctr"/>
            <a:r>
              <a:rPr lang="en-GB" sz="1600" b="1" dirty="0">
                <a:latin typeface="Univers Next for HSBC Light" panose="020B0403030202020203" pitchFamily="34" charset="0"/>
                <a:cs typeface="Arial"/>
              </a:rPr>
              <a:t>Phone call?</a:t>
            </a:r>
            <a:endParaRPr lang="en-US" sz="1600" b="1" dirty="0">
              <a:latin typeface="Univers Next for HSBC Light" panose="020B0403030202020203" pitchFamily="34" charset="0"/>
            </a:endParaRPr>
          </a:p>
        </p:txBody>
      </p:sp>
      <p:sp>
        <p:nvSpPr>
          <p:cNvPr id="55" name="Slide number">
            <a:extLst>
              <a:ext uri="{FF2B5EF4-FFF2-40B4-BE49-F238E27FC236}">
                <a16:creationId xmlns:a16="http://schemas.microsoft.com/office/drawing/2014/main" id="{B36AB233-9D09-BD85-047A-905EE270836D}"/>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7</a:t>
            </a:fld>
            <a:endParaRPr lang="en-GB" altLang="zh-TW" sz="1000" b="0" i="0" kern="1200" dirty="0">
              <a:solidFill>
                <a:schemeClr val="tx1"/>
              </a:solidFill>
              <a:latin typeface="Univers Next for HSBC Light" panose="020B0403030202020203" pitchFamily="34" charset="0"/>
              <a:ea typeface="+mn-ea"/>
              <a:cs typeface="+mn-cs"/>
            </a:endParaRPr>
          </a:p>
        </p:txBody>
      </p:sp>
      <p:grpSp>
        <p:nvGrpSpPr>
          <p:cNvPr id="56" name="Group 55">
            <a:extLst>
              <a:ext uri="{FF2B5EF4-FFF2-40B4-BE49-F238E27FC236}">
                <a16:creationId xmlns:a16="http://schemas.microsoft.com/office/drawing/2014/main" id="{92264517-06F0-F19C-7CFD-6597CD650BCF}"/>
              </a:ext>
            </a:extLst>
          </p:cNvPr>
          <p:cNvGrpSpPr/>
          <p:nvPr/>
        </p:nvGrpSpPr>
        <p:grpSpPr>
          <a:xfrm>
            <a:off x="7646400" y="1066800"/>
            <a:ext cx="2590673" cy="360000"/>
            <a:chOff x="7646400" y="1066800"/>
            <a:chExt cx="2590673" cy="360000"/>
          </a:xfrm>
        </p:grpSpPr>
        <p:sp>
          <p:nvSpPr>
            <p:cNvPr id="57" name="Rectangle 56">
              <a:extLst>
                <a:ext uri="{FF2B5EF4-FFF2-40B4-BE49-F238E27FC236}">
                  <a16:creationId xmlns:a16="http://schemas.microsoft.com/office/drawing/2014/main" id="{79D9E267-3B98-8FF2-F734-9C8F7A5B9385}"/>
                </a:ext>
              </a:extLst>
            </p:cNvPr>
            <p:cNvSpPr/>
            <p:nvPr/>
          </p:nvSpPr>
          <p:spPr>
            <a:xfrm>
              <a:off x="7646400" y="1066800"/>
              <a:ext cx="2590673" cy="36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evron 57">
              <a:extLst>
                <a:ext uri="{FF2B5EF4-FFF2-40B4-BE49-F238E27FC236}">
                  <a16:creationId xmlns:a16="http://schemas.microsoft.com/office/drawing/2014/main" id="{F6897AC5-D1F3-A356-139D-AFDA20E9FB22}"/>
                </a:ext>
              </a:extLst>
            </p:cNvPr>
            <p:cNvSpPr/>
            <p:nvPr/>
          </p:nvSpPr>
          <p:spPr>
            <a:xfrm rot="10800000">
              <a:off x="7758000" y="1160685"/>
              <a:ext cx="152400" cy="172231"/>
            </a:xfrm>
            <a:prstGeom prst="chevron">
              <a:avLst/>
            </a:prstGeom>
            <a:solidFill>
              <a:srgbClr val="63C2EF"/>
            </a:solidFill>
            <a:ln w="38100">
              <a:solidFill>
                <a:srgbClr val="EDED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object 7">
            <a:extLst>
              <a:ext uri="{FF2B5EF4-FFF2-40B4-BE49-F238E27FC236}">
                <a16:creationId xmlns:a16="http://schemas.microsoft.com/office/drawing/2014/main" id="{5652D3D5-6677-A184-CBD0-C8B4BD98420C}"/>
              </a:ext>
            </a:extLst>
          </p:cNvPr>
          <p:cNvSpPr txBox="1"/>
          <p:nvPr/>
        </p:nvSpPr>
        <p:spPr>
          <a:xfrm>
            <a:off x="550800" y="1425600"/>
            <a:ext cx="4964872" cy="498238"/>
          </a:xfrm>
          <a:prstGeom prst="rect">
            <a:avLst/>
          </a:prstGeom>
        </p:spPr>
        <p:txBody>
          <a:bodyPr vert="horz" wrap="square" lIns="0" tIns="12700" rIns="0" bIns="0" rtlCol="0">
            <a:noAutofit/>
          </a:bodyPr>
          <a:lstStyle/>
          <a:p>
            <a:pPr marL="12724" defTabSz="916137">
              <a:spcBef>
                <a:spcPts val="100"/>
              </a:spcBef>
            </a:pPr>
            <a:r>
              <a:rPr lang="en-GB" sz="2400" b="1" dirty="0">
                <a:solidFill>
                  <a:srgbClr val="231F20"/>
                </a:solidFill>
                <a:latin typeface="Univers Next for HSBC Light" panose="020B0403030202020203" pitchFamily="34" charset="0"/>
                <a:cs typeface="UniversNextforHSBC-Medium"/>
              </a:rPr>
              <a:t>SMS</a:t>
            </a:r>
            <a:endParaRPr lang="en-GB" sz="2400" b="1" baseline="30000" dirty="0">
              <a:solidFill>
                <a:prstClr val="black"/>
              </a:solidFill>
              <a:latin typeface="Univers Next for HSBC Light" panose="020B0403030202020203" pitchFamily="34" charset="0"/>
              <a:cs typeface="UniversNextforHSBC-Medium"/>
            </a:endParaRPr>
          </a:p>
        </p:txBody>
      </p:sp>
      <p:sp>
        <p:nvSpPr>
          <p:cNvPr id="61" name="object 7">
            <a:extLst>
              <a:ext uri="{FF2B5EF4-FFF2-40B4-BE49-F238E27FC236}">
                <a16:creationId xmlns:a16="http://schemas.microsoft.com/office/drawing/2014/main" id="{49936D95-C9C7-CFAA-F79A-42D92E98B321}"/>
              </a:ext>
            </a:extLst>
          </p:cNvPr>
          <p:cNvSpPr txBox="1"/>
          <p:nvPr/>
        </p:nvSpPr>
        <p:spPr>
          <a:xfrm>
            <a:off x="550800" y="1953479"/>
            <a:ext cx="5545994" cy="842181"/>
          </a:xfrm>
          <a:prstGeom prst="rect">
            <a:avLst/>
          </a:prstGeom>
        </p:spPr>
        <p:txBody>
          <a:bodyPr vert="horz" wrap="square" lIns="0" tIns="12700" rIns="0" bIns="0" rtlCol="0">
            <a:noAutofit/>
          </a:bodyPr>
          <a:lstStyle/>
          <a:p>
            <a:pPr marL="12728">
              <a:spcAft>
                <a:spcPts val="900"/>
              </a:spcAft>
            </a:pPr>
            <a:r>
              <a:rPr lang="en-GB" sz="1600" b="1" spc="-35" dirty="0">
                <a:latin typeface="Univers Next for HSBC Light" panose="020B0403030202020203" pitchFamily="34" charset="0"/>
                <a:cs typeface="Univers Next for HSBC Regular"/>
              </a:rPr>
              <a:t>Time to put this into practise.</a:t>
            </a:r>
          </a:p>
          <a:p>
            <a:pPr marL="12728">
              <a:spcAft>
                <a:spcPts val="900"/>
              </a:spcAft>
            </a:pPr>
            <a:r>
              <a:rPr lang="en-GB" sz="1600" b="1" spc="-35" dirty="0">
                <a:latin typeface="Univers Next for HSBC Light" panose="020B0403030202020203" pitchFamily="34" charset="0"/>
                <a:cs typeface="Univers Next for HSBC Regular"/>
              </a:rPr>
              <a:t>Be sure to consider the following:</a:t>
            </a:r>
            <a:endParaRPr lang="en-GB" sz="1600" b="1" dirty="0">
              <a:latin typeface="Univers Next for HSBC Light" panose="020B0403030202020203" pitchFamily="34" charset="0"/>
              <a:cs typeface="Univers Next for HSBC Regular"/>
            </a:endParaRPr>
          </a:p>
        </p:txBody>
      </p:sp>
      <p:pic>
        <p:nvPicPr>
          <p:cNvPr id="67" name="Graphic 66">
            <a:extLst>
              <a:ext uri="{FF2B5EF4-FFF2-40B4-BE49-F238E27FC236}">
                <a16:creationId xmlns:a16="http://schemas.microsoft.com/office/drawing/2014/main" id="{818CF83B-2367-37D2-FBA6-120EAFD796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00000">
            <a:off x="182069" y="3271144"/>
            <a:ext cx="3778250" cy="3778250"/>
          </a:xfrm>
          <a:prstGeom prst="rect">
            <a:avLst/>
          </a:prstGeom>
        </p:spPr>
      </p:pic>
      <p:pic>
        <p:nvPicPr>
          <p:cNvPr id="68" name="Picture 67" descr="A white line drawing of a person&#10;&#10;Description automatically generated">
            <a:extLst>
              <a:ext uri="{FF2B5EF4-FFF2-40B4-BE49-F238E27FC236}">
                <a16:creationId xmlns:a16="http://schemas.microsoft.com/office/drawing/2014/main" id="{52B68E5B-4AD8-F7F5-4E4C-8EBD465FA1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03413" y="1522800"/>
            <a:ext cx="503174" cy="503174"/>
          </a:xfrm>
          <a:prstGeom prst="rect">
            <a:avLst/>
          </a:prstGeom>
        </p:spPr>
      </p:pic>
    </p:spTree>
    <p:extLst>
      <p:ext uri="{BB962C8B-B14F-4D97-AF65-F5344CB8AC3E}">
        <p14:creationId xmlns:p14="http://schemas.microsoft.com/office/powerpoint/2010/main" val="9671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14DCD5-C635-F335-69C5-30AEA75F7280}"/>
              </a:ext>
            </a:extLst>
          </p:cNvPr>
          <p:cNvPicPr>
            <a:picLocks noChangeAspect="1"/>
          </p:cNvPicPr>
          <p:nvPr/>
        </p:nvPicPr>
        <p:blipFill rotWithShape="1">
          <a:blip r:embed="rId5"/>
          <a:srcRect l="43157" t="12222"/>
          <a:stretch/>
        </p:blipFill>
        <p:spPr>
          <a:xfrm>
            <a:off x="6553994" y="457200"/>
            <a:ext cx="5828132" cy="8999792"/>
          </a:xfrm>
          <a:prstGeom prst="rect">
            <a:avLst/>
          </a:prstGeom>
        </p:spPr>
      </p:pic>
      <p:sp>
        <p:nvSpPr>
          <p:cNvPr id="107" name="Text Placeholder 2">
            <a:extLst>
              <a:ext uri="{FF2B5EF4-FFF2-40B4-BE49-F238E27FC236}">
                <a16:creationId xmlns:a16="http://schemas.microsoft.com/office/drawing/2014/main" id="{D191D535-62A4-08E2-1854-8A1E81B38899}"/>
              </a:ext>
            </a:extLst>
          </p:cNvPr>
          <p:cNvSpPr txBox="1">
            <a:spLocks/>
          </p:cNvSpPr>
          <p:nvPr/>
        </p:nvSpPr>
        <p:spPr>
          <a:xfrm>
            <a:off x="439011" y="4166457"/>
            <a:ext cx="4238371" cy="83275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6412">
              <a:defRPr/>
            </a:pPr>
            <a:endParaRPr lang="en-GB" sz="1804" kern="0" dirty="0">
              <a:solidFill>
                <a:sysClr val="windowText" lastClr="000000"/>
              </a:solidFill>
              <a:latin typeface="Calibri"/>
            </a:endParaRPr>
          </a:p>
        </p:txBody>
      </p:sp>
      <p:sp>
        <p:nvSpPr>
          <p:cNvPr id="6" name="object 16">
            <a:extLst>
              <a:ext uri="{FF2B5EF4-FFF2-40B4-BE49-F238E27FC236}">
                <a16:creationId xmlns:a16="http://schemas.microsoft.com/office/drawing/2014/main" id="{2FA0CE25-C64B-AB72-28C8-6C262AEBCC6B}"/>
              </a:ext>
            </a:extLst>
          </p:cNvPr>
          <p:cNvSpPr/>
          <p:nvPr/>
        </p:nvSpPr>
        <p:spPr>
          <a:xfrm rot="20918885">
            <a:off x="9416056" y="960448"/>
            <a:ext cx="81923" cy="8206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6412">
              <a:defRPr/>
            </a:pPr>
            <a:endParaRPr sz="1804">
              <a:solidFill>
                <a:prstClr val="black"/>
              </a:solidFill>
              <a:latin typeface="Calibri"/>
            </a:endParaRPr>
          </a:p>
        </p:txBody>
      </p:sp>
      <p:sp>
        <p:nvSpPr>
          <p:cNvPr id="4" name="TextBox 3">
            <a:extLst>
              <a:ext uri="{FF2B5EF4-FFF2-40B4-BE49-F238E27FC236}">
                <a16:creationId xmlns:a16="http://schemas.microsoft.com/office/drawing/2014/main" id="{882D7FCB-94C4-7832-77CE-CBA92D3CC07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B55B089E-0EBD-B642-41A6-861AA8F0B26D}"/>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8</a:t>
            </a:fld>
            <a:endParaRPr lang="en-GB" altLang="zh-TW" sz="1000" b="0" i="0" kern="1200" dirty="0">
              <a:solidFill>
                <a:schemeClr val="tx1"/>
              </a:solidFill>
              <a:latin typeface="Univers Next for HSBC Light" panose="020B0403030202020203" pitchFamily="34" charset="0"/>
              <a:ea typeface="+mn-ea"/>
              <a:cs typeface="+mn-cs"/>
            </a:endParaRPr>
          </a:p>
        </p:txBody>
      </p:sp>
      <p:pic>
        <p:nvPicPr>
          <p:cNvPr id="15" name="hsbc_dmat_debit_card_fraud_videoad_9x16_v01.02_[v5] (540p) (1)">
            <a:hlinkClick r:id="" action="ppaction://media"/>
            <a:extLst>
              <a:ext uri="{FF2B5EF4-FFF2-40B4-BE49-F238E27FC236}">
                <a16:creationId xmlns:a16="http://schemas.microsoft.com/office/drawing/2014/main" id="{DDF1555D-6298-4D2D-7E50-FC9ADECEF30C}"/>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696995" y="1371600"/>
            <a:ext cx="2514600" cy="4262679"/>
          </a:xfrm>
          <a:prstGeom prst="rect">
            <a:avLst/>
          </a:prstGeom>
        </p:spPr>
      </p:pic>
      <p:sp>
        <p:nvSpPr>
          <p:cNvPr id="10" name="Title 11">
            <a:extLst>
              <a:ext uri="{FF2B5EF4-FFF2-40B4-BE49-F238E27FC236}">
                <a16:creationId xmlns:a16="http://schemas.microsoft.com/office/drawing/2014/main" id="{90CDD806-AFA1-0F2C-5B08-AA2A4B769777}"/>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25" dirty="0">
                <a:solidFill>
                  <a:srgbClr val="000000"/>
                </a:solidFill>
                <a:latin typeface="Univers Next for HSBC Thin" panose="020B0303030202020203" pitchFamily="34" charset="77"/>
              </a:rPr>
              <a:t>Spot the signs of fraud:</a:t>
            </a:r>
            <a:endParaRPr lang="en-US" sz="4400" kern="0" dirty="0">
              <a:solidFill>
                <a:schemeClr val="tx1"/>
              </a:solidFill>
              <a:latin typeface="Univers Next for HSBC Thin" panose="020B0303030202020203" pitchFamily="34" charset="77"/>
            </a:endParaRPr>
          </a:p>
        </p:txBody>
      </p:sp>
      <p:sp>
        <p:nvSpPr>
          <p:cNvPr id="28" name="object 7">
            <a:extLst>
              <a:ext uri="{FF2B5EF4-FFF2-40B4-BE49-F238E27FC236}">
                <a16:creationId xmlns:a16="http://schemas.microsoft.com/office/drawing/2014/main" id="{5FFD7E7D-08A4-761C-5943-74875ADDAA53}"/>
              </a:ext>
            </a:extLst>
          </p:cNvPr>
          <p:cNvSpPr txBox="1"/>
          <p:nvPr/>
        </p:nvSpPr>
        <p:spPr>
          <a:xfrm>
            <a:off x="550800" y="1425600"/>
            <a:ext cx="4964872" cy="498238"/>
          </a:xfrm>
          <a:prstGeom prst="rect">
            <a:avLst/>
          </a:prstGeom>
        </p:spPr>
        <p:txBody>
          <a:bodyPr vert="horz" wrap="square" lIns="0" tIns="12700" rIns="0" bIns="0" rtlCol="0">
            <a:noAutofit/>
          </a:bodyPr>
          <a:lstStyle/>
          <a:p>
            <a:pPr marL="12724" defTabSz="916137">
              <a:spcBef>
                <a:spcPts val="100"/>
              </a:spcBef>
            </a:pPr>
            <a:r>
              <a:rPr lang="en-GB" sz="2400" b="1" dirty="0">
                <a:solidFill>
                  <a:srgbClr val="231F20"/>
                </a:solidFill>
                <a:latin typeface="Univers Next for HSBC Light" panose="020B0403030202020203" pitchFamily="34" charset="0"/>
                <a:cs typeface="UniversNextforHSBC-Medium"/>
              </a:rPr>
              <a:t>Telephone Call</a:t>
            </a:r>
            <a:endParaRPr lang="en-GB" sz="2400" b="1" baseline="30000" dirty="0">
              <a:solidFill>
                <a:prstClr val="black"/>
              </a:solidFill>
              <a:latin typeface="Univers Next for HSBC Light" panose="020B0403030202020203" pitchFamily="34" charset="0"/>
              <a:cs typeface="UniversNextforHSBC-Medium"/>
            </a:endParaRPr>
          </a:p>
        </p:txBody>
      </p:sp>
      <p:sp>
        <p:nvSpPr>
          <p:cNvPr id="29" name="object 7">
            <a:extLst>
              <a:ext uri="{FF2B5EF4-FFF2-40B4-BE49-F238E27FC236}">
                <a16:creationId xmlns:a16="http://schemas.microsoft.com/office/drawing/2014/main" id="{C914FFC6-2667-8919-7DAC-C7D9D588917A}"/>
              </a:ext>
            </a:extLst>
          </p:cNvPr>
          <p:cNvSpPr txBox="1"/>
          <p:nvPr/>
        </p:nvSpPr>
        <p:spPr>
          <a:xfrm>
            <a:off x="550800" y="1953479"/>
            <a:ext cx="5545994" cy="842181"/>
          </a:xfrm>
          <a:prstGeom prst="rect">
            <a:avLst/>
          </a:prstGeom>
        </p:spPr>
        <p:txBody>
          <a:bodyPr vert="horz" wrap="square" lIns="0" tIns="12700" rIns="0" bIns="0" rtlCol="0">
            <a:noAutofit/>
          </a:bodyPr>
          <a:lstStyle/>
          <a:p>
            <a:pPr marL="12728" marR="5092" defTabSz="916412">
              <a:spcAft>
                <a:spcPts val="900"/>
              </a:spcAft>
              <a:defRPr/>
            </a:pPr>
            <a:r>
              <a:rPr lang="en-GB" sz="1400" dirty="0">
                <a:solidFill>
                  <a:prstClr val="black"/>
                </a:solidFill>
                <a:latin typeface="Univers Next for HSBC Light" panose="020B0403030202020203" pitchFamily="34" charset="0"/>
                <a:cs typeface="UniversNextforHSBC-Light"/>
              </a:rPr>
              <a:t>Some fraudsters will cold call you to convince you to move money </a:t>
            </a:r>
            <a:br>
              <a:rPr lang="en-GB" sz="1400" dirty="0">
                <a:solidFill>
                  <a:prstClr val="black"/>
                </a:solidFill>
                <a:latin typeface="Univers Next for HSBC Light" panose="020B0403030202020203" pitchFamily="34" charset="0"/>
                <a:cs typeface="UniversNextforHSBC-Light"/>
              </a:rPr>
            </a:br>
            <a:r>
              <a:rPr lang="en-GB" sz="1400" dirty="0">
                <a:solidFill>
                  <a:prstClr val="black"/>
                </a:solidFill>
                <a:latin typeface="Univers Next for HSBC Light" panose="020B0403030202020203" pitchFamily="34" charset="0"/>
                <a:cs typeface="UniversNextforHSBC-Light"/>
              </a:rPr>
              <a:t>or get you to reveal your passwords. </a:t>
            </a:r>
          </a:p>
          <a:p>
            <a:pPr marL="12728" marR="5092" defTabSz="916412">
              <a:spcBef>
                <a:spcPts val="100"/>
              </a:spcBef>
              <a:defRPr/>
            </a:pPr>
            <a:r>
              <a:rPr lang="en-GB" sz="1400" b="1" dirty="0">
                <a:solidFill>
                  <a:prstClr val="black"/>
                </a:solidFill>
                <a:latin typeface="Univers Next for HSBC Light" panose="020B0403030202020203" pitchFamily="34" charset="0"/>
                <a:cs typeface="UniversNextforHSBC-Light"/>
              </a:rPr>
              <a:t>What should you do if you are suspicious about a phone call?</a:t>
            </a:r>
          </a:p>
        </p:txBody>
      </p:sp>
      <p:grpSp>
        <p:nvGrpSpPr>
          <p:cNvPr id="35" name="Group 34">
            <a:extLst>
              <a:ext uri="{FF2B5EF4-FFF2-40B4-BE49-F238E27FC236}">
                <a16:creationId xmlns:a16="http://schemas.microsoft.com/office/drawing/2014/main" id="{8EE88D69-1B8E-7E33-63F3-9A98E7A4AABB}"/>
              </a:ext>
            </a:extLst>
          </p:cNvPr>
          <p:cNvGrpSpPr/>
          <p:nvPr/>
        </p:nvGrpSpPr>
        <p:grpSpPr>
          <a:xfrm>
            <a:off x="550800" y="3048000"/>
            <a:ext cx="3492000" cy="2520000"/>
            <a:chOff x="550800" y="3048000"/>
            <a:chExt cx="3492000" cy="2520000"/>
          </a:xfrm>
        </p:grpSpPr>
        <p:sp>
          <p:nvSpPr>
            <p:cNvPr id="8" name="Rectangle 7">
              <a:extLst>
                <a:ext uri="{FF2B5EF4-FFF2-40B4-BE49-F238E27FC236}">
                  <a16:creationId xmlns:a16="http://schemas.microsoft.com/office/drawing/2014/main" id="{45FC68E2-564E-86AF-E8E5-DDF6C9BF1FAA}"/>
                </a:ext>
              </a:extLst>
            </p:cNvPr>
            <p:cNvSpPr/>
            <p:nvPr/>
          </p:nvSpPr>
          <p:spPr>
            <a:xfrm>
              <a:off x="550800" y="3048000"/>
              <a:ext cx="3492000" cy="252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11DDCD1-F05F-FED3-EB6C-A42FB2EBE5F0}"/>
                </a:ext>
              </a:extLst>
            </p:cNvPr>
            <p:cNvSpPr txBox="1"/>
            <p:nvPr/>
          </p:nvSpPr>
          <p:spPr>
            <a:xfrm>
              <a:off x="806400" y="3276000"/>
              <a:ext cx="3231720" cy="2069797"/>
            </a:xfrm>
            <a:prstGeom prst="rect">
              <a:avLst/>
            </a:prstGeom>
            <a:noFill/>
          </p:spPr>
          <p:txBody>
            <a:bodyPr wrap="square" lIns="0" tIns="0" rIns="0" bIns="0" rtlCol="0">
              <a:sp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Stop! Please don’t continue </a:t>
              </a:r>
              <a:br>
                <a:rPr lang="en-GB" sz="1400" dirty="0">
                  <a:solidFill>
                    <a:prstClr val="black"/>
                  </a:solidFill>
                  <a:latin typeface="Univers Next for HSBC Light" panose="020B0403030202020203" pitchFamily="34" charset="0"/>
                </a:rPr>
              </a:br>
              <a:r>
                <a:rPr lang="en-GB" sz="1400" dirty="0">
                  <a:solidFill>
                    <a:prstClr val="black"/>
                  </a:solidFill>
                  <a:latin typeface="Univers Next for HSBC Light" panose="020B0403030202020203" pitchFamily="34" charset="0"/>
                </a:rPr>
                <a:t>with the call</a:t>
              </a:r>
              <a:endParaRPr lang="en-GB" sz="1400" spc="-2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Clear the line by ringing another person first</a:t>
              </a:r>
              <a:endParaRPr lang="en-GB" sz="1400" kern="0" spc="-20" dirty="0">
                <a:solidFill>
                  <a:srgbClr val="231F20"/>
                </a:solidFill>
                <a:latin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Check with the genuine company using confirmed contact details</a:t>
              </a: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Report the number to </a:t>
              </a:r>
              <a:br>
                <a:rPr lang="en-GB" sz="1400" dirty="0">
                  <a:solidFill>
                    <a:prstClr val="black"/>
                  </a:solidFill>
                  <a:latin typeface="Univers Next for HSBC Light" panose="020B0403030202020203" pitchFamily="34" charset="0"/>
                </a:rPr>
              </a:br>
              <a:r>
                <a:rPr lang="en-GB" sz="1400" dirty="0">
                  <a:solidFill>
                    <a:prstClr val="black"/>
                  </a:solidFill>
                  <a:latin typeface="Univers Next for HSBC Light" panose="020B0403030202020203" pitchFamily="34" charset="0"/>
                </a:rPr>
                <a:t>Action Fraud</a:t>
              </a:r>
            </a:p>
          </p:txBody>
        </p:sp>
      </p:grpSp>
      <p:sp>
        <p:nvSpPr>
          <p:cNvPr id="7" name="Right Triangle 6">
            <a:extLst>
              <a:ext uri="{FF2B5EF4-FFF2-40B4-BE49-F238E27FC236}">
                <a16:creationId xmlns:a16="http://schemas.microsoft.com/office/drawing/2014/main" id="{D27B46CD-1A76-7FBA-10F6-0D7ED3011299}"/>
              </a:ext>
            </a:extLst>
          </p:cNvPr>
          <p:cNvSpPr/>
          <p:nvPr/>
        </p:nvSpPr>
        <p:spPr>
          <a:xfrm rot="5400000">
            <a:off x="1138137" y="5430948"/>
            <a:ext cx="457200" cy="709922"/>
          </a:xfrm>
          <a:prstGeom prst="rtTriangle">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5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4921" fill="hold"/>
                                        <p:tgtEl>
                                          <p:spTgt spid="15"/>
                                        </p:tgtEl>
                                      </p:cBhvr>
                                    </p:cmd>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15"/>
                                        </p:tgtEl>
                                        <p:attrNameLst>
                                          <p:attrName>ppt_w</p:attrName>
                                        </p:attrNameLst>
                                      </p:cBhvr>
                                      <p:tavLst>
                                        <p:tav tm="0">
                                          <p:val>
                                            <p:strVal val="ppt_w"/>
                                          </p:val>
                                        </p:tav>
                                        <p:tav tm="100000">
                                          <p:val>
                                            <p:fltVal val="0"/>
                                          </p:val>
                                        </p:tav>
                                      </p:tavLst>
                                    </p:anim>
                                    <p:anim calcmode="lin" valueType="num">
                                      <p:cBhvr>
                                        <p:cTn id="18" dur="500"/>
                                        <p:tgtEl>
                                          <p:spTgt spid="15"/>
                                        </p:tgtEl>
                                        <p:attrNameLst>
                                          <p:attrName>ppt_h</p:attrName>
                                        </p:attrNameLst>
                                      </p:cBhvr>
                                      <p:tavLst>
                                        <p:tav tm="0">
                                          <p:val>
                                            <p:strVal val="ppt_h"/>
                                          </p:val>
                                        </p:tav>
                                        <p:tav tm="100000">
                                          <p:val>
                                            <p:fltVal val="0"/>
                                          </p:val>
                                        </p:tav>
                                      </p:tavLst>
                                    </p:anim>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md type="call" cmd="stop">
                                      <p:cBhvr>
                                        <p:cTn id="21" dur="1">
                                          <p:stCondLst>
                                            <p:cond delay="499"/>
                                          </p:stCondLst>
                                        </p:cTn>
                                        <p:tgtEl>
                                          <p:spTgt spid="15"/>
                                        </p:tgtEl>
                                      </p:cBhvr>
                                    </p:cmd>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15"/>
                </p:tgtEl>
              </p:cMediaNode>
            </p:video>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A black background with a black square&#10;&#10;Description automatically generated with medium confidence">
            <a:extLst>
              <a:ext uri="{FF2B5EF4-FFF2-40B4-BE49-F238E27FC236}">
                <a16:creationId xmlns:a16="http://schemas.microsoft.com/office/drawing/2014/main" id="{4AFBD401-B583-A213-757D-307BE2BDFCF6}"/>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3896" y="3827075"/>
            <a:ext cx="941923" cy="941923"/>
          </a:xfrm>
          <a:prstGeom prst="rect">
            <a:avLst/>
          </a:prstGeom>
        </p:spPr>
      </p:pic>
      <p:sp>
        <p:nvSpPr>
          <p:cNvPr id="24" name="Rectangle 23">
            <a:extLst>
              <a:ext uri="{FF2B5EF4-FFF2-40B4-BE49-F238E27FC236}">
                <a16:creationId xmlns:a16="http://schemas.microsoft.com/office/drawing/2014/main" id="{6519CD59-5E9E-35B8-1DB0-1F7FBD537F8E}"/>
              </a:ext>
            </a:extLst>
          </p:cNvPr>
          <p:cNvSpPr/>
          <p:nvPr/>
        </p:nvSpPr>
        <p:spPr>
          <a:xfrm>
            <a:off x="7020000" y="0"/>
            <a:ext cx="5173588"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8"/>
          <p:cNvSpPr txBox="1"/>
          <p:nvPr/>
        </p:nvSpPr>
        <p:spPr>
          <a:xfrm>
            <a:off x="7264800" y="561600"/>
            <a:ext cx="4376400" cy="3338185"/>
          </a:xfrm>
          <a:prstGeom prst="rect">
            <a:avLst/>
          </a:prstGeom>
        </p:spPr>
        <p:txBody>
          <a:bodyPr vert="horz" wrap="square" lIns="0" tIns="12727" rIns="0" bIns="0" rtlCol="0">
            <a:spAutoFit/>
          </a:bodyPr>
          <a:lstStyle/>
          <a:p>
            <a:pPr marR="134280">
              <a:spcBef>
                <a:spcPts val="100"/>
              </a:spcBef>
              <a:spcAft>
                <a:spcPts val="1200"/>
              </a:spcAft>
            </a:pPr>
            <a:r>
              <a:rPr sz="1603" dirty="0">
                <a:latin typeface="Univers Next for HSBC Light" panose="020B0403030202020203" pitchFamily="34" charset="0"/>
                <a:cs typeface="UniversNextforHSBC-Light"/>
              </a:rPr>
              <a:t>Your bank will never ask you for any of the  information below. Any request for these details should be treated with suspicion!</a:t>
            </a: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Your 4-digit PIN</a:t>
            </a:r>
            <a:endParaRPr lang="en-GB" sz="1600" dirty="0">
              <a:solidFill>
                <a:srgbClr val="231F20"/>
              </a:solidFill>
              <a:latin typeface="Univers Next for HSBC Light" panose="020B0403030202020203" pitchFamily="34" charset="0"/>
              <a:cs typeface="UniversNextforHSBC-Light"/>
            </a:endParaRP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Access to your bank cards, cheque books </a:t>
            </a:r>
            <a:br>
              <a:rPr lang="en-GB" sz="1600" dirty="0">
                <a:latin typeface="Univers Next for HSBC Light" panose="020B0403030202020203" pitchFamily="34" charset="0"/>
                <a:cs typeface="UniversNextforHSBC-Light"/>
              </a:rPr>
            </a:br>
            <a:r>
              <a:rPr lang="en-GB" sz="1600" dirty="0">
                <a:latin typeface="Univers Next for HSBC Light" panose="020B0403030202020203" pitchFamily="34" charset="0"/>
                <a:cs typeface="UniversNextforHSBC-Light"/>
              </a:rPr>
              <a:t>or cash</a:t>
            </a:r>
            <a:endParaRPr lang="en-GB" sz="1600" kern="0" dirty="0">
              <a:solidFill>
                <a:srgbClr val="231F20"/>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Online banking codes, passwords or </a:t>
            </a:r>
            <a:br>
              <a:rPr lang="en-GB" sz="1600" dirty="0">
                <a:latin typeface="Univers Next for HSBC Light" panose="020B0403030202020203" pitchFamily="34" charset="0"/>
                <a:cs typeface="UniversNextforHSBC-Light"/>
              </a:rPr>
            </a:br>
            <a:r>
              <a:rPr lang="en-GB" sz="1600" dirty="0">
                <a:latin typeface="Univers Next for HSBC Light" panose="020B0403030202020203" pitchFamily="34" charset="0"/>
                <a:cs typeface="UniversNextforHSBC-Light"/>
              </a:rPr>
              <a:t>one-time codes that have been sent </a:t>
            </a:r>
            <a:br>
              <a:rPr lang="en-GB" sz="1600" dirty="0">
                <a:latin typeface="Univers Next for HSBC Light" panose="020B0403030202020203" pitchFamily="34" charset="0"/>
                <a:cs typeface="UniversNextforHSBC-Light"/>
              </a:rPr>
            </a:br>
            <a:r>
              <a:rPr lang="en-GB" sz="1600" dirty="0">
                <a:latin typeface="Univers Next for HSBC Light" panose="020B0403030202020203" pitchFamily="34" charset="0"/>
                <a:cs typeface="UniversNextforHSBC-Light"/>
              </a:rPr>
              <a:t>via text or email</a:t>
            </a:r>
            <a:endParaRPr lang="en-GB" sz="1600" dirty="0">
              <a:solidFill>
                <a:prstClr val="black"/>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latin typeface="Univers Next for HSBC Light" panose="020B0403030202020203" pitchFamily="34" charset="0"/>
                <a:cs typeface="UniversNextforHSBC-Light"/>
              </a:rPr>
              <a:t>A transfer of your money to a different account for “safekeeping”</a:t>
            </a:r>
            <a:endParaRPr lang="en-GB" sz="1600" dirty="0">
              <a:solidFill>
                <a:prstClr val="black"/>
              </a:solidFill>
              <a:latin typeface="Univers Next for HSBC Light" panose="020B0403030202020203" pitchFamily="34" charset="0"/>
            </a:endParaRPr>
          </a:p>
        </p:txBody>
      </p:sp>
      <p:sp>
        <p:nvSpPr>
          <p:cNvPr id="3" name="TextBox 2">
            <a:extLst>
              <a:ext uri="{FF2B5EF4-FFF2-40B4-BE49-F238E27FC236}">
                <a16:creationId xmlns:a16="http://schemas.microsoft.com/office/drawing/2014/main" id="{FB86B013-B734-CF69-E9F2-2188EED064DD}"/>
              </a:ext>
            </a:extLst>
          </p:cNvPr>
          <p:cNvSpPr txBox="1"/>
          <p:nvPr/>
        </p:nvSpPr>
        <p:spPr>
          <a:xfrm>
            <a:off x="7163594"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6 – Session 12 – </a:t>
            </a:r>
            <a:r>
              <a:rPr lang="en-GB" sz="1000" dirty="0">
                <a:solidFill>
                  <a:srgbClr val="000000"/>
                </a:solidFill>
                <a:latin typeface="Univers Next for HSBC Light" panose="020B0403030202020203" pitchFamily="34" charset="0"/>
              </a:rPr>
              <a:t>Fraud and Your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642EEDF6-EC34-C9DE-393F-011EBBFB6072}"/>
              </a:ext>
            </a:extLst>
          </p:cNvPr>
          <p:cNvSpPr>
            <a:spLocks noChangeArrowheads="1"/>
          </p:cNvSpPr>
          <p:nvPr/>
        </p:nvSpPr>
        <p:spPr bwMode="gray">
          <a:xfrm>
            <a:off x="11656466"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9</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5" name="Rounded Rectangle 4">
            <a:extLst>
              <a:ext uri="{FF2B5EF4-FFF2-40B4-BE49-F238E27FC236}">
                <a16:creationId xmlns:a16="http://schemas.microsoft.com/office/drawing/2014/main" id="{D0D25874-F227-6191-A068-0D3F48A2F19A}"/>
              </a:ext>
            </a:extLst>
          </p:cNvPr>
          <p:cNvSpPr>
            <a:spLocks/>
          </p:cNvSpPr>
          <p:nvPr/>
        </p:nvSpPr>
        <p:spPr bwMode="gray">
          <a:xfrm>
            <a:off x="550800" y="1425600"/>
            <a:ext cx="5698394" cy="1002594"/>
          </a:xfrm>
          <a:prstGeom prst="roundRect">
            <a:avLst>
              <a:gd name="adj" fmla="val 0"/>
            </a:avLst>
          </a:prstGeom>
          <a:noFill/>
        </p:spPr>
        <p:txBody>
          <a:bodyPr wrap="square" lIns="0" tIns="0" rIns="0" bIns="0" anchor="t">
            <a:noAutofit/>
          </a:bodyPr>
          <a:lstStyle/>
          <a:p>
            <a:pPr defTabSz="914400">
              <a:spcBef>
                <a:spcPts val="1000"/>
              </a:spcBef>
              <a:spcAft>
                <a:spcPts val="1200"/>
              </a:spcAft>
              <a:buClr>
                <a:srgbClr val="C00000"/>
              </a:buClr>
              <a:buSzPct val="90000"/>
              <a:defRPr/>
            </a:pPr>
            <a:r>
              <a:rPr lang="en-GB" sz="1600" dirty="0">
                <a:latin typeface="Univers Next for HSBC Light" panose="020B0403030202020203" pitchFamily="34" charset="0"/>
                <a:ea typeface="MS Mincho" panose="02020609040205080304" pitchFamily="49" charset="-128"/>
                <a:cs typeface="Arial" panose="020B0604020202020204" pitchFamily="34" charset="0"/>
              </a:rPr>
              <a:t>Fraudsters will try all sorts of underhand tricks to persuade you to reveal personal information.</a:t>
            </a:r>
          </a:p>
          <a:p>
            <a:pPr defTabSz="914400">
              <a:spcBef>
                <a:spcPts val="1000"/>
              </a:spcBef>
              <a:spcAft>
                <a:spcPts val="1200"/>
              </a:spcAft>
              <a:buClr>
                <a:srgbClr val="C00000"/>
              </a:buClr>
              <a:buSzPct val="90000"/>
              <a:defRPr/>
            </a:pPr>
            <a:r>
              <a:rPr lang="en-GB" sz="1600" b="1" dirty="0">
                <a:latin typeface="Univers Next for HSBC Light" panose="020B0403030202020203" pitchFamily="34" charset="0"/>
                <a:ea typeface="MS Mincho" panose="02020609040205080304" pitchFamily="49" charset="-128"/>
                <a:cs typeface="Arial" panose="020B0604020202020204" pitchFamily="34" charset="0"/>
              </a:rPr>
              <a:t>This could be through:</a:t>
            </a:r>
            <a:endParaRPr lang="en-GB" sz="1600" b="1" dirty="0">
              <a:latin typeface="Univers Next for HSBC Light" panose="020B0403030202020203" pitchFamily="34" charset="0"/>
              <a:ea typeface="ＭＳ Ｐゴシック"/>
            </a:endParaRPr>
          </a:p>
        </p:txBody>
      </p:sp>
      <p:sp>
        <p:nvSpPr>
          <p:cNvPr id="9" name="Title 11">
            <a:extLst>
              <a:ext uri="{FF2B5EF4-FFF2-40B4-BE49-F238E27FC236}">
                <a16:creationId xmlns:a16="http://schemas.microsoft.com/office/drawing/2014/main" id="{3C5875EA-72D4-9BEA-6781-2C8E4E08DF9F}"/>
              </a:ext>
            </a:extLst>
          </p:cNvPr>
          <p:cNvSpPr txBox="1">
            <a:spLocks/>
          </p:cNvSpPr>
          <p:nvPr/>
        </p:nvSpPr>
        <p:spPr>
          <a:xfrm>
            <a:off x="550800" y="453375"/>
            <a:ext cx="114253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cs typeface="Arial"/>
              </a:rPr>
              <a:t>Types of fraud</a:t>
            </a:r>
          </a:p>
        </p:txBody>
      </p:sp>
      <p:sp>
        <p:nvSpPr>
          <p:cNvPr id="15" name="object 7">
            <a:extLst>
              <a:ext uri="{FF2B5EF4-FFF2-40B4-BE49-F238E27FC236}">
                <a16:creationId xmlns:a16="http://schemas.microsoft.com/office/drawing/2014/main" id="{B65B92A3-A1A6-2674-8DEA-3EADE1B9663F}"/>
              </a:ext>
            </a:extLst>
          </p:cNvPr>
          <p:cNvSpPr txBox="1"/>
          <p:nvPr/>
        </p:nvSpPr>
        <p:spPr>
          <a:xfrm>
            <a:off x="1630809" y="2808000"/>
            <a:ext cx="2533394" cy="90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800" b="1" dirty="0">
                <a:latin typeface="Univers Next for HSBC Light" panose="020B0403030202020203" pitchFamily="34" charset="0"/>
                <a:cs typeface="UniversNextforHSBC-Medium"/>
              </a:rPr>
              <a:t>Phishing – email</a:t>
            </a:r>
          </a:p>
        </p:txBody>
      </p:sp>
      <p:sp>
        <p:nvSpPr>
          <p:cNvPr id="19" name="object 7">
            <a:extLst>
              <a:ext uri="{FF2B5EF4-FFF2-40B4-BE49-F238E27FC236}">
                <a16:creationId xmlns:a16="http://schemas.microsoft.com/office/drawing/2014/main" id="{D8C82A73-80F4-476A-1E59-D28933F3DC14}"/>
              </a:ext>
            </a:extLst>
          </p:cNvPr>
          <p:cNvSpPr txBox="1"/>
          <p:nvPr/>
        </p:nvSpPr>
        <p:spPr>
          <a:xfrm>
            <a:off x="1630809" y="3887700"/>
            <a:ext cx="2533394" cy="90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800" b="1" dirty="0">
                <a:latin typeface="Univers Next for HSBC Light" panose="020B0403030202020203" pitchFamily="34" charset="0"/>
                <a:cs typeface="UniversNextforHSBC-Medium"/>
              </a:rPr>
              <a:t>Smishing – SMS</a:t>
            </a:r>
          </a:p>
        </p:txBody>
      </p:sp>
      <p:sp>
        <p:nvSpPr>
          <p:cNvPr id="22" name="object 7">
            <a:extLst>
              <a:ext uri="{FF2B5EF4-FFF2-40B4-BE49-F238E27FC236}">
                <a16:creationId xmlns:a16="http://schemas.microsoft.com/office/drawing/2014/main" id="{6846EFDA-9A93-F1FE-C755-DF3C0E5822A8}"/>
              </a:ext>
            </a:extLst>
          </p:cNvPr>
          <p:cNvSpPr txBox="1"/>
          <p:nvPr/>
        </p:nvSpPr>
        <p:spPr>
          <a:xfrm>
            <a:off x="1630809" y="4967400"/>
            <a:ext cx="2533394" cy="90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800" b="1" dirty="0">
                <a:latin typeface="Univers Next for HSBC Light" panose="020B0403030202020203" pitchFamily="34" charset="0"/>
                <a:cs typeface="UniversNextforHSBC-Medium"/>
              </a:rPr>
              <a:t>Vishing – telephone</a:t>
            </a:r>
          </a:p>
        </p:txBody>
      </p:sp>
      <p:pic>
        <p:nvPicPr>
          <p:cNvPr id="10" name="Graphic 9">
            <a:extLst>
              <a:ext uri="{FF2B5EF4-FFF2-40B4-BE49-F238E27FC236}">
                <a16:creationId xmlns:a16="http://schemas.microsoft.com/office/drawing/2014/main" id="{706CE2CC-129D-EA06-57A2-82AF91F682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9064" y="3302828"/>
            <a:ext cx="3695460" cy="3695460"/>
          </a:xfrm>
          <a:prstGeom prst="rect">
            <a:avLst/>
          </a:prstGeom>
        </p:spPr>
      </p:pic>
      <p:pic>
        <p:nvPicPr>
          <p:cNvPr id="21" name="Graphic 20">
            <a:extLst>
              <a:ext uri="{FF2B5EF4-FFF2-40B4-BE49-F238E27FC236}">
                <a16:creationId xmlns:a16="http://schemas.microsoft.com/office/drawing/2014/main" id="{7C2EE432-7FDD-CA52-5933-572FAD6207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361" y="1656845"/>
            <a:ext cx="3143755" cy="3143755"/>
          </a:xfrm>
          <a:prstGeom prst="rect">
            <a:avLst/>
          </a:prstGeom>
        </p:spPr>
      </p:pic>
      <p:pic>
        <p:nvPicPr>
          <p:cNvPr id="7" name="Picture 6">
            <a:extLst>
              <a:ext uri="{FF2B5EF4-FFF2-40B4-BE49-F238E27FC236}">
                <a16:creationId xmlns:a16="http://schemas.microsoft.com/office/drawing/2014/main" id="{80981AB6-1BD0-9F34-3A63-2B91474292A1}"/>
              </a:ext>
            </a:extLst>
          </p:cNvPr>
          <p:cNvPicPr>
            <a:picLocks noChangeAspect="1"/>
          </p:cNvPicPr>
          <p:nvPr/>
        </p:nvPicPr>
        <p:blipFill rotWithShape="1">
          <a:blip r:embed="rId9"/>
          <a:srcRect l="38123"/>
          <a:stretch/>
        </p:blipFill>
        <p:spPr>
          <a:xfrm flipH="1">
            <a:off x="482201" y="4774092"/>
            <a:ext cx="961932" cy="1528112"/>
          </a:xfrm>
          <a:prstGeom prst="rect">
            <a:avLst/>
          </a:prstGeom>
        </p:spPr>
      </p:pic>
      <p:pic>
        <p:nvPicPr>
          <p:cNvPr id="23" name="Graphic 22">
            <a:extLst>
              <a:ext uri="{FF2B5EF4-FFF2-40B4-BE49-F238E27FC236}">
                <a16:creationId xmlns:a16="http://schemas.microsoft.com/office/drawing/2014/main" id="{D04E8264-51C8-F9AE-5B33-A4C7450CC9A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35610" t="33216" r="30487" b="33621"/>
          <a:stretch/>
        </p:blipFill>
        <p:spPr>
          <a:xfrm>
            <a:off x="898911" y="5332734"/>
            <a:ext cx="230997" cy="225955"/>
          </a:xfrm>
          <a:prstGeom prst="rect">
            <a:avLst/>
          </a:prstGeom>
        </p:spPr>
      </p:pic>
      <p:pic>
        <p:nvPicPr>
          <p:cNvPr id="11" name="Graphic 10">
            <a:extLst>
              <a:ext uri="{FF2B5EF4-FFF2-40B4-BE49-F238E27FC236}">
                <a16:creationId xmlns:a16="http://schemas.microsoft.com/office/drawing/2014/main" id="{A6623FAD-BB77-E562-8D62-E903C5AD34E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35610" t="33216" r="30487" b="33621"/>
          <a:stretch/>
        </p:blipFill>
        <p:spPr>
          <a:xfrm>
            <a:off x="846410" y="4067529"/>
            <a:ext cx="295405" cy="288957"/>
          </a:xfrm>
          <a:prstGeom prst="rect">
            <a:avLst/>
          </a:prstGeom>
        </p:spPr>
      </p:pic>
      <p:pic>
        <p:nvPicPr>
          <p:cNvPr id="18" name="Picture 17" descr="A red and green buttons with a telephone symbol&#10;&#10;Description automatically generated">
            <a:extLst>
              <a:ext uri="{FF2B5EF4-FFF2-40B4-BE49-F238E27FC236}">
                <a16:creationId xmlns:a16="http://schemas.microsoft.com/office/drawing/2014/main" id="{6301ED43-C4AA-48BC-AE8E-18549BBE01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469" y="5152621"/>
            <a:ext cx="221286" cy="120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Primary_01">
      <a:srgbClr val="DB0011"/>
    </a:custClr>
    <a:custClr name="Primary_02">
      <a:srgbClr val="000000"/>
    </a:custClr>
    <a:custClr name="Primary_03">
      <a:srgbClr val="FFFFFF"/>
    </a:custClr>
    <a:custClr name="Primary_04">
      <a:srgbClr val="767676"/>
    </a:custClr>
    <a:custClr name="Primary_05">
      <a:srgbClr val="D7D8D6"/>
    </a:custClr>
    <a:custClr name="Primary_06">
      <a:srgbClr val="7770FF"/>
    </a:custClr>
    <a:custClr name="Primary_07">
      <a:srgbClr val="4E48C7"/>
    </a:custClr>
    <a:custClr name="Primary_08">
      <a:srgbClr val="36A1FF"/>
    </a:custClr>
    <a:custClr name="Primary_09">
      <a:srgbClr val="0F79D6"/>
    </a:custClr>
    <a:custClr name="Primary_10">
      <a:srgbClr val="2EB8B1"/>
    </a:custClr>
    <a:custClr name="Primary_11">
      <a:srgbClr val="008580"/>
    </a:custClr>
    <a:custClr name="Primary_12">
      <a:srgbClr val="61C238"/>
    </a:custClr>
    <a:custClr name="Primary_13">
      <a:srgbClr val="488F29"/>
    </a:custClr>
    <a:custClr name="Primary_14">
      <a:srgbClr val="E8A215"/>
    </a:custClr>
    <a:custClr name="Primary_15">
      <a:srgbClr val="B57E10"/>
    </a:custClr>
    <a:custClr name="Blank_01">
      <a:srgbClr val="FFFFFF"/>
    </a:custClr>
    <a:custClr name="Blank_02">
      <a:srgbClr val="FFFFFF"/>
    </a:custClr>
    <a:custClr name="Blank_03">
      <a:srgbClr val="FFFFFF"/>
    </a:custClr>
    <a:custClr name="Blank_04">
      <a:srgbClr val="FFFFFF"/>
    </a:custClr>
    <a:custClr name="Blank_05">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72A842D0-FAB5-412B-B239-383E6E258A2B}" vid="{3D94EECA-5FB5-4A47-92FA-68DDA7058404}"/>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18326</TotalTime>
  <Words>1445</Words>
  <Application>Microsoft Office PowerPoint</Application>
  <PresentationFormat>Custom</PresentationFormat>
  <Paragraphs>222</Paragraphs>
  <Slides>15</Slides>
  <Notes>15</Notes>
  <HiddenSlides>0</HiddenSlides>
  <MMClips>1</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15</vt:i4>
      </vt:variant>
    </vt:vector>
  </HeadingPairs>
  <TitlesOfParts>
    <vt:vector size="33" baseType="lpstr">
      <vt:lpstr>Arial</vt:lpstr>
      <vt:lpstr>Calibri</vt:lpstr>
      <vt:lpstr>Helvetica Neue for HSBC Lt</vt:lpstr>
      <vt:lpstr>Symbol</vt:lpstr>
      <vt:lpstr>System Font Regular</vt:lpstr>
      <vt:lpstr>Times New Roman</vt:lpstr>
      <vt:lpstr>Univers Next for HSBC Bold</vt:lpstr>
      <vt:lpstr>Univers Next for HSBC Light</vt:lpstr>
      <vt:lpstr>Univers Next for HSBC Medium</vt:lpstr>
      <vt:lpstr>Univers Next for HSBC Regular</vt:lpstr>
      <vt:lpstr>Univers Next for HSBC Thin</vt:lpstr>
      <vt:lpstr>UniversNextforHSBC-Light</vt:lpstr>
      <vt:lpstr>Wingdings</vt:lpstr>
      <vt:lpstr>Wingdings 2</vt:lpstr>
      <vt:lpstr>Office Theme</vt:lpstr>
      <vt:lpstr>1_Office Theme</vt:lpstr>
      <vt:lpstr>4_Non-Message Driven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WHALLEY</dc:creator>
  <cp:lastModifiedBy>Harrison GREEN</cp:lastModifiedBy>
  <cp:revision>189</cp:revision>
  <dcterms:created xsi:type="dcterms:W3CDTF">2021-01-04T10:55:23Z</dcterms:created>
  <dcterms:modified xsi:type="dcterms:W3CDTF">2024-09-13T09:03:01Z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2020-11-23T00:00:00Z</vt:filetime>
  </property>
  <property fmtid="{D5CDD505-2E9C-101B-9397-08002B2CF9AE}" pid="3" name="Creator">
    <vt:lpwstr>Adobe InDesign 15.0 (Macintosh)</vt:lpwstr>
  </property>
  <property fmtid="{D5CDD505-2E9C-101B-9397-08002B2CF9AE}" pid="4" name="LastSaved">
    <vt:filetime>2021-01-04T00:00:00Z</vt:filetime>
  </property>
  <property fmtid="{D5CDD505-2E9C-101B-9397-08002B2CF9AE}" pid="5" name="MSIP_Label_0a8e637f-7bb7-4040-a22f-4e3924ef3558_Enabled">
    <vt:lpwstr>true</vt:lpwstr>
  </property>
  <property fmtid="{D5CDD505-2E9C-101B-9397-08002B2CF9AE}" pid="6" name="MSIP_Label_0a8e637f-7bb7-4040-a22f-4e3924ef3558_SetDate">
    <vt:lpwstr>2024-09-13T09:02:58Z</vt:lpwstr>
  </property>
  <property fmtid="{D5CDD505-2E9C-101B-9397-08002B2CF9AE}" pid="7" name="MSIP_Label_0a8e637f-7bb7-4040-a22f-4e3924ef3558_Method">
    <vt:lpwstr>Privileged</vt:lpwstr>
  </property>
  <property fmtid="{D5CDD505-2E9C-101B-9397-08002B2CF9AE}" pid="8" name="MSIP_Label_0a8e637f-7bb7-4040-a22f-4e3924ef3558_Name">
    <vt:lpwstr>CLAINTERN</vt:lpwstr>
  </property>
  <property fmtid="{D5CDD505-2E9C-101B-9397-08002B2CF9AE}" pid="9" name="MSIP_Label_0a8e637f-7bb7-4040-a22f-4e3924ef3558_SiteId">
    <vt:lpwstr>e0fd434d-ba64-497b-90d2-859c472e1a92</vt:lpwstr>
  </property>
  <property fmtid="{D5CDD505-2E9C-101B-9397-08002B2CF9AE}" pid="10" name="MSIP_Label_0a8e637f-7bb7-4040-a22f-4e3924ef3558_ActionId">
    <vt:lpwstr>f758190e-133d-4318-b3cc-567dbda3eaa0</vt:lpwstr>
  </property>
  <property fmtid="{D5CDD505-2E9C-101B-9397-08002B2CF9AE}" pid="11" name="MSIP_Label_0a8e637f-7bb7-4040-a22f-4e3924ef3558_ContentBits">
    <vt:lpwstr>2</vt:lpwstr>
  </property>
  <property fmtid="{D5CDD505-2E9C-101B-9397-08002B2CF9AE}" pid="12" name="Classification">
    <vt:lpwstr>INTERNAL</vt:lpwstr>
  </property>
</Properties>
</file>