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3"/>
  </p:notesMasterIdLst>
  <p:sldIdLst>
    <p:sldId id="363" r:id="rId3"/>
    <p:sldId id="356" r:id="rId4"/>
    <p:sldId id="287" r:id="rId5"/>
    <p:sldId id="337" r:id="rId6"/>
    <p:sldId id="316" r:id="rId7"/>
    <p:sldId id="369" r:id="rId8"/>
    <p:sldId id="365" r:id="rId9"/>
    <p:sldId id="366" r:id="rId10"/>
    <p:sldId id="367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4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5F812-FA77-F672-E465-5516A0E22D0C}" name="Nick Coombes" initials="NC" userId="Nick Coomb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11"/>
    <a:srgbClr val="767676"/>
    <a:srgbClr val="D7D8D6"/>
    <a:srgbClr val="E8E8E7"/>
    <a:srgbClr val="63C2EF"/>
    <a:srgbClr val="B9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 autoAdjust="0"/>
    <p:restoredTop sz="70505" autoAdjust="0"/>
  </p:normalViewPr>
  <p:slideViewPr>
    <p:cSldViewPr snapToGrid="0">
      <p:cViewPr>
        <p:scale>
          <a:sx n="150" d="100"/>
          <a:sy n="150" d="100"/>
        </p:scale>
        <p:origin x="108" y="-2922"/>
      </p:cViewPr>
      <p:guideLst>
        <p:guide orient="horz" pos="618"/>
        <p:guide pos="347"/>
        <p:guide pos="7333"/>
        <p:guide orient="horz" pos="913"/>
        <p:guide pos="4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</a:pP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3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24380C6C-BCAC-B940-708C-0939CD16BFE1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63D0D5A7-139A-3D3F-34C9-3C533F816575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306877/bitcoin-price-swings/#:~:text=7%2Dday%20Bitcoin%20BTC%2FUSD,volatility%20until%20January%2016%2C%202024&amp;text=Price%20swings%20of%20Bitcoin%20increased,of%20more%20than%20100%20percent.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Income </a:t>
            </a:r>
            <a:b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and Money</a:t>
            </a:r>
            <a:endParaRPr lang="en-GB" sz="2000" spc="-150" dirty="0">
              <a:solidFill>
                <a:srgbClr val="000000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Part </a:t>
            </a:r>
            <a:r>
              <a:rPr lang="en-GB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2</a:t>
            </a: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: Money and Value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D121F3-26FA-B3C2-34FB-6BCC5E894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88621" y="594220"/>
            <a:ext cx="3214245" cy="1515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C29C8-2478-7565-858B-9BA8191EA8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2417" y="-11575"/>
            <a:ext cx="12203869" cy="77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11392A-9E97-AB3F-6800-13A74D1F4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22" b="16544"/>
          <a:stretch/>
        </p:blipFill>
        <p:spPr>
          <a:xfrm>
            <a:off x="0" y="1216849"/>
            <a:ext cx="7145930" cy="5641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15510FF-7DD7-3273-7DA1-266C5B25A6B6}"/>
              </a:ext>
            </a:extLst>
          </p:cNvPr>
          <p:cNvSpPr txBox="1"/>
          <p:nvPr/>
        </p:nvSpPr>
        <p:spPr>
          <a:xfrm>
            <a:off x="6485837" y="1424149"/>
            <a:ext cx="4964872" cy="400970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Contactless cards, paying by app and the immediacy of next day delivery have made it even easier to spend money.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It could be argued that the easier we make it spend money, the less we think about the value of purchases. </a:t>
            </a:r>
          </a:p>
          <a:p>
            <a:pPr lvl="0">
              <a:spcBef>
                <a:spcPts val="1000"/>
              </a:spcBef>
              <a:buClr>
                <a:srgbClr val="C00000"/>
              </a:buClr>
              <a:buSzPct val="90000"/>
              <a:defRPr/>
            </a:pPr>
            <a:r>
              <a:rPr lang="en-GB" sz="1600" b="1" dirty="0">
                <a:solidFill>
                  <a:prstClr val="black"/>
                </a:solidFill>
                <a:latin typeface="Univers Next for HSBC Light"/>
              </a:rPr>
              <a:t>Group Work: </a:t>
            </a:r>
            <a:r>
              <a:rPr lang="en-GB" sz="1600" dirty="0">
                <a:solidFill>
                  <a:prstClr val="black"/>
                </a:solidFill>
                <a:latin typeface="Univers Next for HSBC Light"/>
              </a:rPr>
              <a:t>In groups, create a list of questions you could ask yourself to check you are getting good value when faced with an impulsive purchase</a:t>
            </a:r>
          </a:p>
          <a:p>
            <a:pPr lvl="0">
              <a:spcBef>
                <a:spcPts val="1000"/>
              </a:spcBef>
              <a:buClr>
                <a:srgbClr val="C00000"/>
              </a:buClr>
              <a:buSzPct val="90000"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/>
              </a:rPr>
              <a:t>Trial these and be ready to share your thoughts in future sessions when we return to the topic of spending.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2416E-9CE3-CBF2-3E4C-BEF528265267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FEB72E5-0182-D282-6EC1-478BBC819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B14DB-D658-7356-7AD2-C8A0A701CF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0377E-27F7-2A03-4627-D1313E2B18B7}"/>
              </a:ext>
            </a:extLst>
          </p:cNvPr>
          <p:cNvSpPr/>
          <p:nvPr/>
        </p:nvSpPr>
        <p:spPr>
          <a:xfrm>
            <a:off x="4508500" y="3428999"/>
            <a:ext cx="3175000" cy="168398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BE34EE-9B83-6B51-58AB-33862E89C578}"/>
              </a:ext>
            </a:extLst>
          </p:cNvPr>
          <p:cNvSpPr txBox="1"/>
          <p:nvPr/>
        </p:nvSpPr>
        <p:spPr>
          <a:xfrm>
            <a:off x="4884267" y="4233333"/>
            <a:ext cx="2406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How do you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choose one?</a:t>
            </a:r>
          </a:p>
        </p:txBody>
      </p:sp>
      <p:pic>
        <p:nvPicPr>
          <p:cNvPr id="28" name="Picture 27" descr="A magnifying glass with a wooden handle&#10;&#10;Description automatically generated">
            <a:extLst>
              <a:ext uri="{FF2B5EF4-FFF2-40B4-BE49-F238E27FC236}">
                <a16:creationId xmlns:a16="http://schemas.microsoft.com/office/drawing/2014/main" id="{B985B7AB-E92D-6053-E537-FCA08D7D2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850" y="2097557"/>
            <a:ext cx="2524067" cy="2524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872182-3857-6B76-0770-C178CEF92E23}"/>
              </a:ext>
            </a:extLst>
          </p:cNvPr>
          <p:cNvSpPr/>
          <p:nvPr/>
        </p:nvSpPr>
        <p:spPr>
          <a:xfrm>
            <a:off x="7878233" y="3428999"/>
            <a:ext cx="3175000" cy="168398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57C69-C1F6-8736-46AD-BB8D1BE48F15}"/>
              </a:ext>
            </a:extLst>
          </p:cNvPr>
          <p:cNvSpPr txBox="1"/>
          <p:nvPr/>
        </p:nvSpPr>
        <p:spPr>
          <a:xfrm>
            <a:off x="8262467" y="4233333"/>
            <a:ext cx="2406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How do you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open one?</a:t>
            </a:r>
          </a:p>
        </p:txBody>
      </p:sp>
      <p:pic>
        <p:nvPicPr>
          <p:cNvPr id="31" name="Picture 30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28CDB990-B35F-E596-A687-44D9AA4E5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410" y="1948019"/>
            <a:ext cx="2758646" cy="27586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0CA1F9-07FD-B5EC-E009-B5C95AA90AF1}"/>
              </a:ext>
            </a:extLst>
          </p:cNvPr>
          <p:cNvSpPr/>
          <p:nvPr/>
        </p:nvSpPr>
        <p:spPr>
          <a:xfrm>
            <a:off x="1138767" y="3428999"/>
            <a:ext cx="3175000" cy="1683989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33E01-727A-8E84-AAB3-DB81E1294A87}"/>
              </a:ext>
            </a:extLst>
          </p:cNvPr>
          <p:cNvSpPr txBox="1"/>
          <p:nvPr/>
        </p:nvSpPr>
        <p:spPr>
          <a:xfrm>
            <a:off x="1523000" y="4233333"/>
            <a:ext cx="2406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What is a current account?</a:t>
            </a:r>
          </a:p>
        </p:txBody>
      </p:sp>
      <p:pic>
        <p:nvPicPr>
          <p:cNvPr id="34" name="Picture 33" descr="A wallet with money and credit card&#10;&#10;Description automatically generated">
            <a:extLst>
              <a:ext uri="{FF2B5EF4-FFF2-40B4-BE49-F238E27FC236}">
                <a16:creationId xmlns:a16="http://schemas.microsoft.com/office/drawing/2014/main" id="{5C8FC38E-50B0-51BD-0D7B-7A7DCE8F23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379" y="2097557"/>
            <a:ext cx="2135776" cy="2135776"/>
          </a:xfrm>
          <a:prstGeom prst="rect">
            <a:avLst/>
          </a:prstGeom>
        </p:spPr>
      </p:pic>
      <p:pic>
        <p:nvPicPr>
          <p:cNvPr id="5" name="Picture 4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A303CB63-93C6-0724-C854-E5E13E6AF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227" y="379792"/>
            <a:ext cx="772770" cy="8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995" y="411357"/>
            <a:ext cx="11090274" cy="689957"/>
          </a:xfrm>
          <a:prstGeom prst="rect">
            <a:avLst/>
          </a:prstGeom>
        </p:spPr>
        <p:txBody>
          <a:bodyPr vert="horz" wrap="square" lIns="0" tIns="12724" rIns="0" bIns="0" rtlCol="0" anchor="ctr">
            <a:spAutoFit/>
          </a:bodyPr>
          <a:lstStyle/>
          <a:p>
            <a:pPr marL="12724">
              <a:lnSpc>
                <a:spcPct val="100000"/>
              </a:lnSpc>
              <a:spcBef>
                <a:spcPts val="100"/>
              </a:spcBef>
            </a:pPr>
            <a:r>
              <a:rPr lang="en-GB" spc="-125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Ways to Spend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FD9F3F-5176-4FE9-BD33-9D242C50C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51115"/>
              </p:ext>
            </p:extLst>
          </p:nvPr>
        </p:nvGraphicFramePr>
        <p:xfrm>
          <a:off x="550863" y="1466039"/>
          <a:ext cx="11052000" cy="44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200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4420800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2084584346"/>
                    </a:ext>
                  </a:extLst>
                </a:gridCol>
                <a:gridCol w="4420800">
                  <a:extLst>
                    <a:ext uri="{9D8B030D-6E8A-4147-A177-3AD203B41FA5}">
                      <a16:colId xmlns:a16="http://schemas.microsoft.com/office/drawing/2014/main" val="3465032437"/>
                    </a:ext>
                  </a:extLst>
                </a:gridCol>
              </a:tblGrid>
              <a:tr h="560135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Ways to Spend</a:t>
                      </a: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Definition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Ways to Spend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Definition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773573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Contactless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Debit 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Card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773573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Direct Debit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Standing Order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773573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Cheque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Payment App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065"/>
                  </a:ext>
                </a:extLst>
              </a:tr>
              <a:tr h="773573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Mobile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/Online Banking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ATM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0735"/>
                  </a:ext>
                </a:extLst>
              </a:tr>
              <a:tr h="773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CHAPS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Foreign Currency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04825"/>
                  </a:ext>
                </a:extLst>
              </a:tr>
            </a:tbl>
          </a:graphicData>
        </a:graphic>
      </p:graphicFrame>
      <p:pic>
        <p:nvPicPr>
          <p:cNvPr id="12" name="Picture 11" descr="A white and grey machine with buttons&#10;&#10;Description automatically generated with medium confidence">
            <a:extLst>
              <a:ext uri="{FF2B5EF4-FFF2-40B4-BE49-F238E27FC236}">
                <a16:creationId xmlns:a16="http://schemas.microsoft.com/office/drawing/2014/main" id="{FE7F8340-A685-1330-D48A-FADEFCCC2F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41" y="1273869"/>
            <a:ext cx="2188391" cy="21883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7B424D-3384-A355-CD5D-59E3511E7B1D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3" name="Picture 2" descr="A hand holding a credit card&#10;&#10;Description automatically generated">
            <a:extLst>
              <a:ext uri="{FF2B5EF4-FFF2-40B4-BE49-F238E27FC236}">
                <a16:creationId xmlns:a16="http://schemas.microsoft.com/office/drawing/2014/main" id="{6D0EEC2C-55DD-A530-B44E-1F0CEED160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237" y="4548960"/>
            <a:ext cx="2188391" cy="21883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4FEF6-72A0-09DF-252D-8603C60BF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50" dirty="0">
                <a:latin typeface="Univers Next for HSBC Thin" panose="020B0303030202020203" pitchFamily="34" charset="77"/>
              </a:rPr>
              <a:t>Debit Card Deep Dive</a:t>
            </a:r>
          </a:p>
        </p:txBody>
      </p:sp>
      <p:pic>
        <p:nvPicPr>
          <p:cNvPr id="2" name="Picture 1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97E06F17-A1D2-52D8-D17C-E1611D1E3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13" y="-1908313"/>
            <a:ext cx="1327428" cy="928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7CE2EC-11F4-52D0-BE19-241548767290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5" name="Picture 4" descr="A close-up of a credit card&#10;&#10;Description automatically generated">
            <a:extLst>
              <a:ext uri="{FF2B5EF4-FFF2-40B4-BE49-F238E27FC236}">
                <a16:creationId xmlns:a16="http://schemas.microsoft.com/office/drawing/2014/main" id="{860E83CF-D98F-705F-4D39-DE7CDD0A05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937" y="815068"/>
            <a:ext cx="10080021" cy="5662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0A09DF-0CD1-12D6-7FAF-00F32462ABE1}"/>
              </a:ext>
            </a:extLst>
          </p:cNvPr>
          <p:cNvSpPr/>
          <p:nvPr/>
        </p:nvSpPr>
        <p:spPr>
          <a:xfrm>
            <a:off x="3637280" y="2021840"/>
            <a:ext cx="833120" cy="995680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E1B52-1980-5736-39F8-22FBF5C38D06}"/>
              </a:ext>
            </a:extLst>
          </p:cNvPr>
          <p:cNvSpPr/>
          <p:nvPr/>
        </p:nvSpPr>
        <p:spPr>
          <a:xfrm>
            <a:off x="2602230" y="3069590"/>
            <a:ext cx="287020" cy="289560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3D103-7C46-5E4B-8E1C-A08E44AC2352}"/>
              </a:ext>
            </a:extLst>
          </p:cNvPr>
          <p:cNvSpPr/>
          <p:nvPr/>
        </p:nvSpPr>
        <p:spPr>
          <a:xfrm>
            <a:off x="9234377" y="4142740"/>
            <a:ext cx="789907" cy="588010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08417-68FB-B314-9474-401B5440AA30}"/>
              </a:ext>
            </a:extLst>
          </p:cNvPr>
          <p:cNvSpPr/>
          <p:nvPr/>
        </p:nvSpPr>
        <p:spPr>
          <a:xfrm>
            <a:off x="6037580" y="4974590"/>
            <a:ext cx="2820670" cy="378460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E674C1-DD2A-5CB7-1DFE-73C86ADA0DA1}"/>
              </a:ext>
            </a:extLst>
          </p:cNvPr>
          <p:cNvSpPr/>
          <p:nvPr/>
        </p:nvSpPr>
        <p:spPr>
          <a:xfrm>
            <a:off x="8426450" y="5387340"/>
            <a:ext cx="704850" cy="321205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2F394E-975F-6AFA-6537-BFAF3AC2C9D8}"/>
              </a:ext>
            </a:extLst>
          </p:cNvPr>
          <p:cNvSpPr/>
          <p:nvPr/>
        </p:nvSpPr>
        <p:spPr>
          <a:xfrm>
            <a:off x="7283450" y="5387340"/>
            <a:ext cx="1098550" cy="321205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44375-D391-2AEF-6E06-C808D42DA1E9}"/>
              </a:ext>
            </a:extLst>
          </p:cNvPr>
          <p:cNvSpPr/>
          <p:nvPr/>
        </p:nvSpPr>
        <p:spPr>
          <a:xfrm>
            <a:off x="6037580" y="5387340"/>
            <a:ext cx="1201420" cy="321205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DA2C94-3473-FE8E-8FD4-D1D78C3AE605}"/>
              </a:ext>
            </a:extLst>
          </p:cNvPr>
          <p:cNvSpPr/>
          <p:nvPr/>
        </p:nvSpPr>
        <p:spPr>
          <a:xfrm>
            <a:off x="8293394" y="4161685"/>
            <a:ext cx="368005" cy="422615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1DD8EC-D7F7-CEE9-990C-555B3CA7801F}"/>
              </a:ext>
            </a:extLst>
          </p:cNvPr>
          <p:cNvSpPr/>
          <p:nvPr/>
        </p:nvSpPr>
        <p:spPr>
          <a:xfrm>
            <a:off x="6100100" y="4161686"/>
            <a:ext cx="2146300" cy="422615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D3D74A-0504-7F50-F368-849C7E497AE0}"/>
              </a:ext>
            </a:extLst>
          </p:cNvPr>
          <p:cNvSpPr/>
          <p:nvPr/>
        </p:nvSpPr>
        <p:spPr>
          <a:xfrm>
            <a:off x="9400714" y="4927229"/>
            <a:ext cx="623571" cy="781316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2F43F-AD43-EB71-0F82-70A760348D40}"/>
              </a:ext>
            </a:extLst>
          </p:cNvPr>
          <p:cNvSpPr/>
          <p:nvPr/>
        </p:nvSpPr>
        <p:spPr>
          <a:xfrm>
            <a:off x="5961081" y="3374875"/>
            <a:ext cx="4063203" cy="607018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0E34B-BAEF-7225-4A0E-B33FA4A75DD3}"/>
              </a:ext>
            </a:extLst>
          </p:cNvPr>
          <p:cNvSpPr/>
          <p:nvPr/>
        </p:nvSpPr>
        <p:spPr>
          <a:xfrm>
            <a:off x="5982346" y="3173080"/>
            <a:ext cx="4063203" cy="162189"/>
          </a:xfrm>
          <a:prstGeom prst="rect">
            <a:avLst/>
          </a:prstGeom>
          <a:noFill/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E7332A-6C2D-4CD1-3965-89713CA24D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380494"/>
            <a:ext cx="2892248" cy="83635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Univers Next for HSBC Thin" panose="020B0303030202020203" pitchFamily="34" charset="77"/>
              </a:rPr>
              <a:t>Ways to Pay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0A296-1682-3EC0-AA4B-82CFD67358A4}"/>
              </a:ext>
            </a:extLst>
          </p:cNvPr>
          <p:cNvSpPr/>
          <p:nvPr/>
        </p:nvSpPr>
        <p:spPr>
          <a:xfrm>
            <a:off x="554221" y="2546683"/>
            <a:ext cx="2693943" cy="2058268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360000" rtlCol="0" anchor="b" anchorCtr="0"/>
          <a:lstStyle/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Your new card has </a:t>
            </a:r>
            <a:br>
              <a:rPr lang="en-GB" sz="1400" kern="0" dirty="0">
                <a:latin typeface="Univers Next for HSBC Medium" panose="020B0503030202020203" pitchFamily="34" charset="0"/>
                <a:cs typeface="Arial"/>
              </a:rPr>
            </a:b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just arrived</a:t>
            </a:r>
          </a:p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You buy a hot </a:t>
            </a:r>
            <a:br>
              <a:rPr lang="en-GB" sz="1400" kern="0" dirty="0">
                <a:latin typeface="Univers Next for HSBC Light" panose="020B0403030202020203" pitchFamily="34" charset="0"/>
                <a:cs typeface="Arial"/>
              </a:rPr>
            </a:b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chocolate for £3.50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9D25D-91FD-0F2E-9ADA-5913937635F8}"/>
              </a:ext>
            </a:extLst>
          </p:cNvPr>
          <p:cNvSpPr/>
          <p:nvPr/>
        </p:nvSpPr>
        <p:spPr>
          <a:xfrm>
            <a:off x="6144583" y="2546683"/>
            <a:ext cx="2693943" cy="2058268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360000" rtlCol="0" anchor="b" anchorCtr="0"/>
          <a:lstStyle/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You are browsing for a new </a:t>
            </a:r>
            <a:br>
              <a:rPr lang="en-GB" sz="1400" kern="0" dirty="0">
                <a:latin typeface="Univers Next for HSBC Medium" panose="020B0503030202020203" pitchFamily="34" charset="0"/>
                <a:cs typeface="Arial"/>
              </a:rPr>
            </a:b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TV in the sales</a:t>
            </a:r>
          </a:p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You find one that you </a:t>
            </a:r>
            <a:br>
              <a:rPr lang="en-GB" sz="1400" kern="0" dirty="0">
                <a:latin typeface="Univers Next for HSBC Light" panose="020B0403030202020203" pitchFamily="34" charset="0"/>
                <a:cs typeface="Arial"/>
              </a:rPr>
            </a:b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like for £250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AA1C02-4A66-8C45-EC5D-6A20C9917BEB}"/>
              </a:ext>
            </a:extLst>
          </p:cNvPr>
          <p:cNvSpPr/>
          <p:nvPr/>
        </p:nvSpPr>
        <p:spPr>
          <a:xfrm>
            <a:off x="3341972" y="2546683"/>
            <a:ext cx="2693943" cy="2058268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360000" rtlCol="0" anchor="b" anchorCtr="0"/>
          <a:lstStyle/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You are doing the weekly </a:t>
            </a:r>
            <a:br>
              <a:rPr lang="en-GB" sz="1400" kern="0" dirty="0">
                <a:latin typeface="Univers Next for HSBC Medium" panose="020B0503030202020203" pitchFamily="34" charset="0"/>
                <a:cs typeface="Arial"/>
              </a:rPr>
            </a:b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shop for your family</a:t>
            </a:r>
          </a:p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You have </a:t>
            </a:r>
            <a:br>
              <a:rPr lang="en-GB" sz="1400" kern="0" dirty="0">
                <a:latin typeface="Univers Next for HSBC Light" panose="020B0403030202020203" pitchFamily="34" charset="0"/>
                <a:cs typeface="Arial"/>
              </a:rPr>
            </a:b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spent £75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86DDBF-7627-76BB-F736-0D707FC8FF3B}"/>
              </a:ext>
            </a:extLst>
          </p:cNvPr>
          <p:cNvSpPr/>
          <p:nvPr/>
        </p:nvSpPr>
        <p:spPr>
          <a:xfrm>
            <a:off x="8947194" y="2546683"/>
            <a:ext cx="2693943" cy="2058268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360000" rtlCol="0" anchor="b" anchorCtr="0"/>
          <a:lstStyle/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You are booking </a:t>
            </a:r>
            <a:br>
              <a:rPr lang="en-GB" sz="1400" kern="0" dirty="0">
                <a:latin typeface="Univers Next for HSBC Medium" panose="020B0503030202020203" pitchFamily="34" charset="0"/>
                <a:cs typeface="Arial"/>
              </a:rPr>
            </a:br>
            <a:r>
              <a:rPr lang="en-GB" sz="1400" kern="0" dirty="0">
                <a:latin typeface="Univers Next for HSBC Medium" panose="020B0503030202020203" pitchFamily="34" charset="0"/>
                <a:cs typeface="Arial"/>
              </a:rPr>
              <a:t>a holiday online</a:t>
            </a:r>
          </a:p>
          <a:p>
            <a:pPr lvl="0" algn="ctr"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You book for you and your </a:t>
            </a:r>
            <a:br>
              <a:rPr lang="en-GB" sz="1400" kern="0" dirty="0">
                <a:latin typeface="Univers Next for HSBC Light" panose="020B0403030202020203" pitchFamily="34" charset="0"/>
                <a:cs typeface="Arial"/>
              </a:rPr>
            </a:b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friend costing £900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193546-36AC-77DC-766E-EBE27B60814E}"/>
              </a:ext>
            </a:extLst>
          </p:cNvPr>
          <p:cNvSpPr>
            <a:spLocks noChangeAspect="1"/>
          </p:cNvSpPr>
          <p:nvPr/>
        </p:nvSpPr>
        <p:spPr>
          <a:xfrm>
            <a:off x="1206040" y="4959597"/>
            <a:ext cx="1517909" cy="1517909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 defTabSz="864748">
              <a:spcAft>
                <a:spcPts val="567"/>
              </a:spcAft>
              <a:defRPr/>
            </a:pPr>
            <a: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Payment App</a:t>
            </a:r>
          </a:p>
          <a:p>
            <a:pPr lvl="0" algn="ctr" defTabSz="864748">
              <a:spcAft>
                <a:spcPts val="567"/>
              </a:spcAft>
              <a:defRPr/>
            </a:pPr>
            <a:r>
              <a:rPr lang="en-GB" sz="1000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Biometric security</a:t>
            </a:r>
            <a:br>
              <a:rPr lang="en-GB" sz="1000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</a:br>
            <a:r>
              <a:rPr lang="en-GB" sz="1000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No upper limit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D2DD6D-E3EA-DB51-6E66-AC59731E37E0}"/>
              </a:ext>
            </a:extLst>
          </p:cNvPr>
          <p:cNvSpPr>
            <a:spLocks noChangeAspect="1"/>
          </p:cNvSpPr>
          <p:nvPr/>
        </p:nvSpPr>
        <p:spPr>
          <a:xfrm>
            <a:off x="3929990" y="4959597"/>
            <a:ext cx="1517909" cy="1517909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 defTabSz="864748">
              <a:spcAft>
                <a:spcPts val="567"/>
              </a:spcAft>
              <a:defRPr/>
            </a:pPr>
            <a: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Long Card</a:t>
            </a:r>
            <a:b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</a:br>
            <a: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Number </a:t>
            </a:r>
          </a:p>
          <a:p>
            <a:pPr lvl="0" algn="ctr" defTabSz="864748">
              <a:spcAft>
                <a:spcPts val="567"/>
              </a:spcAft>
              <a:defRPr/>
            </a:pP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Online or Phone </a:t>
            </a:r>
            <a:b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</a:b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Purchases</a:t>
            </a:r>
          </a:p>
          <a:p>
            <a:pPr lvl="0" algn="ctr" defTabSz="864748">
              <a:spcAft>
                <a:spcPts val="567"/>
              </a:spcAft>
              <a:defRPr/>
            </a:pP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Confirmation Text </a:t>
            </a:r>
            <a:b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</a:b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from Bank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A269E50-B9B0-9DBA-7731-CC6288EF1745}"/>
              </a:ext>
            </a:extLst>
          </p:cNvPr>
          <p:cNvSpPr>
            <a:spLocks noChangeAspect="1"/>
          </p:cNvSpPr>
          <p:nvPr/>
        </p:nvSpPr>
        <p:spPr>
          <a:xfrm>
            <a:off x="6750192" y="4959597"/>
            <a:ext cx="1517909" cy="1517909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 defTabSz="864748">
              <a:spcAft>
                <a:spcPts val="567"/>
              </a:spcAft>
              <a:defRPr/>
            </a:pPr>
            <a: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 Chip &amp; Pin</a:t>
            </a:r>
          </a:p>
          <a:p>
            <a:pPr lvl="0" algn="ctr" defTabSz="864748">
              <a:spcAft>
                <a:spcPts val="567"/>
              </a:spcAft>
              <a:defRPr/>
            </a:pP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4 Digit Pin to make </a:t>
            </a:r>
            <a:b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</a:b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a secure payment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5BE0AE-A8CB-3E72-1EDF-976ECC1C4D96}"/>
              </a:ext>
            </a:extLst>
          </p:cNvPr>
          <p:cNvSpPr>
            <a:spLocks noChangeAspect="1"/>
          </p:cNvSpPr>
          <p:nvPr/>
        </p:nvSpPr>
        <p:spPr>
          <a:xfrm>
            <a:off x="9474141" y="4959597"/>
            <a:ext cx="1517909" cy="1517909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lvl="0" algn="ctr" defTabSz="864748">
              <a:spcAft>
                <a:spcPts val="567"/>
              </a:spcAft>
              <a:defRPr/>
            </a:pPr>
            <a:r>
              <a:rPr lang="en-GB" sz="1000" b="1" kern="0" dirty="0">
                <a:solidFill>
                  <a:srgbClr val="FFFFFF"/>
                </a:solidFill>
                <a:latin typeface="Univers Next for HSBC Regular" panose="020B0503030202020203" pitchFamily="34" charset="0"/>
                <a:cs typeface="Arial"/>
              </a:rPr>
              <a:t> Contactless</a:t>
            </a:r>
          </a:p>
          <a:p>
            <a:pPr lvl="0" algn="ctr" defTabSz="864748">
              <a:spcAft>
                <a:spcPts val="567"/>
              </a:spcAft>
              <a:defRPr/>
            </a:pP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Purchase items </a:t>
            </a:r>
            <a:b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</a:br>
            <a:r>
              <a:rPr lang="en-GB" sz="1000" kern="0" dirty="0">
                <a:solidFill>
                  <a:srgbClr val="FFFFFF"/>
                </a:solidFill>
                <a:latin typeface="Univers Next for HSBC Light" panose="020B0403030202020203" pitchFamily="34" charset="0"/>
                <a:cs typeface="Arial"/>
              </a:rPr>
              <a:t>under £100.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3327E-3149-283F-B383-A5B8A7015454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61938D25-F250-8378-418E-6F79241E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BB099-93BB-1A75-0C27-69FA9978B69B}"/>
              </a:ext>
            </a:extLst>
          </p:cNvPr>
          <p:cNvGrpSpPr/>
          <p:nvPr/>
        </p:nvGrpSpPr>
        <p:grpSpPr>
          <a:xfrm>
            <a:off x="10282517" y="24128"/>
            <a:ext cx="1606003" cy="1606003"/>
            <a:chOff x="9836471" y="60401"/>
            <a:chExt cx="1775011" cy="1775011"/>
          </a:xfrm>
        </p:grpSpPr>
        <p:pic>
          <p:nvPicPr>
            <p:cNvPr id="3" name="Picture 2" descr="A red chair and blue umbrella&#10;&#10;Description automatically generated">
              <a:extLst>
                <a:ext uri="{FF2B5EF4-FFF2-40B4-BE49-F238E27FC236}">
                  <a16:creationId xmlns:a16="http://schemas.microsoft.com/office/drawing/2014/main" id="{9AD6657A-D838-C0AF-E7D3-6BE6AD3B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471" y="60401"/>
              <a:ext cx="1775011" cy="177501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0730AD-B4A2-469D-3B00-1371746F982C}"/>
                </a:ext>
              </a:extLst>
            </p:cNvPr>
            <p:cNvSpPr/>
            <p:nvPr/>
          </p:nvSpPr>
          <p:spPr>
            <a:xfrm>
              <a:off x="9923929" y="1449388"/>
              <a:ext cx="1416424" cy="253906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6667 -0.496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45247 -0.4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45651 -0.49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45937 -0.493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0CA1DE-188C-C2CB-3E72-9906C1B2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</a:rPr>
              <a:t>What is value?</a:t>
            </a:r>
            <a:endParaRPr lang="en-GB" dirty="0">
              <a:latin typeface="Univers Next for HSBC Thin" panose="020B03030302020202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F2A9B7-BEFD-A71F-7094-1E4065C56279}"/>
              </a:ext>
            </a:extLst>
          </p:cNvPr>
          <p:cNvSpPr/>
          <p:nvPr/>
        </p:nvSpPr>
        <p:spPr>
          <a:xfrm>
            <a:off x="6227546" y="0"/>
            <a:ext cx="5972256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erson with a football ball&#10;&#10;Description automatically generated">
            <a:extLst>
              <a:ext uri="{FF2B5EF4-FFF2-40B4-BE49-F238E27FC236}">
                <a16:creationId xmlns:a16="http://schemas.microsoft.com/office/drawing/2014/main" id="{2AC5FAFD-C144-E34D-CC24-2A35B2452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53" y="1216848"/>
            <a:ext cx="4329612" cy="43296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DB6BC1-B4CB-BE31-014C-43823EE8A6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17" y="1216848"/>
            <a:ext cx="4329612" cy="43296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79A391-F945-E37F-9B27-3E3BCC2F729B}"/>
              </a:ext>
            </a:extLst>
          </p:cNvPr>
          <p:cNvSpPr txBox="1"/>
          <p:nvPr/>
        </p:nvSpPr>
        <p:spPr>
          <a:xfrm>
            <a:off x="1950137" y="5618269"/>
            <a:ext cx="2406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Signed Football Shirt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– Your Team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£200</a:t>
            </a:r>
          </a:p>
          <a:p>
            <a:pPr algn="ctr"/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89AEB9-C342-DD84-9964-AC5653A265CB}"/>
              </a:ext>
            </a:extLst>
          </p:cNvPr>
          <p:cNvSpPr txBox="1"/>
          <p:nvPr/>
        </p:nvSpPr>
        <p:spPr>
          <a:xfrm>
            <a:off x="7937050" y="5618269"/>
            <a:ext cx="24065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Signed Football Shirt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– Another Team </a:t>
            </a:r>
            <a:b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</a:b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Light" panose="020B0403030202020203" pitchFamily="34" charset="0"/>
                <a:cs typeface="Arial"/>
              </a:rPr>
              <a:t>£200</a:t>
            </a:r>
          </a:p>
          <a:p>
            <a:pPr algn="ctr"/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267C40-60F2-42E7-48BC-6B696C6FFEB9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3962A06A-5153-5EBC-8A3F-5F9191E14E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5" name="Picture 4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B3485878-53EA-7A5C-E111-CF8F71832B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227" y="379792"/>
            <a:ext cx="772770" cy="8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3014DFE-0F2A-0449-752D-47E0096342CD}"/>
              </a:ext>
            </a:extLst>
          </p:cNvPr>
          <p:cNvSpPr/>
          <p:nvPr/>
        </p:nvSpPr>
        <p:spPr>
          <a:xfrm>
            <a:off x="7113070" y="4654601"/>
            <a:ext cx="4184208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6F6C-3404-C01E-3C2C-BEE9939F6308}"/>
              </a:ext>
            </a:extLst>
          </p:cNvPr>
          <p:cNvSpPr/>
          <p:nvPr/>
        </p:nvSpPr>
        <p:spPr>
          <a:xfrm>
            <a:off x="7113070" y="3037557"/>
            <a:ext cx="4184208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8E5665-0D4E-1B40-C545-13CD44C66588}"/>
              </a:ext>
            </a:extLst>
          </p:cNvPr>
          <p:cNvSpPr/>
          <p:nvPr/>
        </p:nvSpPr>
        <p:spPr>
          <a:xfrm>
            <a:off x="7103445" y="1449388"/>
            <a:ext cx="4184208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5261B3-8AD5-06E8-563D-BC08E02F115A}"/>
              </a:ext>
            </a:extLst>
          </p:cNvPr>
          <p:cNvSpPr/>
          <p:nvPr/>
        </p:nvSpPr>
        <p:spPr>
          <a:xfrm>
            <a:off x="1597794" y="3037557"/>
            <a:ext cx="4184208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508D2A-0001-2991-61D3-3A2C41782D01}"/>
              </a:ext>
            </a:extLst>
          </p:cNvPr>
          <p:cNvSpPr/>
          <p:nvPr/>
        </p:nvSpPr>
        <p:spPr>
          <a:xfrm>
            <a:off x="1597792" y="4654601"/>
            <a:ext cx="4184209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139362-BDE4-B781-6FCB-856BECEAA33C}"/>
              </a:ext>
            </a:extLst>
          </p:cNvPr>
          <p:cNvSpPr/>
          <p:nvPr/>
        </p:nvSpPr>
        <p:spPr>
          <a:xfrm>
            <a:off x="1597794" y="1449388"/>
            <a:ext cx="4184208" cy="1479658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11212C9-56A0-D11B-0B4D-EBD282E3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Calculations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D988D-3842-4F8C-DE4C-2018523721EE}"/>
              </a:ext>
            </a:extLst>
          </p:cNvPr>
          <p:cNvSpPr/>
          <p:nvPr/>
        </p:nvSpPr>
        <p:spPr>
          <a:xfrm>
            <a:off x="2697570" y="1746235"/>
            <a:ext cx="3084432" cy="8925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spcBef>
                <a:spcPts val="600"/>
              </a:spcBef>
            </a:pPr>
            <a:r>
              <a:rPr lang="en-GB" sz="1400" b="1" spc="-3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Streaming Service £12 a month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spcBef>
                <a:spcPts val="600"/>
              </a:spcBef>
            </a:pPr>
            <a:r>
              <a:rPr lang="en-GB" sz="1400" spc="-2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10 months for the price of 12</a:t>
            </a:r>
          </a:p>
          <a:p>
            <a:pPr marL="12724" marR="5090" defTabSz="916137">
              <a:spcBef>
                <a:spcPts val="600"/>
              </a:spcBef>
            </a:pPr>
            <a:r>
              <a:rPr lang="en-GB" sz="1400" spc="-2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30% off for the first 12 months</a:t>
            </a:r>
            <a:endParaRPr lang="en-GB" sz="1400" dirty="0">
              <a:solidFill>
                <a:prstClr val="black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14A7CE-2FED-5162-B94E-6BE35940542C}"/>
              </a:ext>
            </a:extLst>
          </p:cNvPr>
          <p:cNvSpPr/>
          <p:nvPr/>
        </p:nvSpPr>
        <p:spPr>
          <a:xfrm>
            <a:off x="2697570" y="3342750"/>
            <a:ext cx="2716269" cy="89255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spcBef>
                <a:spcPts val="600"/>
              </a:spcBef>
            </a:pPr>
            <a:r>
              <a:rPr lang="en-GB" sz="1400" b="1" spc="-3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New Jacket £40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Buy one get one half price</a:t>
            </a:r>
          </a:p>
          <a:p>
            <a:pPr marL="12724" marR="5090" defTabSz="916137"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50% off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D183A-693F-CE4F-9E67-45478702AB8F}"/>
              </a:ext>
            </a:extLst>
          </p:cNvPr>
          <p:cNvSpPr/>
          <p:nvPr/>
        </p:nvSpPr>
        <p:spPr>
          <a:xfrm>
            <a:off x="8117477" y="1746235"/>
            <a:ext cx="3144719" cy="930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b="1" spc="-2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7-night Holiday Half Board £750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All Inclusive £950</a:t>
            </a: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Self-Catering £450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0457C7-F3E2-63D7-3729-9118AA237048}"/>
              </a:ext>
            </a:extLst>
          </p:cNvPr>
          <p:cNvSpPr/>
          <p:nvPr/>
        </p:nvSpPr>
        <p:spPr>
          <a:xfrm>
            <a:off x="2697569" y="4926606"/>
            <a:ext cx="2716269" cy="93038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b="1" spc="-3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Concert £150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Group of 10 for £1250</a:t>
            </a: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Group of 5 for £675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66542D-C1CF-D5A2-E38A-E48129961953}"/>
              </a:ext>
            </a:extLst>
          </p:cNvPr>
          <p:cNvSpPr/>
          <p:nvPr/>
        </p:nvSpPr>
        <p:spPr>
          <a:xfrm>
            <a:off x="8117477" y="3347336"/>
            <a:ext cx="3565654" cy="930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b="1" spc="-2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New Phone Contract £1,000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36 Month Contract - £45</a:t>
            </a: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12 Month Contract - £95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1436F5-EAF8-5CAC-60E0-3B4337A170B4}"/>
              </a:ext>
            </a:extLst>
          </p:cNvPr>
          <p:cNvSpPr/>
          <p:nvPr/>
        </p:nvSpPr>
        <p:spPr>
          <a:xfrm>
            <a:off x="8117477" y="4926607"/>
            <a:ext cx="3565654" cy="93038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b="1" spc="-20" dirty="0">
                <a:solidFill>
                  <a:prstClr val="black"/>
                </a:solidFill>
                <a:latin typeface="Univers Next for HSBC Regular"/>
                <a:cs typeface="Univers Next for HSBC Regular"/>
              </a:rPr>
              <a:t>Gym Membership £60 a month</a:t>
            </a:r>
            <a:endParaRPr lang="en-GB" sz="1400" dirty="0">
              <a:solidFill>
                <a:prstClr val="black"/>
              </a:solidFill>
              <a:latin typeface="Univers Next for HSBC Regular"/>
              <a:cs typeface="Univers Next for HSBC Regular"/>
            </a:endParaRP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15% off for 12 months</a:t>
            </a:r>
          </a:p>
          <a:p>
            <a:pPr marL="12724" marR="5090" defTabSz="916137">
              <a:lnSpc>
                <a:spcPct val="109300"/>
              </a:lnSpc>
              <a:spcBef>
                <a:spcPts val="600"/>
              </a:spcBef>
            </a:pPr>
            <a:r>
              <a:rPr lang="en-GB" sz="1400" dirty="0">
                <a:solidFill>
                  <a:prstClr val="black"/>
                </a:solidFill>
                <a:latin typeface="UniversNextforHSBC-Light"/>
                <a:cs typeface="UniversNextforHSBC-Light"/>
              </a:rPr>
              <a:t>Free 3-month trial then normal price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9FBF0E-7392-3807-F009-92C824BC8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804" y="1449388"/>
            <a:ext cx="1440000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24C7E0-A23C-101A-12F8-16E2ECAF3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97" y="3301829"/>
            <a:ext cx="1108790" cy="9035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EE7EA5-7BA4-4170-BDF1-6490C32465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000" y="1496565"/>
            <a:ext cx="1440000" cy="14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401539-C4A1-B7A6-E500-80BEFB6B46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250" y="3073951"/>
            <a:ext cx="1440000" cy="14400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AFE8807-C5AA-F0E9-52E3-C6A4605E20A1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64CF8BD9-2F4A-797F-636C-5CCC86A84A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4D6C416-DC38-DFF8-92BE-377329EA47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367" y="4946926"/>
            <a:ext cx="1181901" cy="930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3E40F-B0FA-43CF-FD92-F48B7CCE79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67" y="4713568"/>
            <a:ext cx="1340508" cy="13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8" grpId="0"/>
      <p:bldP spid="3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7C09813-F36E-BE21-165F-5AEF53DA3168}"/>
              </a:ext>
            </a:extLst>
          </p:cNvPr>
          <p:cNvSpPr/>
          <p:nvPr/>
        </p:nvSpPr>
        <p:spPr>
          <a:xfrm>
            <a:off x="7837044" y="0"/>
            <a:ext cx="4362757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3"/>
            <a:ext cx="11090274" cy="1396037"/>
          </a:xfrm>
        </p:spPr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The Future Of Money?</a:t>
            </a:r>
            <a:b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</a:br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Cryptocurrency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11F0A-15A5-A9A3-64B5-26F7FCA98D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79"/>
          <a:stretch/>
        </p:blipFill>
        <p:spPr>
          <a:xfrm>
            <a:off x="7311652" y="-816209"/>
            <a:ext cx="4888150" cy="4706431"/>
          </a:xfrm>
          <a:prstGeom prst="rect">
            <a:avLst/>
          </a:prstGeom>
        </p:spPr>
      </p:pic>
      <p:sp>
        <p:nvSpPr>
          <p:cNvPr id="34" name="object 7">
            <a:extLst>
              <a:ext uri="{FF2B5EF4-FFF2-40B4-BE49-F238E27FC236}">
                <a16:creationId xmlns:a16="http://schemas.microsoft.com/office/drawing/2014/main" id="{222E59BC-2EBA-5AB9-3E4C-15EC6E4BAA67}"/>
              </a:ext>
            </a:extLst>
          </p:cNvPr>
          <p:cNvSpPr txBox="1"/>
          <p:nvPr/>
        </p:nvSpPr>
        <p:spPr>
          <a:xfrm>
            <a:off x="550863" y="3301260"/>
            <a:ext cx="3363591" cy="33152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srgbClr val="000000"/>
                </a:solidFill>
                <a:latin typeface="Univers Next for HSBC Regular" panose="020B0503030202020203" pitchFamily="34" charset="0"/>
                <a:cs typeface="Arial"/>
              </a:rPr>
              <a:t>What is a cryptocurrency? </a:t>
            </a:r>
            <a:endParaRPr lang="en-GB" sz="1600" b="1" kern="0" dirty="0">
              <a:solidFill>
                <a:prstClr val="black"/>
              </a:solidFill>
              <a:latin typeface="Univers Next for HSBC Regular" panose="020B05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Cryptocurrency is a digital currency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need to buy from a reputable exchange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Similar to buying currency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for a holiday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Claims it is faster or more private than using normal currency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Value of currency can fluctuate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0DB705A5-E83B-617A-C5B2-3D4F2CE0BE34}"/>
              </a:ext>
            </a:extLst>
          </p:cNvPr>
          <p:cNvSpPr txBox="1"/>
          <p:nvPr/>
        </p:nvSpPr>
        <p:spPr>
          <a:xfrm>
            <a:off x="4297372" y="3280203"/>
            <a:ext cx="3260740" cy="273558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srgbClr val="000000"/>
                </a:solidFill>
                <a:latin typeface="Univers Next for HSBC Regular" panose="020B0503030202020203" pitchFamily="34" charset="0"/>
                <a:cs typeface="Arial"/>
              </a:rPr>
              <a:t>Who oversees them?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Exist outside of government control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Decentralised so no one has overall control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Governments are exploring creating their own more regulated versions in the future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FB61CCEF-89B1-1B3B-A176-2169956FD94D}"/>
              </a:ext>
            </a:extLst>
          </p:cNvPr>
          <p:cNvSpPr txBox="1"/>
          <p:nvPr/>
        </p:nvSpPr>
        <p:spPr>
          <a:xfrm>
            <a:off x="8420025" y="3280203"/>
            <a:ext cx="3137075" cy="3182238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solidFill>
                  <a:srgbClr val="000000"/>
                </a:solidFill>
                <a:latin typeface="Univers Next for HSBC Regular" panose="020B0503030202020203" pitchFamily="34" charset="0"/>
                <a:cs typeface="Arial"/>
              </a:rPr>
              <a:t>What risks could there be 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Fraudulent Exchanges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Who handles complaints?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Anonymity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Value is volatile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Not widely accepted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No Protection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Is it too high risk to invest?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E5BDAF-7FF8-5337-1093-EAE56918B23D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AEBF3504-1EC6-6187-4250-4069DDA48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aph of candlesticks in a circle&#10;&#10;Description automatically generated">
            <a:extLst>
              <a:ext uri="{FF2B5EF4-FFF2-40B4-BE49-F238E27FC236}">
                <a16:creationId xmlns:a16="http://schemas.microsoft.com/office/drawing/2014/main" id="{41701836-DF85-865C-568C-F6CBADDBF7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833" y="1078511"/>
            <a:ext cx="1769080" cy="17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65F5040-F9F4-45AB-962A-13D390D40D1E}"/>
              </a:ext>
            </a:extLst>
          </p:cNvPr>
          <p:cNvSpPr/>
          <p:nvPr/>
        </p:nvSpPr>
        <p:spPr>
          <a:xfrm>
            <a:off x="1" y="0"/>
            <a:ext cx="7827594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Volatility of Cryptocurrency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CA69BB-02A2-490D-F787-1E6658E16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22015"/>
              </p:ext>
            </p:extLst>
          </p:nvPr>
        </p:nvGraphicFramePr>
        <p:xfrm>
          <a:off x="550863" y="3435562"/>
          <a:ext cx="6685200" cy="2880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94003">
                  <a:extLst>
                    <a:ext uri="{9D8B030D-6E8A-4147-A177-3AD203B41FA5}">
                      <a16:colId xmlns:a16="http://schemas.microsoft.com/office/drawing/2014/main" val="2990926536"/>
                    </a:ext>
                  </a:extLst>
                </a:gridCol>
                <a:gridCol w="1237916">
                  <a:extLst>
                    <a:ext uri="{9D8B030D-6E8A-4147-A177-3AD203B41FA5}">
                      <a16:colId xmlns:a16="http://schemas.microsoft.com/office/drawing/2014/main" val="2618440669"/>
                    </a:ext>
                  </a:extLst>
                </a:gridCol>
                <a:gridCol w="983701">
                  <a:extLst>
                    <a:ext uri="{9D8B030D-6E8A-4147-A177-3AD203B41FA5}">
                      <a16:colId xmlns:a16="http://schemas.microsoft.com/office/drawing/2014/main" val="737884264"/>
                    </a:ext>
                  </a:extLst>
                </a:gridCol>
                <a:gridCol w="2112257">
                  <a:extLst>
                    <a:ext uri="{9D8B030D-6E8A-4147-A177-3AD203B41FA5}">
                      <a16:colId xmlns:a16="http://schemas.microsoft.com/office/drawing/2014/main" val="1905602369"/>
                    </a:ext>
                  </a:extLst>
                </a:gridCol>
                <a:gridCol w="1757323">
                  <a:extLst>
                    <a:ext uri="{9D8B030D-6E8A-4147-A177-3AD203B41FA5}">
                      <a16:colId xmlns:a16="http://schemas.microsoft.com/office/drawing/2014/main" val="47262338"/>
                    </a:ext>
                  </a:extLst>
                </a:gridCol>
              </a:tblGrid>
              <a:tr h="4510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Day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+/- 8%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Real World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98992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DB0011"/>
                          </a:solidFill>
                          <a:latin typeface="Univers Next for HSBC Regular" panose="020B0503030202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 £8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40018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£84.64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 £15.36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3384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£91.41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 £8.59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67956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£84.10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-£15.90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88348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£77.37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-£22.63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6789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£83.56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-£16.44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83824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Regular" panose="020B05030302020202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£76.88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-£23.12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5298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0E19F1F-BAAA-AE52-0BA3-B1F4596C50E5}"/>
              </a:ext>
            </a:extLst>
          </p:cNvPr>
          <p:cNvSpPr/>
          <p:nvPr/>
        </p:nvSpPr>
        <p:spPr>
          <a:xfrm>
            <a:off x="3913798" y="4288618"/>
            <a:ext cx="1394460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BB074-9A64-F657-9B9F-CAC5DF875997}"/>
              </a:ext>
            </a:extLst>
          </p:cNvPr>
          <p:cNvSpPr/>
          <p:nvPr/>
        </p:nvSpPr>
        <p:spPr>
          <a:xfrm>
            <a:off x="3772105" y="4651403"/>
            <a:ext cx="1394460" cy="21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CA7C9D-355B-C7D9-C9D4-9ADEAC8AC3BB}"/>
              </a:ext>
            </a:extLst>
          </p:cNvPr>
          <p:cNvSpPr/>
          <p:nvPr/>
        </p:nvSpPr>
        <p:spPr>
          <a:xfrm>
            <a:off x="3743012" y="4961414"/>
            <a:ext cx="139446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9299E-E012-13A0-AF7F-3E4B2D444DA2}"/>
              </a:ext>
            </a:extLst>
          </p:cNvPr>
          <p:cNvSpPr/>
          <p:nvPr/>
        </p:nvSpPr>
        <p:spPr>
          <a:xfrm>
            <a:off x="3772105" y="5323835"/>
            <a:ext cx="139446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D36424-1E4C-39E8-4B16-BCAE660C4C45}"/>
              </a:ext>
            </a:extLst>
          </p:cNvPr>
          <p:cNvSpPr/>
          <p:nvPr/>
        </p:nvSpPr>
        <p:spPr>
          <a:xfrm>
            <a:off x="3772105" y="6002570"/>
            <a:ext cx="139446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739DA3-C2AA-D7B8-9559-AFCA0ADD56A9}"/>
              </a:ext>
            </a:extLst>
          </p:cNvPr>
          <p:cNvSpPr/>
          <p:nvPr/>
        </p:nvSpPr>
        <p:spPr>
          <a:xfrm>
            <a:off x="3743012" y="5698263"/>
            <a:ext cx="1394460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67B6B-FBFC-523B-791E-4EBC28258188}"/>
              </a:ext>
            </a:extLst>
          </p:cNvPr>
          <p:cNvSpPr/>
          <p:nvPr/>
        </p:nvSpPr>
        <p:spPr>
          <a:xfrm>
            <a:off x="5862169" y="4267529"/>
            <a:ext cx="85725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EDB0AE-460E-7237-F7B8-60B6C2D1796F}"/>
              </a:ext>
            </a:extLst>
          </p:cNvPr>
          <p:cNvSpPr/>
          <p:nvPr/>
        </p:nvSpPr>
        <p:spPr>
          <a:xfrm>
            <a:off x="5911699" y="5293540"/>
            <a:ext cx="85725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749ACB-2FCE-133B-2748-C9D44D44DB7C}"/>
              </a:ext>
            </a:extLst>
          </p:cNvPr>
          <p:cNvSpPr/>
          <p:nvPr/>
        </p:nvSpPr>
        <p:spPr>
          <a:xfrm>
            <a:off x="5860744" y="4951858"/>
            <a:ext cx="85725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ECC18-7386-3E9A-5832-49B948542DA6}"/>
              </a:ext>
            </a:extLst>
          </p:cNvPr>
          <p:cNvSpPr/>
          <p:nvPr/>
        </p:nvSpPr>
        <p:spPr>
          <a:xfrm>
            <a:off x="5975120" y="6002570"/>
            <a:ext cx="857250" cy="2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BBFA74-B09F-38F5-069D-75F037DA8445}"/>
              </a:ext>
            </a:extLst>
          </p:cNvPr>
          <p:cNvSpPr/>
          <p:nvPr/>
        </p:nvSpPr>
        <p:spPr>
          <a:xfrm>
            <a:off x="5913175" y="5697118"/>
            <a:ext cx="857250" cy="19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063502-61AE-9FFD-32F6-62871AF4DB4E}"/>
              </a:ext>
            </a:extLst>
          </p:cNvPr>
          <p:cNvSpPr/>
          <p:nvPr/>
        </p:nvSpPr>
        <p:spPr>
          <a:xfrm>
            <a:off x="5860744" y="4651403"/>
            <a:ext cx="857250" cy="21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CBD76B-5EAF-E618-B5B5-6AA0138243C6}"/>
              </a:ext>
            </a:extLst>
          </p:cNvPr>
          <p:cNvSpPr txBox="1"/>
          <p:nvPr/>
        </p:nvSpPr>
        <p:spPr>
          <a:xfrm>
            <a:off x="8141610" y="609280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u="sng" dirty="0">
                <a:latin typeface="Univers Next for HSBC Light" panose="020B0403030202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*Bitcoin volatility 2024 | Statista</a:t>
            </a:r>
            <a:endParaRPr lang="en-GB" sz="1200" u="sng" dirty="0">
              <a:latin typeface="Univers Next for HSBC Light" panose="020B0403030202020203" pitchFamily="34" charset="0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B97310A5-2A0B-7754-A1A0-0C4BA019183F}"/>
              </a:ext>
            </a:extLst>
          </p:cNvPr>
          <p:cNvSpPr txBox="1"/>
          <p:nvPr/>
        </p:nvSpPr>
        <p:spPr>
          <a:xfrm>
            <a:off x="550863" y="1417206"/>
            <a:ext cx="6840396" cy="177663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Your local supermarket has decided to start accepting cryptocurrency as a form of payment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log into a cryptocurrency exchange and decide you want to buy £100 of the cryptocurrency per month to use in your next visit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In August 2023, the value of cryptocurrencies changed by as much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as  + or - 8%  per day*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97BBF318-13A5-EF13-312D-9A8CAFFF6464}"/>
              </a:ext>
            </a:extLst>
          </p:cNvPr>
          <p:cNvSpPr txBox="1"/>
          <p:nvPr/>
        </p:nvSpPr>
        <p:spPr>
          <a:xfrm>
            <a:off x="8141610" y="3372300"/>
            <a:ext cx="3449663" cy="386619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dirty="0">
                <a:latin typeface="Univers Next for HSBC Regular" panose="020B0503030202020203" pitchFamily="34" charset="0"/>
              </a:rPr>
              <a:t>You only do your shopping once </a:t>
            </a:r>
            <a:br>
              <a:rPr lang="en-GB" sz="1600" dirty="0">
                <a:latin typeface="Univers Next for HSBC Regular" panose="020B0503030202020203" pitchFamily="34" charset="0"/>
              </a:rPr>
            </a:br>
            <a:r>
              <a:rPr lang="en-GB" sz="1600" dirty="0">
                <a:latin typeface="Univers Next for HSBC Regular" panose="020B0503030202020203" pitchFamily="34" charset="0"/>
              </a:rPr>
              <a:t>a week.</a:t>
            </a: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much value will your cryptocurrency retain by the time you want to use it?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does this compare to spending £GBP 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33" name="Picture 32" descr="A person pushing a shopping cart&#10;&#10;Description automatically generated">
            <a:extLst>
              <a:ext uri="{FF2B5EF4-FFF2-40B4-BE49-F238E27FC236}">
                <a16:creationId xmlns:a16="http://schemas.microsoft.com/office/drawing/2014/main" id="{D67E0835-FCA4-FD2C-AC54-9162A65B9E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216" y="683539"/>
            <a:ext cx="2510300" cy="25103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57B642D-026B-2655-B590-FF41D371F92E}"/>
              </a:ext>
            </a:extLst>
          </p:cNvPr>
          <p:cNvSpPr txBox="1"/>
          <p:nvPr/>
        </p:nvSpPr>
        <p:spPr>
          <a:xfrm>
            <a:off x="8184493" y="6593968"/>
            <a:ext cx="345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2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Money and Value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7" name="Slide number">
            <a:extLst>
              <a:ext uri="{FF2B5EF4-FFF2-40B4-BE49-F238E27FC236}">
                <a16:creationId xmlns:a16="http://schemas.microsoft.com/office/drawing/2014/main" id="{4FE8FA7C-523A-3D48-65E2-CB870196A3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5C1EE512-BAE9-DD60-140E-1EC30E34E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227" y="379792"/>
            <a:ext cx="772770" cy="809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352D5-5A07-BAF7-FAE5-DC6E4250CA64}"/>
              </a:ext>
            </a:extLst>
          </p:cNvPr>
          <p:cNvSpPr/>
          <p:nvPr/>
        </p:nvSpPr>
        <p:spPr>
          <a:xfrm>
            <a:off x="2573030" y="4288618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EF7D9-75CA-D30E-EBB0-8DCA359C6655}"/>
              </a:ext>
            </a:extLst>
          </p:cNvPr>
          <p:cNvSpPr/>
          <p:nvPr/>
        </p:nvSpPr>
        <p:spPr>
          <a:xfrm>
            <a:off x="2460813" y="4636054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202F65-F992-4E30-3FDB-ED04205E5F1F}"/>
              </a:ext>
            </a:extLst>
          </p:cNvPr>
          <p:cNvSpPr/>
          <p:nvPr/>
        </p:nvSpPr>
        <p:spPr>
          <a:xfrm>
            <a:off x="2573030" y="5020606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CEC90-283B-5662-B033-53A329BC86B7}"/>
              </a:ext>
            </a:extLst>
          </p:cNvPr>
          <p:cNvSpPr/>
          <p:nvPr/>
        </p:nvSpPr>
        <p:spPr>
          <a:xfrm>
            <a:off x="2532471" y="5310414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6BCA68-21DD-FB62-41B0-B1D9E1063458}"/>
              </a:ext>
            </a:extLst>
          </p:cNvPr>
          <p:cNvSpPr/>
          <p:nvPr/>
        </p:nvSpPr>
        <p:spPr>
          <a:xfrm>
            <a:off x="2503378" y="5729388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38D58-A714-D615-FAC5-31B332919557}"/>
              </a:ext>
            </a:extLst>
          </p:cNvPr>
          <p:cNvSpPr/>
          <p:nvPr/>
        </p:nvSpPr>
        <p:spPr>
          <a:xfrm>
            <a:off x="2577556" y="6022475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B5EC8F-C679-2131-1CA7-E340482F3077}"/>
              </a:ext>
            </a:extLst>
          </p:cNvPr>
          <p:cNvSpPr/>
          <p:nvPr/>
        </p:nvSpPr>
        <p:spPr>
          <a:xfrm>
            <a:off x="3766669" y="5692040"/>
            <a:ext cx="1394460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14520-68A3-3138-52CB-6877D484BF8C}"/>
              </a:ext>
            </a:extLst>
          </p:cNvPr>
          <p:cNvSpPr/>
          <p:nvPr/>
        </p:nvSpPr>
        <p:spPr>
          <a:xfrm>
            <a:off x="5936832" y="5690895"/>
            <a:ext cx="857250" cy="19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52DDA8-9710-C99A-C6D6-E2D89F178FF1}"/>
              </a:ext>
            </a:extLst>
          </p:cNvPr>
          <p:cNvSpPr/>
          <p:nvPr/>
        </p:nvSpPr>
        <p:spPr>
          <a:xfrm>
            <a:off x="2527035" y="5723165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AFD88C-3C2B-E2C0-95E3-08DBE75DDB0E}"/>
              </a:ext>
            </a:extLst>
          </p:cNvPr>
          <p:cNvSpPr/>
          <p:nvPr/>
        </p:nvSpPr>
        <p:spPr>
          <a:xfrm>
            <a:off x="2601213" y="6016252"/>
            <a:ext cx="642802" cy="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2057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783</Words>
  <Application>Microsoft Office PowerPoint</Application>
  <PresentationFormat>Widescreen</PresentationFormat>
  <Paragraphs>163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Light</vt:lpstr>
      <vt:lpstr>Univers Next for HSBC Medium</vt:lpstr>
      <vt:lpstr>Univers Next for HSBC Regular</vt:lpstr>
      <vt:lpstr>Univers Next for HSBC Thin</vt:lpstr>
      <vt:lpstr>UniversNextforHSBC-Light</vt:lpstr>
      <vt:lpstr>Wingdings</vt:lpstr>
      <vt:lpstr>Wingdings 2</vt:lpstr>
      <vt:lpstr>4_Non-Message Driven</vt:lpstr>
      <vt:lpstr>Custom Design</vt:lpstr>
      <vt:lpstr>Income  and Money</vt:lpstr>
      <vt:lpstr>Current Accounts</vt:lpstr>
      <vt:lpstr>Ways to Spend</vt:lpstr>
      <vt:lpstr>Debit Card Deep Dive</vt:lpstr>
      <vt:lpstr>Ways to Pay</vt:lpstr>
      <vt:lpstr>What is value?</vt:lpstr>
      <vt:lpstr>Value Calculations</vt:lpstr>
      <vt:lpstr>The Future Of Money? Cryptocurrency</vt:lpstr>
      <vt:lpstr>Volatility of Cryptocurrency</vt:lpstr>
      <vt:lpstr>Stretch Challenge</vt:lpstr>
    </vt:vector>
  </TitlesOfParts>
  <Manager/>
  <Company>HSBC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vs Income</dc:title>
  <dc:subject/>
  <dc:creator>Harrison GREEN</dc:creator>
  <cp:keywords/>
  <dc:description/>
  <cp:lastModifiedBy>Harrison GREEN</cp:lastModifiedBy>
  <cp:revision>114</cp:revision>
  <dcterms:created xsi:type="dcterms:W3CDTF">2023-07-31T12:19:01Z</dcterms:created>
  <dcterms:modified xsi:type="dcterms:W3CDTF">2024-09-05T13:00:34Z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2024-09-05T13:00:33Z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d7fef8dc-f3a3-44b1-8cc3-6ddc685343b5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