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2" r:id="rId2"/>
  </p:sldMasterIdLst>
  <p:notesMasterIdLst>
    <p:notesMasterId r:id="rId17"/>
  </p:notesMasterIdLst>
  <p:sldIdLst>
    <p:sldId id="363" r:id="rId3"/>
    <p:sldId id="356" r:id="rId4"/>
    <p:sldId id="375" r:id="rId5"/>
    <p:sldId id="287" r:id="rId6"/>
    <p:sldId id="337" r:id="rId7"/>
    <p:sldId id="376" r:id="rId8"/>
    <p:sldId id="377" r:id="rId9"/>
    <p:sldId id="316" r:id="rId10"/>
    <p:sldId id="365" r:id="rId11"/>
    <p:sldId id="378" r:id="rId12"/>
    <p:sldId id="366" r:id="rId13"/>
    <p:sldId id="370" r:id="rId14"/>
    <p:sldId id="372" r:id="rId15"/>
    <p:sldId id="3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618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orient="horz" pos="913" userDrawn="1">
          <p15:clr>
            <a:srgbClr val="A4A3A4"/>
          </p15:clr>
        </p15:guide>
        <p15:guide id="6" pos="4679" userDrawn="1">
          <p15:clr>
            <a:srgbClr val="A4A3A4"/>
          </p15:clr>
        </p15:guide>
        <p15:guide id="7" pos="22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A5F812-FA77-F672-E465-5516A0E22D0C}" name="Nick Coombes" initials="NC" userId="Nick Coomb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A"/>
    <a:srgbClr val="D7D8D6"/>
    <a:srgbClr val="FF00FF"/>
    <a:srgbClr val="DB0011"/>
    <a:srgbClr val="71A056"/>
    <a:srgbClr val="767676"/>
    <a:srgbClr val="EC7046"/>
    <a:srgbClr val="E8E8E7"/>
    <a:srgbClr val="63C2EF"/>
    <a:srgbClr val="B91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40658" autoAdjust="0"/>
  </p:normalViewPr>
  <p:slideViewPr>
    <p:cSldViewPr snapToGrid="0">
      <p:cViewPr varScale="1">
        <p:scale>
          <a:sx n="42" d="100"/>
          <a:sy n="42" d="100"/>
        </p:scale>
        <p:origin x="2910" y="30"/>
      </p:cViewPr>
      <p:guideLst>
        <p:guide orient="horz" pos="618"/>
        <p:guide pos="347"/>
        <p:guide pos="7333"/>
        <p:guide orient="horz" pos="913"/>
        <p:guide pos="4679"/>
        <p:guide pos="22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145" d="100"/>
          <a:sy n="145" d="100"/>
        </p:scale>
        <p:origin x="48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51A8-C33A-4505-8743-445035E56B3F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071B0-F000-4A36-9913-D1B5A1F7C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0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 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860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969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22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11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200" b="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44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900" dirty="0">
              <a:latin typeface="Univers Next for HSBC Regular" panose="020B0503030202020203" pitchFamily="34" charset="0"/>
            </a:endParaRP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54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73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47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BB49-A62D-4379-9D4E-906C96DEC8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438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BB49-A62D-4379-9D4E-906C96DEC8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15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BB49-A62D-4379-9D4E-906C96DEC8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78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3" y="746125"/>
            <a:ext cx="6559550" cy="3690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Wingdings" panose="05000000000000000000" pitchFamily="2" charset="2"/>
              <a:buNone/>
            </a:pPr>
            <a:endParaRPr lang="en-GB" dirty="0">
              <a:latin typeface="Univers Next for HSBC Regular" panose="020B0503030202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AA542-1BEB-429B-B120-4C7A998E8845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3326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091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96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" y="-24608"/>
            <a:ext cx="12176812" cy="6882608"/>
          </a:xfrm>
          <a:prstGeom prst="rect">
            <a:avLst/>
          </a:prstGeom>
        </p:spPr>
      </p:pic>
      <p:sp>
        <p:nvSpPr>
          <p:cNvPr id="2" name="Footer Placeholder"/>
          <p:cNvSpPr>
            <a:spLocks noGrp="1"/>
          </p:cNvSpPr>
          <p:nvPr>
            <p:ph type="ftr" sz="quarter" idx="12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14" name="Co-branding logo" hidden="1"/>
          <p:cNvGrpSpPr/>
          <p:nvPr userDrawn="1"/>
        </p:nvGrpSpPr>
        <p:grpSpPr>
          <a:xfrm>
            <a:off x="2522537" y="5925543"/>
            <a:ext cx="1259514" cy="698324"/>
            <a:chOff x="2117251" y="6274418"/>
            <a:chExt cx="1071243" cy="738413"/>
          </a:xfrm>
        </p:grpSpPr>
        <p:cxnSp>
          <p:nvCxnSpPr>
            <p:cNvPr id="15" name="Straight Connector 14" hidden="1"/>
            <p:cNvCxnSpPr/>
            <p:nvPr userDrawn="1"/>
          </p:nvCxnSpPr>
          <p:spPr bwMode="auto">
            <a:xfrm flipH="1">
              <a:off x="2117251" y="6296568"/>
              <a:ext cx="1" cy="6941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 hidden="1"/>
            <p:cNvSpPr/>
            <p:nvPr userDrawn="1"/>
          </p:nvSpPr>
          <p:spPr bwMode="auto">
            <a:xfrm>
              <a:off x="2192615" y="6274418"/>
              <a:ext cx="995879" cy="738413"/>
            </a:xfrm>
            <a:prstGeom prst="rect">
              <a:avLst/>
            </a:prstGeom>
            <a:solidFill>
              <a:schemeClr val="bg1">
                <a:alpha val="43922"/>
              </a:schemeClr>
            </a:solidFill>
            <a:ln w="63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09812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5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CO-BRANDING LOGO</a:t>
              </a:r>
            </a:p>
          </p:txBody>
        </p:sp>
      </p:grpSp>
      <p:sp>
        <p:nvSpPr>
          <p:cNvPr id="27" name="Dat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0987" y="1685134"/>
            <a:ext cx="2687764" cy="1746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 eaLnBrk="0" hangingPunct="0">
              <a:spcBef>
                <a:spcPct val="20000"/>
              </a:spcBef>
              <a:defRPr lang="en-US" sz="1411" b="1" kern="1200" dirty="0" smtClean="0">
                <a:solidFill>
                  <a:schemeClr val="tx1"/>
                </a:solidFill>
                <a:latin typeface="+mj-lt"/>
                <a:ea typeface="SimHei"/>
                <a:cs typeface="Arial" charset="0"/>
              </a:defRPr>
            </a:lvl1pPr>
          </a:lstStyle>
          <a:p>
            <a:pPr lvl="0" eaLnBrk="0" hangingPunct="0">
              <a:spcBef>
                <a:spcPct val="20000"/>
              </a:spcBef>
            </a:pPr>
            <a:r>
              <a:rPr lang="en-US"/>
              <a:t>Date: XXXX</a:t>
            </a:r>
          </a:p>
        </p:txBody>
      </p:sp>
      <p:sp>
        <p:nvSpPr>
          <p:cNvPr id="26" name="Prepared by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0987" y="2014757"/>
            <a:ext cx="2687764" cy="1746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>
              <a:defRPr lang="en-US" sz="1411" b="1" kern="1200" dirty="0" smtClean="0">
                <a:solidFill>
                  <a:schemeClr val="tx1"/>
                </a:solidFill>
                <a:latin typeface="+mj-lt"/>
                <a:ea typeface="SimHei"/>
                <a:cs typeface="Arial" charset="0"/>
              </a:defRPr>
            </a:lvl1pPr>
          </a:lstStyle>
          <a:p>
            <a:pPr lvl="0" eaLnBrk="0" hangingPunct="0">
              <a:spcBef>
                <a:spcPct val="20000"/>
              </a:spcBef>
            </a:pPr>
            <a:r>
              <a:rPr lang="en-US"/>
              <a:t>Prepared by: XXXX</a:t>
            </a:r>
          </a:p>
        </p:txBody>
      </p:sp>
      <p:sp>
        <p:nvSpPr>
          <p:cNvPr id="25" name="Master subtitle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ClrTx/>
              <a:buFontTx/>
              <a:buNone/>
              <a:defRPr sz="3057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24" name="Master title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480987" y="392882"/>
            <a:ext cx="11213355" cy="378388"/>
          </a:xfrm>
          <a:prstGeom prst="rect">
            <a:avLst/>
          </a:prstGeom>
        </p:spPr>
        <p:txBody>
          <a:bodyPr wrap="square" bIns="0">
            <a:noAutofit/>
          </a:bodyPr>
          <a:lstStyle>
            <a:lvl1pPr>
              <a:lnSpc>
                <a:spcPct val="100000"/>
              </a:lnSpc>
              <a:defRPr sz="3057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4" name="HSBC Masterbrand RGBW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MonoB" hidden="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W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15188" y="1"/>
            <a:ext cx="12176812" cy="6882608"/>
          </a:xfrm>
          <a:prstGeom prst="rect">
            <a:avLst/>
          </a:prstGeom>
          <a:solidFill>
            <a:srgbClr val="000000">
              <a:alpha val="10196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74" tIns="43237" rIns="86474" bIns="432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1220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67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80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8025" y="1028763"/>
            <a:ext cx="11502311" cy="293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4" y="3840481"/>
            <a:ext cx="8538855" cy="25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31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30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9EA3-B50B-EC53-DF8D-9939FBF4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406909-1C50-4C1D-9F0A-F3E3CEB04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4099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07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9EA3-B50B-EC53-DF8D-9939FBF4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73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F9F0C4-11BB-55D5-0BD6-0F5705129259}"/>
              </a:ext>
            </a:extLst>
          </p:cNvPr>
          <p:cNvSpPr txBox="1"/>
          <p:nvPr userDrawn="1"/>
        </p:nvSpPr>
        <p:spPr>
          <a:xfrm>
            <a:off x="4657068" y="6433345"/>
            <a:ext cx="66938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Income and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C28ADA2-1FE8-D75A-17FF-7FE6D8B70C7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353207" y="6433345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AD26BB-939C-3DA6-B622-3C89C0A19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179D7-3A30-5DD5-3F12-63A543C6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46" y="1457072"/>
            <a:ext cx="11090275" cy="4351338"/>
          </a:xfrm>
        </p:spPr>
        <p:txBody>
          <a:bodyPr lIns="0" tIns="0" rIns="0" bIns="0">
            <a:normAutofit/>
          </a:bodyPr>
          <a:lstStyle>
            <a:lvl1pPr>
              <a:defRPr sz="1600" b="0" i="0">
                <a:latin typeface="Univers Next for HSBC Light" panose="020B0403030202020203" pitchFamily="34" charset="0"/>
              </a:defRPr>
            </a:lvl1pPr>
            <a:lvl2pPr>
              <a:defRPr sz="1600" b="0" i="0">
                <a:latin typeface="Univers Next for HSBC Light" panose="020B0403030202020203" pitchFamily="34" charset="0"/>
              </a:defRPr>
            </a:lvl2pPr>
            <a:lvl3pPr>
              <a:defRPr sz="1600" b="0" i="0">
                <a:latin typeface="Univers Next for HSBC Light" panose="020B0403030202020203" pitchFamily="34" charset="0"/>
              </a:defRPr>
            </a:lvl3pPr>
            <a:lvl4pPr>
              <a:defRPr sz="1600" b="0" i="0">
                <a:latin typeface="Univers Next for HSBC Light" panose="020B0403030202020203" pitchFamily="34" charset="0"/>
              </a:defRPr>
            </a:lvl4pPr>
            <a:lvl5pPr>
              <a:defRPr sz="1600" b="0" i="0">
                <a:latin typeface="Univers Next for HSBC Light" panose="020B0403030202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58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91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buClrTx/>
              <a:buFontTx/>
              <a:buNone/>
              <a:defRPr lang="en-GB" sz="3057" b="1" baseline="0" noProof="0" dirty="0" smtClean="0">
                <a:solidFill>
                  <a:srgbClr val="FFFFFF"/>
                </a:solidFill>
                <a:latin typeface="+mj-lt"/>
                <a:ea typeface="SimHei"/>
                <a:cs typeface="+mj-cs"/>
              </a:defRPr>
            </a:lvl1pPr>
          </a:lstStyle>
          <a:p>
            <a:pPr lvl="0" algn="l" defTabSz="137005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bg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bg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4" name="HSBC Masterbrand RGBW" hidden="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1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>
              <a:defRPr lang="en-GB" sz="3057" b="1" noProof="0" dirty="0" smtClean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lvl="0" defTabSz="1370058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bg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bg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RGBW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4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>
              <a:defRPr lang="en-GB" sz="3057" b="1" noProof="0" dirty="0" smtClean="0">
                <a:solidFill>
                  <a:srgbClr val="FFFFFF"/>
                </a:solidFill>
                <a:latin typeface="+mj-lt"/>
                <a:cs typeface="+mj-cs"/>
              </a:defRPr>
            </a:lvl1pPr>
          </a:lstStyle>
          <a:p>
            <a:pPr lvl="0" defTabSz="1370058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bg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bg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RGBW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4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buClrTx/>
              <a:buFontTx/>
              <a:buNone/>
              <a:defRPr lang="en-GB" sz="3057" b="1" baseline="0" noProof="0" dirty="0" smtClean="0">
                <a:solidFill>
                  <a:schemeClr val="tx1"/>
                </a:solidFill>
                <a:latin typeface="+mj-lt"/>
                <a:ea typeface="SimHei"/>
                <a:cs typeface="+mj-cs"/>
              </a:defRPr>
            </a:lvl1pPr>
          </a:lstStyle>
          <a:p>
            <a:pPr lvl="0" algn="l" defTabSz="137005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tx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tx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RGBW" hidden="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7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buClrTx/>
              <a:buFontTx/>
              <a:buNone/>
              <a:defRPr lang="en-GB" sz="3057" b="1" baseline="0" noProof="0" dirty="0" smtClean="0">
                <a:solidFill>
                  <a:schemeClr val="tx1"/>
                </a:solidFill>
                <a:latin typeface="+mj-lt"/>
                <a:ea typeface="SimHei"/>
                <a:cs typeface="+mj-cs"/>
              </a:defRPr>
            </a:lvl1pPr>
          </a:lstStyle>
          <a:p>
            <a:pPr lvl="0" algn="l" defTabSz="137005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" name="HSBC Masterbrand RGBB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3" name="HSBC Masterbrand RGBW" hidden="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6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33" y="326792"/>
            <a:ext cx="11217685" cy="2931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5292" y="704141"/>
            <a:ext cx="11217685" cy="325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16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3799" y="1234078"/>
            <a:ext cx="11210219" cy="500694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67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4735320" y="2855498"/>
            <a:ext cx="2721362" cy="114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511" tIns="53755" rIns="107511" bIns="53755" numCol="1" anchor="t" anchorCtr="0" compatLnSpc="1">
            <a:prstTxWarp prst="textNoShape">
              <a:avLst/>
            </a:prstTxWarp>
          </a:bodyPr>
          <a:lstStyle/>
          <a:p>
            <a:endParaRPr lang="en-US" sz="1411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5935481" y="6305518"/>
            <a:ext cx="302373" cy="22519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7511" tIns="53755" rIns="107511" bIns="5375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09812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5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232785" y="2282010"/>
            <a:ext cx="5726432" cy="2293975"/>
            <a:chOff x="4433888" y="3424238"/>
            <a:chExt cx="809625" cy="403225"/>
          </a:xfrm>
        </p:grpSpPr>
        <p:sp>
          <p:nvSpPr>
            <p:cNvPr id="25" name="Rectangle 5"/>
            <p:cNvSpPr>
              <a:spLocks noChangeArrowheads="1"/>
            </p:cNvSpPr>
            <p:nvPr userDrawn="1"/>
          </p:nvSpPr>
          <p:spPr bwMode="auto">
            <a:xfrm>
              <a:off x="4635501" y="3424238"/>
              <a:ext cx="404813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5040313" y="3424238"/>
              <a:ext cx="203200" cy="403225"/>
            </a:xfrm>
            <a:custGeom>
              <a:avLst/>
              <a:gdLst>
                <a:gd name="T0" fmla="*/ 128 w 128"/>
                <a:gd name="T1" fmla="*/ 127 h 254"/>
                <a:gd name="T2" fmla="*/ 0 w 128"/>
                <a:gd name="T3" fmla="*/ 0 h 254"/>
                <a:gd name="T4" fmla="*/ 0 w 128"/>
                <a:gd name="T5" fmla="*/ 254 h 254"/>
                <a:gd name="T6" fmla="*/ 128 w 128"/>
                <a:gd name="T7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254">
                  <a:moveTo>
                    <a:pt x="128" y="127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4635501" y="3424238"/>
              <a:ext cx="404813" cy="201613"/>
            </a:xfrm>
            <a:custGeom>
              <a:avLst/>
              <a:gdLst>
                <a:gd name="T0" fmla="*/ 128 w 255"/>
                <a:gd name="T1" fmla="*/ 127 h 127"/>
                <a:gd name="T2" fmla="*/ 255 w 255"/>
                <a:gd name="T3" fmla="*/ 0 h 127"/>
                <a:gd name="T4" fmla="*/ 0 w 255"/>
                <a:gd name="T5" fmla="*/ 0 h 127"/>
                <a:gd name="T6" fmla="*/ 128 w 255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27">
                  <a:moveTo>
                    <a:pt x="128" y="127"/>
                  </a:moveTo>
                  <a:lnTo>
                    <a:pt x="255" y="0"/>
                  </a:lnTo>
                  <a:lnTo>
                    <a:pt x="0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4433888" y="3424238"/>
              <a:ext cx="201613" cy="403225"/>
            </a:xfrm>
            <a:custGeom>
              <a:avLst/>
              <a:gdLst>
                <a:gd name="T0" fmla="*/ 0 w 127"/>
                <a:gd name="T1" fmla="*/ 127 h 254"/>
                <a:gd name="T2" fmla="*/ 127 w 127"/>
                <a:gd name="T3" fmla="*/ 254 h 254"/>
                <a:gd name="T4" fmla="*/ 127 w 127"/>
                <a:gd name="T5" fmla="*/ 0 h 254"/>
                <a:gd name="T6" fmla="*/ 0 w 127"/>
                <a:gd name="T7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254">
                  <a:moveTo>
                    <a:pt x="0" y="127"/>
                  </a:moveTo>
                  <a:lnTo>
                    <a:pt x="127" y="254"/>
                  </a:lnTo>
                  <a:lnTo>
                    <a:pt x="127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4635501" y="3625850"/>
              <a:ext cx="404813" cy="201613"/>
            </a:xfrm>
            <a:custGeom>
              <a:avLst/>
              <a:gdLst>
                <a:gd name="T0" fmla="*/ 128 w 255"/>
                <a:gd name="T1" fmla="*/ 0 h 127"/>
                <a:gd name="T2" fmla="*/ 0 w 255"/>
                <a:gd name="T3" fmla="*/ 127 h 127"/>
                <a:gd name="T4" fmla="*/ 255 w 255"/>
                <a:gd name="T5" fmla="*/ 127 h 127"/>
                <a:gd name="T6" fmla="*/ 128 w 255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27">
                  <a:moveTo>
                    <a:pt x="128" y="0"/>
                  </a:moveTo>
                  <a:lnTo>
                    <a:pt x="0" y="127"/>
                  </a:lnTo>
                  <a:lnTo>
                    <a:pt x="255" y="12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</p:grpSp>
    </p:spTree>
    <p:extLst>
      <p:ext uri="{BB962C8B-B14F-4D97-AF65-F5344CB8AC3E}">
        <p14:creationId xmlns:p14="http://schemas.microsoft.com/office/powerpoint/2010/main" val="216279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75" y="1312590"/>
            <a:ext cx="11400381" cy="293129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65342" y="497150"/>
            <a:ext cx="2718671" cy="254173"/>
          </a:xfrm>
        </p:spPr>
        <p:txBody>
          <a:bodyPr/>
          <a:lstStyle/>
          <a:p>
            <a:fld id="{1E899A84-0A7C-4488-B245-0310F52DBB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0663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0663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8345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8345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211405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6211405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23997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23997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0067925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0067925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8134586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8134586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1F9C7-A8A4-45FE-A48B-C3D0FB9595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0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7991" y="347928"/>
            <a:ext cx="11217685" cy="29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zh-TW"/>
              <a:t>Click to edit Master title style</a:t>
            </a:r>
          </a:p>
        </p:txBody>
      </p:sp>
      <p:grpSp>
        <p:nvGrpSpPr>
          <p:cNvPr id="11" name="Background grid" hidden="1"/>
          <p:cNvGrpSpPr/>
          <p:nvPr userDrawn="1"/>
        </p:nvGrpSpPr>
        <p:grpSpPr>
          <a:xfrm>
            <a:off x="492758" y="415863"/>
            <a:ext cx="11213950" cy="5826598"/>
            <a:chOff x="419101" y="439737"/>
            <a:chExt cx="9537698" cy="6161088"/>
          </a:xfrm>
        </p:grpSpPr>
        <p:sp>
          <p:nvSpPr>
            <p:cNvPr id="12" name="Rectangle 446" hidden="1"/>
            <p:cNvSpPr>
              <a:spLocks noChangeArrowheads="1"/>
            </p:cNvSpPr>
            <p:nvPr/>
          </p:nvSpPr>
          <p:spPr bwMode="auto">
            <a:xfrm>
              <a:off x="8805991" y="439737"/>
              <a:ext cx="1150808" cy="576263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321" tIns="45162" rIns="90321" bIns="45162" anchor="ctr"/>
            <a:lstStyle>
              <a:lvl1pPr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ts val="823"/>
                </a:lnSpc>
                <a:defRPr/>
              </a:pPr>
              <a:r>
                <a:rPr lang="en-GB" altLang="en-US" sz="941" b="0">
                  <a:solidFill>
                    <a:schemeClr val="bg1">
                      <a:lumMod val="75000"/>
                    </a:schemeClr>
                  </a:solidFill>
                </a:rPr>
                <a:t>Third party logo</a:t>
              </a:r>
            </a:p>
          </p:txBody>
        </p:sp>
        <p:sp>
          <p:nvSpPr>
            <p:cNvPr id="13" name="Rectangle 204" hidden="1"/>
            <p:cNvSpPr>
              <a:spLocks noChangeArrowheads="1"/>
            </p:cNvSpPr>
            <p:nvPr userDrawn="1"/>
          </p:nvSpPr>
          <p:spPr bwMode="auto">
            <a:xfrm>
              <a:off x="419101" y="1333501"/>
              <a:ext cx="4673509" cy="2543555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4" name="Rectangle 206" hidden="1"/>
            <p:cNvSpPr>
              <a:spLocks noChangeArrowheads="1"/>
            </p:cNvSpPr>
            <p:nvPr userDrawn="1"/>
          </p:nvSpPr>
          <p:spPr bwMode="auto">
            <a:xfrm>
              <a:off x="419101" y="4059936"/>
              <a:ext cx="4673509" cy="2540889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5" name="Rectangle 223" hidden="1"/>
            <p:cNvSpPr>
              <a:spLocks noChangeArrowheads="1"/>
            </p:cNvSpPr>
            <p:nvPr userDrawn="1"/>
          </p:nvSpPr>
          <p:spPr bwMode="auto">
            <a:xfrm>
              <a:off x="5280548" y="1333501"/>
              <a:ext cx="4671361" cy="2543555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6" name="Rectangle 224" hidden="1"/>
            <p:cNvSpPr>
              <a:spLocks noChangeArrowheads="1"/>
            </p:cNvSpPr>
            <p:nvPr userDrawn="1"/>
          </p:nvSpPr>
          <p:spPr bwMode="auto">
            <a:xfrm>
              <a:off x="5280548" y="4059936"/>
              <a:ext cx="4671361" cy="2540889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</p:grpSp>
      <p:cxnSp>
        <p:nvCxnSpPr>
          <p:cNvPr id="18" name="Straight Connector 17"/>
          <p:cNvCxnSpPr/>
          <p:nvPr userDrawn="1"/>
        </p:nvCxnSpPr>
        <p:spPr bwMode="auto">
          <a:xfrm>
            <a:off x="478493" y="641057"/>
            <a:ext cx="11440414" cy="1904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MSIPCMContentMarking" descr="{&quot;HashCode&quot;:1316537984,&quot;Placement&quot;:&quot;Footer&quot;,&quot;Top&quot;:519.343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21DA8CC2-135D-878C-A7E2-12C1F52DDCEC}"/>
              </a:ext>
            </a:extLst>
          </p:cNvPr>
          <p:cNvSpPr txBox="1"/>
          <p:nvPr userDrawn="1"/>
        </p:nvSpPr>
        <p:spPr>
          <a:xfrm>
            <a:off x="5775454" y="6595656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643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16" b="1" baseline="0">
          <a:solidFill>
            <a:schemeClr val="tx1"/>
          </a:solidFill>
          <a:latin typeface="+mj-lt"/>
          <a:ea typeface="SimHei"/>
          <a:cs typeface="+mj-cs"/>
        </a:defRPr>
      </a:lvl1pPr>
      <a:lvl2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2pPr>
      <a:lvl3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3pPr>
      <a:lvl4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4pPr>
      <a:lvl5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5pPr>
      <a:lvl6pPr marL="537571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6pPr>
      <a:lvl7pPr marL="1075142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7pPr>
      <a:lvl8pPr marL="1612712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8pPr>
      <a:lvl9pPr marL="2150283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0" indent="0" algn="l" defTabSz="1060209" rtl="0" eaLnBrk="0" fontAlgn="base" hangingPunct="0">
        <a:spcBef>
          <a:spcPts val="235"/>
        </a:spcBef>
        <a:spcAft>
          <a:spcPct val="0"/>
        </a:spcAft>
        <a:buClr>
          <a:schemeClr val="tx2"/>
        </a:buClr>
        <a:buFont typeface="Symbol" pitchFamily="18" charset="2"/>
        <a:buNone/>
        <a:defRPr lang="en-GB" altLang="zh-TW" sz="1646" baseline="0" dirty="0" smtClean="0">
          <a:solidFill>
            <a:schemeClr val="tx1"/>
          </a:solidFill>
          <a:latin typeface="+mn-lt"/>
          <a:ea typeface="SimHei"/>
          <a:cs typeface="+mn-cs"/>
        </a:defRPr>
      </a:lvl1pPr>
      <a:lvl2pPr marL="268785" indent="-268785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u"/>
        <a:defRPr lang="en-GB" altLang="zh-TW" sz="1646" baseline="0" dirty="0" smtClean="0">
          <a:solidFill>
            <a:schemeClr val="tx1"/>
          </a:solidFill>
          <a:latin typeface="+mn-lt"/>
          <a:ea typeface="SimHei"/>
          <a:cs typeface="+mn-cs"/>
        </a:defRPr>
      </a:lvl2pPr>
      <a:lvl3pPr marL="543171" indent="-274385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"/>
        <a:defRPr lang="en-GB" altLang="zh-TW" sz="1411" baseline="0" dirty="0" smtClean="0">
          <a:solidFill>
            <a:schemeClr val="tx1"/>
          </a:solidFill>
          <a:latin typeface="+mn-lt"/>
          <a:ea typeface="SimHei"/>
          <a:cs typeface="+mn-cs"/>
        </a:defRPr>
      </a:lvl3pPr>
      <a:lvl4pPr marL="804490" indent="-261319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Helvetica Neue for HSBC Lt" panose="020B0404020202020204" pitchFamily="34" charset="0"/>
        <a:buChar char="–"/>
        <a:defRPr lang="en-GB" altLang="zh-TW" sz="1176" baseline="0" dirty="0" smtClean="0">
          <a:solidFill>
            <a:schemeClr val="tx1"/>
          </a:solidFill>
          <a:latin typeface="+mn-lt"/>
          <a:ea typeface="SimHei"/>
          <a:cs typeface="+mn-cs"/>
        </a:defRPr>
      </a:lvl4pPr>
      <a:lvl5pPr marL="1075142" indent="-270653" algn="l" defTabSz="1370058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Helvetica Neue for HSBC Lt" panose="020B0404020202020204" pitchFamily="34" charset="0"/>
        <a:buChar char="–"/>
        <a:defRPr lang="en-GB" altLang="zh-TW" sz="1058" dirty="0">
          <a:solidFill>
            <a:schemeClr val="tx1"/>
          </a:solidFill>
          <a:latin typeface="+mn-lt"/>
          <a:ea typeface="SimHei"/>
          <a:cs typeface="+mn-cs"/>
        </a:defRPr>
      </a:lvl5pPr>
      <a:lvl6pPr marL="1816168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6pPr>
      <a:lvl7pPr marL="2353739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7pPr>
      <a:lvl8pPr marL="2891309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8pPr>
      <a:lvl9pPr marL="3428880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1pPr>
      <a:lvl2pPr marL="537571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2pPr>
      <a:lvl3pPr marL="1075142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3pPr>
      <a:lvl4pPr marL="1612712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50283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687853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225424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762994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300565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8EFFE-950B-7AF6-5E3C-20AD0FF2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1346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70A21-725D-635D-E8FE-5F9F97CA8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84099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MSIPCMContentMarking" descr="{&quot;HashCode&quot;:1316537984,&quot;Placement&quot;:&quot;Footer&quot;,&quot;Top&quot;:519.343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F44B4AA9-DD01-1091-6657-00E8F560A8F6}"/>
              </a:ext>
            </a:extLst>
          </p:cNvPr>
          <p:cNvSpPr txBox="1"/>
          <p:nvPr userDrawn="1"/>
        </p:nvSpPr>
        <p:spPr>
          <a:xfrm>
            <a:off x="5775454" y="6595656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1398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6" r:id="rId2"/>
    <p:sldLayoutId id="214748373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Univers Next for HSBC Thin" panose="020B0303030202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3940" userDrawn="1">
          <p15:clr>
            <a:srgbClr val="F26B43"/>
          </p15:clr>
        </p15:guide>
        <p15:guide id="5" orient="horz" pos="6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emf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uple of women sitting on a ledge&#10;&#10;Description automatically generated">
            <a:extLst>
              <a:ext uri="{FF2B5EF4-FFF2-40B4-BE49-F238E27FC236}">
                <a16:creationId xmlns:a16="http://schemas.microsoft.com/office/drawing/2014/main" id="{DA79F0B5-0041-72FA-B8F8-C814BCEB27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9332" y="5503333"/>
            <a:ext cx="4402667" cy="13573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37108" y="2271713"/>
            <a:ext cx="6607175" cy="1674812"/>
          </a:xfrm>
          <a:prstGeom prst="rect">
            <a:avLst/>
          </a:prstGeom>
        </p:spPr>
        <p:txBody>
          <a:bodyPr vert="horz" wrap="square" lIns="0" tIns="12724" rIns="0" bIns="0" rtlCol="0" anchor="ctr">
            <a:noAutofit/>
          </a:bodyPr>
          <a:lstStyle/>
          <a:p>
            <a:pPr marL="12724">
              <a:lnSpc>
                <a:spcPct val="100000"/>
              </a:lnSpc>
              <a:spcBef>
                <a:spcPts val="0"/>
              </a:spcBef>
            </a:pPr>
            <a:r>
              <a:rPr lang="en-GB" sz="50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Saving and </a:t>
            </a:r>
            <a:br>
              <a:rPr lang="en-GB" sz="50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</a:br>
            <a:r>
              <a:rPr lang="en-GB" sz="50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Investing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AC1A1-0CEC-799F-8009-AF4AFCE78262}"/>
              </a:ext>
            </a:extLst>
          </p:cNvPr>
          <p:cNvSpPr txBox="1"/>
          <p:nvPr/>
        </p:nvSpPr>
        <p:spPr>
          <a:xfrm>
            <a:off x="6983320" y="4231825"/>
            <a:ext cx="387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  <a:t>Session </a:t>
            </a:r>
            <a:r>
              <a:rPr lang="en-GB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  <a:t>9</a:t>
            </a:r>
            <a:r>
              <a:rPr lang="en-GB" sz="1800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  <a:t>: Investing</a:t>
            </a:r>
            <a:endParaRPr lang="en-US" b="1" spc="30" dirty="0">
              <a:latin typeface="Univers Next for HSBC Regular" panose="020B0503030202020203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0E0C0A8-5FE9-EA63-07CF-15917F5FDE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790703" y="591539"/>
            <a:ext cx="3210079" cy="15155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AA673F-826F-218E-351F-CAE6245734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10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5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CB47328-EDEA-5315-AC33-4EF2B7361F60}"/>
              </a:ext>
            </a:extLst>
          </p:cNvPr>
          <p:cNvSpPr/>
          <p:nvPr/>
        </p:nvSpPr>
        <p:spPr>
          <a:xfrm>
            <a:off x="9557211" y="3137017"/>
            <a:ext cx="2083924" cy="3076965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sz="1400" b="1" dirty="0">
                <a:solidFill>
                  <a:schemeClr val="tx1"/>
                </a:solidFill>
                <a:latin typeface="Univers Next for HSBC Regular" panose="020B0503030202020203" pitchFamily="34" charset="0"/>
              </a:rPr>
              <a:t>Cash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Everyday savings accounts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Zero risk as you received the advertised interest rate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If interest rate is below inflation, then you are losing buying power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87364A-5489-E6D2-7F7C-2EF2B86F9D34}"/>
              </a:ext>
            </a:extLst>
          </p:cNvPr>
          <p:cNvSpPr/>
          <p:nvPr/>
        </p:nvSpPr>
        <p:spPr>
          <a:xfrm>
            <a:off x="7305624" y="3137017"/>
            <a:ext cx="2083924" cy="3076965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sz="1400" b="1" dirty="0">
                <a:solidFill>
                  <a:schemeClr val="tx1"/>
                </a:solidFill>
                <a:latin typeface="Univers Next for HSBC Regular" panose="020B0503030202020203" pitchFamily="34" charset="0"/>
              </a:rPr>
              <a:t>Property 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This could be housing, office space, land, shops, agriculture etc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Requires large capital to start up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Values can rise and fall slower than other types of investment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4EEF6B-9DF7-B92C-0AE2-84B9D9CE06FB}"/>
              </a:ext>
            </a:extLst>
          </p:cNvPr>
          <p:cNvSpPr/>
          <p:nvPr/>
        </p:nvSpPr>
        <p:spPr>
          <a:xfrm>
            <a:off x="5054037" y="3137017"/>
            <a:ext cx="2083924" cy="3076965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>
              <a:spcAft>
                <a:spcPts val="1200"/>
              </a:spcAft>
            </a:pPr>
            <a:r>
              <a:rPr lang="en-GB" sz="1400" b="1" dirty="0">
                <a:solidFill>
                  <a:schemeClr val="tx1"/>
                </a:solidFill>
                <a:latin typeface="Univers Next for HSBC Regular" panose="020B0503030202020203" pitchFamily="34" charset="0"/>
              </a:rPr>
              <a:t>Government Bonds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Issued by the UK government to finance projects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Can pay out interest across life of bond or at the end of the bond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Low risk of default as the government backs the bond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ABAD77-38ED-C6E2-1C16-1807E42A7445}"/>
              </a:ext>
            </a:extLst>
          </p:cNvPr>
          <p:cNvSpPr/>
          <p:nvPr/>
        </p:nvSpPr>
        <p:spPr>
          <a:xfrm>
            <a:off x="2802450" y="3137017"/>
            <a:ext cx="2083924" cy="3076965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sz="1400" b="1" dirty="0">
                <a:solidFill>
                  <a:schemeClr val="tx1"/>
                </a:solidFill>
                <a:latin typeface="Univers Next for HSBC Regular" panose="020B0503030202020203" pitchFamily="34" charset="0"/>
              </a:rPr>
              <a:t>Shares/Equities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Investing in individual companies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Investment is reliant on that company's good performance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Avoid putting all your investments into one company/industry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A1617-FF7B-812D-37BC-BB56EE82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Risk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F8B6C-5D78-5126-DD93-CE492EF5B26D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9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Investing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B10F72FB-94F4-D8EE-188D-2CDFD763DC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52772D-3C94-4304-FDC0-FE40256971D7}"/>
              </a:ext>
            </a:extLst>
          </p:cNvPr>
          <p:cNvCxnSpPr>
            <a:cxnSpLocks/>
          </p:cNvCxnSpPr>
          <p:nvPr/>
        </p:nvCxnSpPr>
        <p:spPr>
          <a:xfrm>
            <a:off x="550863" y="2324229"/>
            <a:ext cx="11090275" cy="0"/>
          </a:xfrm>
          <a:prstGeom prst="straightConnector1">
            <a:avLst/>
          </a:prstGeom>
          <a:ln w="120650">
            <a:solidFill>
              <a:srgbClr val="DB001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62C96A0-BE7E-B051-7213-2814AE6E5CBD}"/>
              </a:ext>
            </a:extLst>
          </p:cNvPr>
          <p:cNvSpPr/>
          <p:nvPr/>
        </p:nvSpPr>
        <p:spPr>
          <a:xfrm>
            <a:off x="550863" y="3137017"/>
            <a:ext cx="2083924" cy="3076965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sz="1400" b="1" dirty="0">
                <a:solidFill>
                  <a:schemeClr val="tx1"/>
                </a:solidFill>
                <a:latin typeface="Univers Next for HSBC Regular" panose="020B0503030202020203" pitchFamily="34" charset="0"/>
              </a:rPr>
              <a:t>Emerging Markets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Investing in developing countries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Countries may not have same protections in place for customers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Could be subject to political and economic extremes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09D7C0-6517-1E3A-D79F-A03707D70CB9}"/>
              </a:ext>
            </a:extLst>
          </p:cNvPr>
          <p:cNvSpPr/>
          <p:nvPr/>
        </p:nvSpPr>
        <p:spPr>
          <a:xfrm>
            <a:off x="1253612" y="2710687"/>
            <a:ext cx="614517" cy="614517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03BDE1-ED2A-28F9-A289-80DD3FF51D3E}"/>
              </a:ext>
            </a:extLst>
          </p:cNvPr>
          <p:cNvSpPr/>
          <p:nvPr/>
        </p:nvSpPr>
        <p:spPr>
          <a:xfrm>
            <a:off x="3456038" y="2710687"/>
            <a:ext cx="614517" cy="614517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749403A-F8F8-F37C-35FC-0AC1A13FD68D}"/>
              </a:ext>
            </a:extLst>
          </p:cNvPr>
          <p:cNvSpPr/>
          <p:nvPr/>
        </p:nvSpPr>
        <p:spPr>
          <a:xfrm>
            <a:off x="5786284" y="2710687"/>
            <a:ext cx="614517" cy="614517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DE757F-FDEA-92F5-047C-AD9A3A59A0F4}"/>
              </a:ext>
            </a:extLst>
          </p:cNvPr>
          <p:cNvSpPr/>
          <p:nvPr/>
        </p:nvSpPr>
        <p:spPr>
          <a:xfrm>
            <a:off x="8037871" y="2710687"/>
            <a:ext cx="614517" cy="614517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1285A8-E5A9-2043-44DC-D8E0F990830B}"/>
              </a:ext>
            </a:extLst>
          </p:cNvPr>
          <p:cNvSpPr/>
          <p:nvPr/>
        </p:nvSpPr>
        <p:spPr>
          <a:xfrm>
            <a:off x="10289459" y="2710687"/>
            <a:ext cx="614517" cy="614517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294895-248A-A46E-29AE-0CCAB670A4E5}"/>
              </a:ext>
            </a:extLst>
          </p:cNvPr>
          <p:cNvSpPr txBox="1"/>
          <p:nvPr/>
        </p:nvSpPr>
        <p:spPr>
          <a:xfrm>
            <a:off x="443015" y="1361878"/>
            <a:ext cx="17692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/>
                </a:solidFill>
                <a:latin typeface="Univers Next for HSBC Regular" panose="020B0503030202020203" pitchFamily="34" charset="0"/>
              </a:rPr>
              <a:t>Higher Risk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555CBE-72F4-86DD-7E84-10E0C47EC7B6}"/>
              </a:ext>
            </a:extLst>
          </p:cNvPr>
          <p:cNvSpPr txBox="1"/>
          <p:nvPr/>
        </p:nvSpPr>
        <p:spPr>
          <a:xfrm>
            <a:off x="9960384" y="1361878"/>
            <a:ext cx="17692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Univers Next for HSBC Regular" panose="020B0503030202020203" pitchFamily="34" charset="0"/>
              </a:rPr>
              <a:t>No Risk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C5FE4A4-3405-2509-7593-6ECF4AA130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380494"/>
            <a:ext cx="958143" cy="6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9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7F5DD6C4-F69C-1799-CFA6-DEE7BFE4D4BF}"/>
              </a:ext>
            </a:extLst>
          </p:cNvPr>
          <p:cNvSpPr/>
          <p:nvPr/>
        </p:nvSpPr>
        <p:spPr>
          <a:xfrm>
            <a:off x="8048943" y="1449387"/>
            <a:ext cx="3613699" cy="4382565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164B789-DC7D-B285-8E6B-BC1C93B3BF7F}"/>
              </a:ext>
            </a:extLst>
          </p:cNvPr>
          <p:cNvSpPr/>
          <p:nvPr/>
        </p:nvSpPr>
        <p:spPr>
          <a:xfrm>
            <a:off x="550863" y="1449387"/>
            <a:ext cx="3613699" cy="4382565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BCF5730-A4FA-E9AD-AF85-92BC9EA7F3D8}"/>
              </a:ext>
            </a:extLst>
          </p:cNvPr>
          <p:cNvSpPr/>
          <p:nvPr/>
        </p:nvSpPr>
        <p:spPr>
          <a:xfrm>
            <a:off x="4299903" y="1449387"/>
            <a:ext cx="3613699" cy="4382565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">
            <a:extLst>
              <a:ext uri="{FF2B5EF4-FFF2-40B4-BE49-F238E27FC236}">
                <a16:creationId xmlns:a16="http://schemas.microsoft.com/office/drawing/2014/main" id="{AEBF3504-1EC6-6187-4250-4069DDA4840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6" name="Title 20">
            <a:extLst>
              <a:ext uri="{FF2B5EF4-FFF2-40B4-BE49-F238E27FC236}">
                <a16:creationId xmlns:a16="http://schemas.microsoft.com/office/drawing/2014/main" id="{EB90FD90-7C88-4F15-9DFA-1DE2DD34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6045994" cy="836354"/>
          </a:xfrm>
        </p:spPr>
        <p:txBody>
          <a:bodyPr>
            <a:normAutofit/>
          </a:bodyPr>
          <a:lstStyle/>
          <a:p>
            <a:r>
              <a:rPr lang="en-US" dirty="0"/>
              <a:t>Diversification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85A573A-6241-C227-82A1-D150973C74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6087" y="331507"/>
            <a:ext cx="865050" cy="86505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4BA68C57-CCD7-02B9-A67C-C731516408DC}"/>
              </a:ext>
            </a:extLst>
          </p:cNvPr>
          <p:cNvSpPr txBox="1"/>
          <p:nvPr/>
        </p:nvSpPr>
        <p:spPr>
          <a:xfrm>
            <a:off x="738104" y="3629288"/>
            <a:ext cx="3400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rPr>
              <a:t>No Diversification</a:t>
            </a:r>
          </a:p>
          <a:p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Regular" panose="020B0503030202020203" pitchFamily="34" charset="0"/>
              <a:ea typeface="+mn-ea"/>
              <a:cs typeface="+mn-cs"/>
            </a:endParaRPr>
          </a:p>
          <a:p>
            <a:r>
              <a:rPr lang="en-GB" sz="1600" dirty="0">
                <a:latin typeface="Univers Next for HSBC Light" panose="020B0403030202020203" pitchFamily="34" charset="0"/>
              </a:rPr>
              <a:t>All your money in one place</a:t>
            </a:r>
          </a:p>
          <a:p>
            <a:endParaRPr lang="en-GB" sz="1600" dirty="0">
              <a:latin typeface="Univers Next for HSBC Light" panose="020B0403030202020203" pitchFamily="34" charset="0"/>
            </a:endParaRPr>
          </a:p>
          <a:p>
            <a:r>
              <a:rPr lang="en-GB" sz="1600" dirty="0">
                <a:latin typeface="Univers Next for HSBC Light" panose="020B0403030202020203" pitchFamily="34" charset="0"/>
              </a:rPr>
              <a:t>No spreading of risk</a:t>
            </a:r>
          </a:p>
          <a:p>
            <a:br>
              <a:rPr lang="en-GB" sz="1600" dirty="0">
                <a:latin typeface="Univers Next for HSBC Light" panose="020B0403030202020203" pitchFamily="34" charset="0"/>
              </a:rPr>
            </a:br>
            <a:r>
              <a:rPr lang="en-GB" sz="1600" dirty="0">
                <a:latin typeface="Univers Next for HSBC Light" panose="020B0403030202020203" pitchFamily="34" charset="0"/>
              </a:rPr>
              <a:t>Investment growth is purely dependent on one asset.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D770031-097A-6A18-5516-A1D8282E89C6}"/>
              </a:ext>
            </a:extLst>
          </p:cNvPr>
          <p:cNvSpPr txBox="1"/>
          <p:nvPr/>
        </p:nvSpPr>
        <p:spPr>
          <a:xfrm>
            <a:off x="4471986" y="3629288"/>
            <a:ext cx="32168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rPr>
              <a:t>Diversification of </a:t>
            </a:r>
            <a:r>
              <a:rPr lang="en-GB" sz="1600" b="1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Industry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Regular" panose="020B0503030202020203" pitchFamily="34" charset="0"/>
              <a:ea typeface="+mn-ea"/>
              <a:cs typeface="+mn-cs"/>
            </a:endParaRPr>
          </a:p>
          <a:p>
            <a:endParaRPr lang="en-GB" sz="1600" dirty="0">
              <a:latin typeface="Univers Next for HSBC Light" panose="020B0403030202020203" pitchFamily="34" charset="0"/>
            </a:endParaRPr>
          </a:p>
          <a:p>
            <a:r>
              <a:rPr lang="en-GB" sz="1600" dirty="0">
                <a:latin typeface="Univers Next for HSBC Light" panose="020B0403030202020203" pitchFamily="34" charset="0"/>
              </a:rPr>
              <a:t>Real Estate</a:t>
            </a:r>
          </a:p>
          <a:p>
            <a:r>
              <a:rPr lang="en-GB" sz="1600" dirty="0">
                <a:latin typeface="Univers Next for HSBC Light" panose="020B0403030202020203" pitchFamily="34" charset="0"/>
              </a:rPr>
              <a:t>Healthcare</a:t>
            </a:r>
          </a:p>
          <a:p>
            <a:r>
              <a:rPr lang="en-GB" sz="1600" dirty="0">
                <a:latin typeface="Univers Next for HSBC Light" panose="020B0403030202020203" pitchFamily="34" charset="0"/>
              </a:rPr>
              <a:t>Manufacturing</a:t>
            </a:r>
          </a:p>
          <a:p>
            <a:r>
              <a:rPr lang="en-GB" sz="1600" dirty="0">
                <a:latin typeface="Univers Next for HSBC Light" panose="020B0403030202020203" pitchFamily="34" charset="0"/>
              </a:rPr>
              <a:t>Information Technology</a:t>
            </a:r>
          </a:p>
          <a:p>
            <a:r>
              <a:rPr lang="en-GB" sz="1600" dirty="0">
                <a:latin typeface="Univers Next for HSBC Light" panose="020B0403030202020203" pitchFamily="34" charset="0"/>
              </a:rPr>
              <a:t>Utilities</a:t>
            </a:r>
          </a:p>
          <a:p>
            <a:r>
              <a:rPr lang="en-GB" sz="1600" dirty="0">
                <a:latin typeface="Univers Next for HSBC Light" panose="020B0403030202020203" pitchFamily="34" charset="0"/>
              </a:rPr>
              <a:t>Consumer Goods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E26A6DD-5F74-82B2-7B0B-08EF43AE112E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9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Investing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6E3B627-CBA0-CDBD-BFA9-F63CEF056012}"/>
              </a:ext>
            </a:extLst>
          </p:cNvPr>
          <p:cNvSpPr/>
          <p:nvPr/>
        </p:nvSpPr>
        <p:spPr>
          <a:xfrm>
            <a:off x="550863" y="6012079"/>
            <a:ext cx="11090274" cy="514414"/>
          </a:xfrm>
          <a:prstGeom prst="rect">
            <a:avLst/>
          </a:prstGeom>
          <a:solidFill>
            <a:srgbClr val="D7D8D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80000" tIns="180000" rIns="180000" bIns="180000" rtlCol="0" anchor="ctr" anchorCtr="0"/>
          <a:lstStyle/>
          <a:p>
            <a:pPr algn="ctr" defTabSz="864748">
              <a:lnSpc>
                <a:spcPts val="1986"/>
              </a:lnSpc>
              <a:spcAft>
                <a:spcPts val="567"/>
              </a:spcAft>
              <a:defRPr/>
            </a:pPr>
            <a:r>
              <a:rPr lang="en-GB" sz="1600" kern="0" dirty="0">
                <a:solidFill>
                  <a:prstClr val="black"/>
                </a:solidFill>
                <a:latin typeface="Univers Next for HSBC Medium" panose="020B0503030202020203" pitchFamily="34" charset="0"/>
              </a:rPr>
              <a:t>Best performing asset, industry and countries change each year. </a:t>
            </a:r>
          </a:p>
        </p:txBody>
      </p:sp>
      <p:pic>
        <p:nvPicPr>
          <p:cNvPr id="90" name="Picture 89" descr="A stack of gold coins on a table&#10;&#10;Description automatically generated">
            <a:extLst>
              <a:ext uri="{FF2B5EF4-FFF2-40B4-BE49-F238E27FC236}">
                <a16:creationId xmlns:a16="http://schemas.microsoft.com/office/drawing/2014/main" id="{A4FED940-7391-7FEF-0466-71618AF832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513" y="1483537"/>
            <a:ext cx="2747249" cy="202266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C500355-45A4-1430-DA55-2A6EDC0ABD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513" y="1483537"/>
            <a:ext cx="2747248" cy="2022662"/>
          </a:xfrm>
          <a:prstGeom prst="rect">
            <a:avLst/>
          </a:prstGeom>
          <a:solidFill>
            <a:srgbClr val="EBEBEA"/>
          </a:solidFill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051D46F-B0BF-7E49-9990-BB232AD56D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8058" y="1477817"/>
            <a:ext cx="2741373" cy="2022660"/>
          </a:xfrm>
          <a:prstGeom prst="rect">
            <a:avLst/>
          </a:prstGeom>
          <a:solidFill>
            <a:srgbClr val="EBEBEA"/>
          </a:solidFill>
        </p:spPr>
      </p:pic>
      <p:pic>
        <p:nvPicPr>
          <p:cNvPr id="94" name="Picture 93" descr="A stack of gold coins on a table&#10;&#10;Description automatically generated">
            <a:extLst>
              <a:ext uri="{FF2B5EF4-FFF2-40B4-BE49-F238E27FC236}">
                <a16:creationId xmlns:a16="http://schemas.microsoft.com/office/drawing/2014/main" id="{89EF595F-0356-130E-6F27-FA8E5E2CBD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655" y="1478787"/>
            <a:ext cx="2747249" cy="202266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664D8DD-E668-F88B-B7E8-1114BADD449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1363" y="1478787"/>
            <a:ext cx="2747248" cy="2022662"/>
          </a:xfrm>
          <a:prstGeom prst="rect">
            <a:avLst/>
          </a:prstGeom>
          <a:solidFill>
            <a:srgbClr val="EBEBEA"/>
          </a:solidFill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9504AD5A-5E79-C617-FAA9-3AE8BC65075D}"/>
              </a:ext>
            </a:extLst>
          </p:cNvPr>
          <p:cNvSpPr txBox="1"/>
          <p:nvPr/>
        </p:nvSpPr>
        <p:spPr>
          <a:xfrm>
            <a:off x="8208244" y="3629288"/>
            <a:ext cx="3216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rPr>
              <a:t>Diversification of Country too</a:t>
            </a:r>
          </a:p>
          <a:p>
            <a:endParaRPr lang="en-GB" sz="1600" dirty="0">
              <a:latin typeface="Univers Next for HSBC Light" panose="020B0403030202020203" pitchFamily="34" charset="0"/>
            </a:endParaRPr>
          </a:p>
          <a:p>
            <a:r>
              <a:rPr lang="en-GB" sz="1600" dirty="0">
                <a:latin typeface="Univers Next for HSBC Light" panose="020B0403030202020203" pitchFamily="34" charset="0"/>
              </a:rPr>
              <a:t>Invested in multiple industries across a range of countries</a:t>
            </a:r>
          </a:p>
          <a:p>
            <a:endParaRPr lang="en-GB" sz="1600" dirty="0">
              <a:latin typeface="Univers Next for HSBC Light" panose="020B0403030202020203" pitchFamily="34" charset="0"/>
            </a:endParaRPr>
          </a:p>
          <a:p>
            <a:r>
              <a:rPr lang="en-GB" sz="1600" dirty="0">
                <a:latin typeface="Univers Next for HSBC Light" panose="020B0403030202020203" pitchFamily="34" charset="0"/>
              </a:rPr>
              <a:t>FTSE 100 – UK Stock Exchange</a:t>
            </a:r>
          </a:p>
          <a:p>
            <a:r>
              <a:rPr lang="en-GB" sz="1600" dirty="0">
                <a:latin typeface="Univers Next for HSBC Light" panose="020B0403030202020203" pitchFamily="34" charset="0"/>
              </a:rPr>
              <a:t>Dow Jones– US Stock Exchange</a:t>
            </a:r>
          </a:p>
          <a:p>
            <a:r>
              <a:rPr lang="en-GB" sz="1600" dirty="0">
                <a:latin typeface="Univers Next for HSBC Light" panose="020B0403030202020203" pitchFamily="34" charset="0"/>
              </a:rPr>
              <a:t>B3 – Brazilian Stock Exchange</a:t>
            </a:r>
          </a:p>
          <a:p>
            <a:endParaRPr lang="en-GB" sz="1600" dirty="0">
              <a:latin typeface="Univers Next for HSBC Light" panose="020B0403030202020203" pitchFamily="34" charset="0"/>
            </a:endParaRPr>
          </a:p>
        </p:txBody>
      </p:sp>
      <p:pic>
        <p:nvPicPr>
          <p:cNvPr id="89" name="Picture 88" descr="A stack of gold coins on a table&#10;&#10;Description automatically generated">
            <a:extLst>
              <a:ext uri="{FF2B5EF4-FFF2-40B4-BE49-F238E27FC236}">
                <a16:creationId xmlns:a16="http://schemas.microsoft.com/office/drawing/2014/main" id="{99AF5645-E084-EB06-8ED0-85D1D7494D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39" y="1478787"/>
            <a:ext cx="2747249" cy="2022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3381FD-4D62-EE68-5447-617A448311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9018" y="1477816"/>
            <a:ext cx="2747248" cy="2022661"/>
          </a:xfrm>
          <a:prstGeom prst="rect">
            <a:avLst/>
          </a:prstGeom>
          <a:solidFill>
            <a:srgbClr val="EBEBEA"/>
          </a:solidFill>
        </p:spPr>
      </p:pic>
    </p:spTree>
    <p:extLst>
      <p:ext uri="{BB962C8B-B14F-4D97-AF65-F5344CB8AC3E}">
        <p14:creationId xmlns:p14="http://schemas.microsoft.com/office/powerpoint/2010/main" val="13906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E184277-B8A4-CD91-0D61-3878EF4E8285}"/>
              </a:ext>
            </a:extLst>
          </p:cNvPr>
          <p:cNvSpPr/>
          <p:nvPr/>
        </p:nvSpPr>
        <p:spPr>
          <a:xfrm>
            <a:off x="6690406" y="1449387"/>
            <a:ext cx="4960374" cy="4382565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08B42F-9FDD-4773-B901-6E1B57725D3D}"/>
              </a:ext>
            </a:extLst>
          </p:cNvPr>
          <p:cNvSpPr/>
          <p:nvPr/>
        </p:nvSpPr>
        <p:spPr>
          <a:xfrm>
            <a:off x="550863" y="1449387"/>
            <a:ext cx="4960374" cy="4382565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">
            <a:extLst>
              <a:ext uri="{FF2B5EF4-FFF2-40B4-BE49-F238E27FC236}">
                <a16:creationId xmlns:a16="http://schemas.microsoft.com/office/drawing/2014/main" id="{AEBF3504-1EC6-6187-4250-4069DDA4840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1C105C-D67A-CC6A-D311-A3CF6ED15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Diversification in your life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29DEA69-668D-45FA-BD50-C06F95FB4D88}"/>
              </a:ext>
            </a:extLst>
          </p:cNvPr>
          <p:cNvSpPr txBox="1"/>
          <p:nvPr/>
        </p:nvSpPr>
        <p:spPr>
          <a:xfrm>
            <a:off x="541220" y="3913278"/>
            <a:ext cx="4970017" cy="12439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88265"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81250"/>
              <a:tabLst>
                <a:tab pos="377190" algn="l"/>
              </a:tabLst>
              <a:defRPr/>
            </a:pPr>
            <a:r>
              <a:rPr kumimoji="0" lang="en-GB" sz="1600" b="1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Univers Next for HSBC Regular" panose="020B0503030202020203" pitchFamily="34" charset="0"/>
                <a:cs typeface="UniversNextforHSBC-Light"/>
              </a:rPr>
              <a:t>Pick one </a:t>
            </a:r>
            <a:r>
              <a:rPr lang="en-GB" sz="1600" b="1" spc="-20" dirty="0">
                <a:latin typeface="Univers Next for HSBC Regular" panose="020B0503030202020203" pitchFamily="34" charset="0"/>
                <a:cs typeface="UniversNextforHSBC-Light"/>
              </a:rPr>
              <a:t>o</a:t>
            </a:r>
            <a:r>
              <a:rPr kumimoji="0" lang="en-GB" sz="1600" b="1" u="none" strike="noStrike" kern="1200" cap="none" spc="-20" normalizeH="0" baseline="0" noProof="0" dirty="0" err="1">
                <a:ln>
                  <a:noFill/>
                </a:ln>
                <a:effectLst/>
                <a:uLnTx/>
                <a:uFillTx/>
                <a:latin typeface="Univers Next for HSBC Regular" panose="020B0503030202020203" pitchFamily="34" charset="0"/>
                <a:cs typeface="UniversNextforHSBC-Light"/>
              </a:rPr>
              <a:t>utfit</a:t>
            </a:r>
            <a:r>
              <a:rPr kumimoji="0" lang="en-GB" sz="1600" b="1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Univers Next for HSBC Regular" panose="020B0503030202020203" pitchFamily="34" charset="0"/>
                <a:cs typeface="UniversNextforHSBC-Light"/>
              </a:rPr>
              <a:t> </a:t>
            </a:r>
            <a:r>
              <a:rPr kumimoji="0" lang="en-GB" sz="160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for all social events</a:t>
            </a:r>
          </a:p>
          <a:p>
            <a:pPr marL="88265"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81250"/>
              <a:tabLst>
                <a:tab pos="377190" algn="l"/>
              </a:tabLst>
              <a:defRPr/>
            </a:pPr>
            <a:endParaRPr lang="en-GB" sz="1600" spc="-20" dirty="0">
              <a:latin typeface="Univers Next for HSBC Light" panose="020B0403030202020203" pitchFamily="34" charset="0"/>
              <a:cs typeface="UniversNextforHSBC-Light"/>
            </a:endParaRPr>
          </a:p>
          <a:p>
            <a:pPr marL="88265" algn="ctr" defTabSz="457200">
              <a:buClr>
                <a:srgbClr val="E30613"/>
              </a:buClr>
              <a:buSzPct val="81250"/>
              <a:tabLst>
                <a:tab pos="377190" algn="l"/>
              </a:tabLst>
              <a:defRPr/>
            </a:pPr>
            <a:r>
              <a:rPr lang="en-GB" sz="1600" b="1" dirty="0">
                <a:latin typeface="Univers Next for HSBC Regular" panose="020B0503030202020203" pitchFamily="34" charset="0"/>
                <a:cs typeface="UniversNextforHSBC-Light"/>
              </a:rPr>
              <a:t>Pick one revision </a:t>
            </a:r>
            <a:r>
              <a:rPr lang="en-GB" sz="1600" dirty="0">
                <a:latin typeface="Univers Next for HSBC Light" panose="020B0403030202020203" pitchFamily="34" charset="0"/>
                <a:cs typeface="UniversNextforHSBC-Light"/>
              </a:rPr>
              <a:t>topic</a:t>
            </a:r>
          </a:p>
          <a:p>
            <a:pPr marL="88265" algn="ctr" defTabSz="457200">
              <a:buClr>
                <a:srgbClr val="E30613"/>
              </a:buClr>
              <a:buSzPct val="81250"/>
              <a:tabLst>
                <a:tab pos="377190" algn="l"/>
              </a:tabLst>
              <a:defRPr/>
            </a:pPr>
            <a:endParaRPr lang="en-GB" sz="1600" dirty="0">
              <a:latin typeface="Univers Next for HSBC Light" panose="020B0403030202020203" pitchFamily="34" charset="0"/>
              <a:cs typeface="UniversNextforHSBC-Light"/>
            </a:endParaRPr>
          </a:p>
          <a:p>
            <a:pPr marL="88265" algn="ctr" defTabSz="457200">
              <a:buClr>
                <a:srgbClr val="E30613"/>
              </a:buClr>
              <a:buSzPct val="81250"/>
              <a:tabLst>
                <a:tab pos="377190" algn="l"/>
              </a:tabLst>
              <a:defRPr/>
            </a:pPr>
            <a:r>
              <a:rPr lang="en-GB" sz="1600" b="1" spc="-20" dirty="0">
                <a:latin typeface="Univers Next for HSBC Regular" panose="020B0503030202020203" pitchFamily="34" charset="0"/>
                <a:cs typeface="UniversNextforHSBC-Light"/>
              </a:rPr>
              <a:t>Pick one song </a:t>
            </a:r>
            <a:r>
              <a:rPr lang="en-GB" sz="1600" spc="-20" dirty="0">
                <a:latin typeface="Univers Next for HSBC Light" panose="020B0403030202020203" pitchFamily="34" charset="0"/>
                <a:cs typeface="UniversNextforHSBC-Light"/>
              </a:rPr>
              <a:t>to listen to forever</a:t>
            </a:r>
            <a:endParaRPr lang="en-GB" sz="1600" dirty="0">
              <a:latin typeface="Univers Next for HSBC Light" panose="020B0403030202020203" pitchFamily="34" charset="0"/>
              <a:cs typeface="UniversNextforHSBC-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73B45B-4D6E-4396-E499-3C038BB9D23B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9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Investing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pic>
        <p:nvPicPr>
          <p:cNvPr id="10" name="Picture 9" descr="A stack of gold coins on a table&#10;&#10;Description automatically generated">
            <a:extLst>
              <a:ext uri="{FF2B5EF4-FFF2-40B4-BE49-F238E27FC236}">
                <a16:creationId xmlns:a16="http://schemas.microsoft.com/office/drawing/2014/main" id="{0B1321C0-3D73-3D59-88FE-98CC868538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603" y="1670550"/>
            <a:ext cx="2747249" cy="2022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3CEEAE-341D-5827-9F55-ED66F16B1B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5022" y="1658077"/>
            <a:ext cx="2747248" cy="20226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719A34-AD3F-EC39-7246-BAF686589BA7}"/>
              </a:ext>
            </a:extLst>
          </p:cNvPr>
          <p:cNvSpPr/>
          <p:nvPr/>
        </p:nvSpPr>
        <p:spPr>
          <a:xfrm>
            <a:off x="550863" y="6012079"/>
            <a:ext cx="11090274" cy="514414"/>
          </a:xfrm>
          <a:prstGeom prst="rect">
            <a:avLst/>
          </a:prstGeom>
          <a:solidFill>
            <a:srgbClr val="D7D8D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80000" tIns="180000" rIns="180000" bIns="180000" rtlCol="0" anchor="ctr" anchorCtr="0"/>
          <a:lstStyle/>
          <a:p>
            <a:pPr algn="ctr" defTabSz="864748">
              <a:lnSpc>
                <a:spcPts val="1986"/>
              </a:lnSpc>
              <a:spcAft>
                <a:spcPts val="567"/>
              </a:spcAft>
              <a:defRPr/>
            </a:pPr>
            <a:r>
              <a:rPr lang="en-GB" sz="1600" kern="0" dirty="0">
                <a:solidFill>
                  <a:prstClr val="black"/>
                </a:solidFill>
                <a:latin typeface="Univers Next for HSBC Medium" panose="020B0503030202020203" pitchFamily="34" charset="0"/>
              </a:rPr>
              <a:t>How else do you use diversification to manage the risk in your life?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5350D1-0E2E-CA97-3F1D-B6B906B2CF5E}"/>
              </a:ext>
            </a:extLst>
          </p:cNvPr>
          <p:cNvSpPr txBox="1"/>
          <p:nvPr/>
        </p:nvSpPr>
        <p:spPr>
          <a:xfrm>
            <a:off x="6690406" y="3913279"/>
            <a:ext cx="49603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600" b="1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Univers Next for HSBC Regular" panose="020B0503030202020203" pitchFamily="34" charset="0"/>
                <a:cs typeface="UniversNextforHSBC-Light"/>
              </a:rPr>
              <a:t>A wardrobe of outfits </a:t>
            </a:r>
            <a:r>
              <a:rPr kumimoji="0" lang="en-GB" sz="160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for all social events</a:t>
            </a:r>
          </a:p>
          <a:p>
            <a:pPr algn="ctr"/>
            <a:endParaRPr lang="en-GB" sz="1600" spc="-20" dirty="0">
              <a:latin typeface="Univers Next for HSBC Light" panose="020B0403030202020203" pitchFamily="34" charset="0"/>
              <a:cs typeface="UniversNextforHSBC-Light"/>
            </a:endParaRPr>
          </a:p>
          <a:p>
            <a:pPr algn="ctr"/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 revision schedule with </a:t>
            </a: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 Next for HSBC Regular" panose="020B0503030202020203" pitchFamily="34" charset="0"/>
                <a:cs typeface="UniversNextforHSBC-Light"/>
              </a:rPr>
              <a:t>all topics</a:t>
            </a:r>
          </a:p>
          <a:p>
            <a:pPr algn="ctr"/>
            <a:endParaRPr lang="en-GB" sz="1600" dirty="0">
              <a:latin typeface="Univers Next for HSBC Light" panose="020B0403030202020203" pitchFamily="34" charset="0"/>
            </a:endParaRPr>
          </a:p>
          <a:p>
            <a:pPr algn="ctr"/>
            <a:r>
              <a:rPr kumimoji="0" lang="en-GB" sz="160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 playlist for </a:t>
            </a:r>
            <a:r>
              <a:rPr kumimoji="0" lang="en-GB" sz="1600" b="1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Univers Next for HSBC Regular" panose="020B0503030202020203" pitchFamily="34" charset="0"/>
                <a:cs typeface="UniversNextforHSBC-Light"/>
              </a:rPr>
              <a:t>all occasions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5504A63-809D-F3B7-3CEE-302FC96689CD}"/>
              </a:ext>
            </a:extLst>
          </p:cNvPr>
          <p:cNvSpPr/>
          <p:nvPr/>
        </p:nvSpPr>
        <p:spPr>
          <a:xfrm>
            <a:off x="5788742" y="3333410"/>
            <a:ext cx="614517" cy="614517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6FB1DD-18B5-1DFD-A2DF-653CF93D21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6087" y="331507"/>
            <a:ext cx="865050" cy="8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8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507ABE-644E-C551-3E56-37A12AC00D4E}"/>
              </a:ext>
            </a:extLst>
          </p:cNvPr>
          <p:cNvSpPr/>
          <p:nvPr/>
        </p:nvSpPr>
        <p:spPr>
          <a:xfrm>
            <a:off x="0" y="0"/>
            <a:ext cx="7427913" cy="6858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8E516-DCF4-D648-C984-6B7367B9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Thin" panose="020B0303030202020203" pitchFamily="34" charset="77"/>
                <a:ea typeface="+mn-ea"/>
                <a:cs typeface="+mn-cs"/>
              </a:rPr>
              <a:t>Stretch Challenge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9FEB72E5-0182-D282-6EC1-478BBC819C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76862359-02D6-4D16-F72C-2B647B9A24D3}"/>
              </a:ext>
            </a:extLst>
          </p:cNvPr>
          <p:cNvSpPr txBox="1"/>
          <p:nvPr/>
        </p:nvSpPr>
        <p:spPr>
          <a:xfrm>
            <a:off x="550864" y="1449388"/>
            <a:ext cx="4260086" cy="426561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According to recent research from the FCA, there are some interesting overlaps between our online dating and online investing attitudes and behaviours.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18% of young people are more likely to be influenced by social media when making investment decisions than in their dating life.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1/3 were able to see through a match’s social media hype versus only 1/5 who could see through an investing related post.  </a:t>
            </a: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Whether dating or looking to invest, we need to be on the look out for red flags that could cause us issues later.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1A1E3E-8618-40A5-DE05-AFBC3E9BA9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2031" y="2959985"/>
            <a:ext cx="5219969" cy="389801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80C3FFE-1DED-5ADD-BE7F-819DD680EFB5}"/>
              </a:ext>
            </a:extLst>
          </p:cNvPr>
          <p:cNvSpPr/>
          <p:nvPr/>
        </p:nvSpPr>
        <p:spPr>
          <a:xfrm>
            <a:off x="5265928" y="7448041"/>
            <a:ext cx="2023872" cy="235459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D24FFF2E-BEB1-CBC5-CC74-BB68A2D2D4B0}"/>
              </a:ext>
            </a:extLst>
          </p:cNvPr>
          <p:cNvSpPr txBox="1"/>
          <p:nvPr/>
        </p:nvSpPr>
        <p:spPr>
          <a:xfrm>
            <a:off x="8117857" y="1449388"/>
            <a:ext cx="3846965" cy="334032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b="1" kern="0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Take some time to research investment scams and frauds and then create a list of questions you can ask yourself to check if this investment is marriage material?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E792A-FE88-CC6C-C794-5995C7BE8A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280" y="2063054"/>
            <a:ext cx="1653454" cy="30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C050-A2EC-9284-4F4D-A4BDEF8B2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information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032C6545-A203-FB69-8ABD-15EA2B40E7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F9166-D09E-5C50-FA66-DFF50AE1AE20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9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Investing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6D2C3F6-01A2-61D7-AC6E-7C48A3B8CDE9}"/>
              </a:ext>
            </a:extLst>
          </p:cNvPr>
          <p:cNvSpPr txBox="1"/>
          <p:nvPr/>
        </p:nvSpPr>
        <p:spPr>
          <a:xfrm>
            <a:off x="550863" y="1369114"/>
            <a:ext cx="6347648" cy="4483816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12724" marR="0" lvl="0" indent="0" algn="l" defTabSz="91613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Medium"/>
              </a:rPr>
              <a:t>Disclaimer</a:t>
            </a:r>
            <a:endParaRPr kumimoji="0" sz="2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UniversNextforHSBC-Medium"/>
            </a:endParaRPr>
          </a:p>
          <a:p>
            <a:pPr marL="12724" marR="42626" lvl="0" indent="0" algn="l" defTabSz="916137" rtl="0" eaLnBrk="1" fontAlgn="auto" latinLnBrk="0" hangingPunct="1">
              <a:lnSpc>
                <a:spcPct val="111100"/>
              </a:lnSpc>
              <a:spcBef>
                <a:spcPts val="9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This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document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is prepared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by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or on behalf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of HSBC UK Bank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Plc </a:t>
            </a:r>
            <a:r>
              <a:rPr kumimoji="0" sz="105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(“HSBC”), </a:t>
            </a:r>
            <a:r>
              <a:rPr kumimoji="0" sz="105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1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Centenary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Square, Birmingham BI IHQ United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Kingdom which is owned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by HSBC Holdings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plc.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HSBC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is incorporated under the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laws of England 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and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Wales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with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company registration number </a:t>
            </a:r>
            <a:r>
              <a:rPr kumimoji="0" sz="105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9928412.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This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document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is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for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general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circulation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and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information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purposes </a:t>
            </a:r>
            <a:r>
              <a:rPr kumimoji="0" sz="105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only.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HSBC has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prepared or arranged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for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the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content of this document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based on publicly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available  information at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the time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of preparation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from sources it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believes to </a:t>
            </a:r>
            <a:r>
              <a:rPr kumimoji="0" sz="105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be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reliable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but it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has not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independently verified such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information. HSBC gives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no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guarantee, representation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or warranty as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to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the </a:t>
            </a:r>
            <a:r>
              <a:rPr kumimoji="0" sz="105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accuracy,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timeliness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or  completeness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of this document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or the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information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contained within</a:t>
            </a:r>
            <a:r>
              <a:rPr kumimoji="0" sz="1050" u="none" strike="noStrike" kern="1200" cap="none" spc="-1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it.</a:t>
            </a:r>
            <a:endParaRPr kumimoji="0" sz="105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UniversNextforHSBC-Light"/>
            </a:endParaRPr>
          </a:p>
          <a:p>
            <a:pPr marL="0" marR="0" lvl="0" indent="0" algn="l" defTabSz="916137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UniversNextforHSBC-Light"/>
            </a:endParaRPr>
          </a:p>
          <a:p>
            <a:pPr marL="12724" marR="5090" lvl="0" indent="0" algn="l" defTabSz="916137" rtl="0" eaLnBrk="1" fontAlgn="auto" latinLnBrk="0" hangingPunct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This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document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is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not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prepared with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any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particular customers or purposes in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mind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and does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not take into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account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any investment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objectives,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financial situation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or personal circumstances or needs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of any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particular </a:t>
            </a:r>
            <a:r>
              <a:rPr kumimoji="0" sz="105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customer.  </a:t>
            </a:r>
            <a:r>
              <a:rPr kumimoji="0" sz="105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The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contents of this document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do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not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constitute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investment, </a:t>
            </a:r>
            <a:r>
              <a:rPr kumimoji="0" sz="105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tax,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accounting,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legal or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any other professional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advice or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any recommendation,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nor is the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intention of this document to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sell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investments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or </a:t>
            </a:r>
            <a:r>
              <a:rPr kumimoji="0" sz="105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services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or solicit  purchases or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subscriptions for them. </a:t>
            </a:r>
            <a:r>
              <a:rPr kumimoji="0" sz="105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You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should not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use or rely on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this document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in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making any investment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decision and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HSBC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is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not responsible for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such use or reliance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by you. </a:t>
            </a:r>
            <a:r>
              <a:rPr kumimoji="0" sz="105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You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should consult </a:t>
            </a:r>
            <a:r>
              <a:rPr kumimoji="0" sz="105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professional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advisor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in  your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jurisdiction if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you </a:t>
            </a:r>
            <a:r>
              <a:rPr kumimoji="0" sz="105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have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any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questions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regarding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the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contents of this document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or if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you </a:t>
            </a:r>
            <a:r>
              <a:rPr kumimoji="0" sz="105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need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any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help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making investment decisions. </a:t>
            </a:r>
            <a:r>
              <a:rPr kumimoji="0" sz="105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You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should not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reproduce or </a:t>
            </a:r>
            <a:r>
              <a:rPr kumimoji="0" sz="105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further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distribute the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contents of this document to any 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person or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entity,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whether in whole or in </a:t>
            </a:r>
            <a:r>
              <a:rPr kumimoji="0" sz="105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part,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for any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purpose. This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document may not </a:t>
            </a:r>
            <a:r>
              <a:rPr kumimoji="0" sz="105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be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distributed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to any jurisdiction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where its distribution is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unlawful.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No </a:t>
            </a:r>
            <a:r>
              <a:rPr kumimoji="0" sz="105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part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of this document may </a:t>
            </a:r>
            <a:r>
              <a:rPr kumimoji="0" sz="105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be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reproduced, stored in </a:t>
            </a:r>
            <a:r>
              <a:rPr kumimoji="0" sz="105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retrieval  system,</a:t>
            </a:r>
            <a:r>
              <a:rPr kumimoji="0" sz="105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or</a:t>
            </a:r>
            <a:r>
              <a:rPr kumimoji="0" sz="105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transmitted,</a:t>
            </a:r>
            <a:r>
              <a:rPr kumimoji="0" sz="105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on</a:t>
            </a:r>
            <a:r>
              <a:rPr kumimoji="0" sz="105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any</a:t>
            </a:r>
            <a:r>
              <a:rPr kumimoji="0" sz="105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form</a:t>
            </a:r>
            <a:r>
              <a:rPr kumimoji="0" sz="105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or</a:t>
            </a:r>
            <a:r>
              <a:rPr kumimoji="0" sz="105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by</a:t>
            </a:r>
            <a:r>
              <a:rPr kumimoji="0" sz="105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any</a:t>
            </a:r>
            <a:r>
              <a:rPr kumimoji="0" sz="105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means,</a:t>
            </a:r>
            <a:r>
              <a:rPr kumimoji="0" sz="105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electronic,</a:t>
            </a:r>
            <a:r>
              <a:rPr kumimoji="0" sz="105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mechanical,</a:t>
            </a:r>
            <a:r>
              <a:rPr kumimoji="0" sz="105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photocopying,</a:t>
            </a:r>
            <a:r>
              <a:rPr kumimoji="0" sz="105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recording</a:t>
            </a:r>
            <a:r>
              <a:rPr kumimoji="0" sz="105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or</a:t>
            </a:r>
            <a:r>
              <a:rPr kumimoji="0" sz="105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otherwise,</a:t>
            </a:r>
            <a:r>
              <a:rPr kumimoji="0" sz="105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without</a:t>
            </a:r>
            <a:r>
              <a:rPr kumimoji="0" sz="105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the</a:t>
            </a:r>
            <a:r>
              <a:rPr kumimoji="0" sz="105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prior</a:t>
            </a:r>
            <a:r>
              <a:rPr kumimoji="0" sz="105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written</a:t>
            </a:r>
            <a:r>
              <a:rPr kumimoji="0" sz="105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permission</a:t>
            </a:r>
            <a:r>
              <a:rPr kumimoji="0" sz="105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of</a:t>
            </a:r>
            <a:r>
              <a:rPr kumimoji="0" sz="105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sz="105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HSBC.</a:t>
            </a:r>
            <a:endParaRPr kumimoji="0" sz="105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UniversNextforHSBC-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8780B6-96BB-E789-5332-5D6E1899AE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6618516" y="1318760"/>
            <a:ext cx="5573484" cy="57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5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FD6C69-2FFD-E4E6-3E86-9EABFA1775B6}"/>
              </a:ext>
            </a:extLst>
          </p:cNvPr>
          <p:cNvSpPr/>
          <p:nvPr/>
        </p:nvSpPr>
        <p:spPr>
          <a:xfrm>
            <a:off x="0" y="0"/>
            <a:ext cx="7427913" cy="6858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E5A17-D83A-410D-1BC0-8C964F51BF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3825" y="1318760"/>
            <a:ext cx="6298176" cy="57783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3EC31E6-C3F5-7DC9-C3F4-DD8CDEB00451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9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Investing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68263FEC-AC6C-7FD8-7507-53A64AB239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18AE71B-3080-80F8-1044-58C29CB5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5777748" cy="836354"/>
          </a:xfrm>
        </p:spPr>
        <p:txBody>
          <a:bodyPr>
            <a:normAutofit/>
          </a:bodyPr>
          <a:lstStyle/>
          <a:p>
            <a:pPr lvl="0"/>
            <a:r>
              <a:rPr lang="en-GB" noProof="0" dirty="0"/>
              <a:t>Important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124066-9286-B11F-CA4A-F4E0F241FB71}"/>
              </a:ext>
            </a:extLst>
          </p:cNvPr>
          <p:cNvSpPr txBox="1"/>
          <p:nvPr/>
        </p:nvSpPr>
        <p:spPr>
          <a:xfrm>
            <a:off x="442064" y="1389530"/>
            <a:ext cx="528540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kern="0" dirty="0">
                <a:solidFill>
                  <a:prstClr val="black"/>
                </a:solidFill>
                <a:latin typeface="Univers Next for HSBC Light"/>
              </a:rPr>
              <a:t>This session provides financial education tips and information and is </a:t>
            </a:r>
            <a:r>
              <a:rPr lang="en-GB" b="1" kern="0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not financial advice</a:t>
            </a:r>
            <a:endParaRPr lang="en-GB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kern="0" dirty="0">
                <a:solidFill>
                  <a:prstClr val="black"/>
                </a:solidFill>
                <a:latin typeface="Univers Next for HSBC Light"/>
              </a:rPr>
              <a:t>The information is provided to assist you with your overall financial health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kern="0" dirty="0">
                <a:solidFill>
                  <a:prstClr val="black"/>
                </a:solidFill>
                <a:latin typeface="Univers Next for HSBC Light"/>
              </a:rPr>
              <a:t>You should always check with any relevant organisations regarding products and services of which you hold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kern="0" dirty="0">
                <a:solidFill>
                  <a:prstClr val="black"/>
                </a:solidFill>
                <a:latin typeface="Univers Next for HSBC Light"/>
              </a:rPr>
              <a:t>This means the session provides you with factual information about investing and </a:t>
            </a:r>
            <a:r>
              <a:rPr lang="en-GB" b="1" kern="0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does not tell you what to invest your money in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kern="0" dirty="0">
                <a:solidFill>
                  <a:prstClr val="black"/>
                </a:solidFill>
                <a:latin typeface="Univers Next for HSBC Light"/>
              </a:rPr>
              <a:t>Please remember these rules when asking your questions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391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18AE71B-3080-80F8-1044-58C29CB5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49" y="491707"/>
            <a:ext cx="11090274" cy="836354"/>
          </a:xfrm>
        </p:spPr>
        <p:txBody>
          <a:bodyPr anchor="t">
            <a:normAutofit/>
          </a:bodyPr>
          <a:lstStyle/>
          <a:p>
            <a:pPr lvl="0"/>
            <a:r>
              <a:rPr lang="en-GB" noProof="0" dirty="0"/>
              <a:t>Investing Money</a:t>
            </a: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68263FEC-AC6C-7FD8-7507-53A64AB239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2027A4-0DC2-B650-CF64-7D7D35F12828}"/>
              </a:ext>
            </a:extLst>
          </p:cNvPr>
          <p:cNvSpPr/>
          <p:nvPr/>
        </p:nvSpPr>
        <p:spPr>
          <a:xfrm>
            <a:off x="568410" y="1449389"/>
            <a:ext cx="5424617" cy="3802358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B029E4-7855-D638-E963-2DB3C2EF890C}"/>
              </a:ext>
            </a:extLst>
          </p:cNvPr>
          <p:cNvSpPr/>
          <p:nvPr/>
        </p:nvSpPr>
        <p:spPr>
          <a:xfrm>
            <a:off x="6240161" y="1449389"/>
            <a:ext cx="5424617" cy="3802358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9BE49F-1333-2D99-9209-20BDD05F567A}"/>
              </a:ext>
            </a:extLst>
          </p:cNvPr>
          <p:cNvSpPr txBox="1"/>
          <p:nvPr/>
        </p:nvSpPr>
        <p:spPr>
          <a:xfrm>
            <a:off x="2369408" y="1799145"/>
            <a:ext cx="3401198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b="1" kern="0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What do we mean by Investing?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Investing is putting your money into something you believe will go up in value over time.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You could invest in assets to sell later for a profit or invest into stocks and shares to earn interest.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Ideally you should aim to invest for at least 5 years.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E4B448-F0F5-13EB-F273-5458CF103699}"/>
              </a:ext>
            </a:extLst>
          </p:cNvPr>
          <p:cNvSpPr/>
          <p:nvPr/>
        </p:nvSpPr>
        <p:spPr>
          <a:xfrm>
            <a:off x="557834" y="5419139"/>
            <a:ext cx="11090274" cy="1007436"/>
          </a:xfrm>
          <a:prstGeom prst="rect">
            <a:avLst/>
          </a:prstGeom>
          <a:solidFill>
            <a:srgbClr val="D7D8D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80000" tIns="180000" rIns="180000" bIns="180000" rtlCol="0" anchor="ctr" anchorCtr="0"/>
          <a:lstStyle/>
          <a:p>
            <a:pPr algn="ctr" defTabSz="864748">
              <a:lnSpc>
                <a:spcPts val="1986"/>
              </a:lnSpc>
              <a:spcAft>
                <a:spcPts val="567"/>
              </a:spcAft>
              <a:defRPr/>
            </a:pPr>
            <a:r>
              <a:rPr lang="en-GB" sz="1600" kern="0" dirty="0">
                <a:solidFill>
                  <a:prstClr val="black"/>
                </a:solidFill>
                <a:latin typeface="Univers Next for HSBC Medium" panose="020B0503030202020203" pitchFamily="34" charset="0"/>
              </a:rPr>
              <a:t>Save for what's around the corner and invest for the future.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E63828-921F-E892-C8C4-A458C95A7A25}"/>
              </a:ext>
            </a:extLst>
          </p:cNvPr>
          <p:cNvSpPr txBox="1"/>
          <p:nvPr/>
        </p:nvSpPr>
        <p:spPr>
          <a:xfrm>
            <a:off x="7696204" y="1799145"/>
            <a:ext cx="351240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b="1" kern="0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What is the difference between savings and investing?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For short term goals, savings makes sense as you will receive the advertised AER and not have to worry about the risk of the investment losing value. 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For longer term goals, investments could earn you a greater return as the value of cash savings may be eroded </a:t>
            </a:r>
            <a:br>
              <a:rPr lang="en-GB" sz="1600" kern="0" dirty="0">
                <a:solidFill>
                  <a:prstClr val="black"/>
                </a:solidFill>
                <a:latin typeface="Univers Next for HSBC Light"/>
              </a:rPr>
            </a:b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by inflation.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FEA807-94F9-0C59-DCA1-F54136F58A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6087" y="331507"/>
            <a:ext cx="865050" cy="8650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159768-FC36-BE1C-4681-BD33FD67CF82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9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Investing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pic>
        <p:nvPicPr>
          <p:cNvPr id="2" name="Picture 1" descr="A whiteboard with a green arrow pointing up&#10;&#10;Description automatically generated">
            <a:extLst>
              <a:ext uri="{FF2B5EF4-FFF2-40B4-BE49-F238E27FC236}">
                <a16:creationId xmlns:a16="http://schemas.microsoft.com/office/drawing/2014/main" id="{35EE1369-07C2-C85F-37C9-FC8355E62B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10" y="1680720"/>
            <a:ext cx="1584155" cy="158415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4CD8ECD-88C3-F75F-6268-58879F8C22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2115" y="1163936"/>
            <a:ext cx="1349375" cy="21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7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0863" y="488183"/>
            <a:ext cx="11090275" cy="622246"/>
          </a:xfrm>
        </p:spPr>
        <p:txBody>
          <a:bodyPr vert="horz" wrap="square" lIns="0" tIns="12724" rIns="0" bIns="0" rtlCol="0" anchor="ctr">
            <a:spAutoFit/>
          </a:bodyPr>
          <a:lstStyle/>
          <a:p>
            <a:pPr lvl="0"/>
            <a:r>
              <a:rPr lang="en-GB" dirty="0"/>
              <a:t>Investing for Long-Term Goals</a:t>
            </a: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EAAD5218-6F97-308D-1262-89D4120CF0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2E6E88-EDBE-753A-7B93-3F10EA1EE2E3}"/>
              </a:ext>
            </a:extLst>
          </p:cNvPr>
          <p:cNvSpPr/>
          <p:nvPr/>
        </p:nvSpPr>
        <p:spPr>
          <a:xfrm>
            <a:off x="5209133" y="3369072"/>
            <a:ext cx="6244383" cy="1295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C179F67-8FC0-CE39-267D-9176F4E937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380494"/>
            <a:ext cx="958143" cy="6434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8E5C6-3902-35CD-D120-9986A7F48681}"/>
              </a:ext>
            </a:extLst>
          </p:cNvPr>
          <p:cNvSpPr txBox="1"/>
          <p:nvPr/>
        </p:nvSpPr>
        <p:spPr>
          <a:xfrm>
            <a:off x="486271" y="1426263"/>
            <a:ext cx="31618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Anything can be a long-term savings goal if that is the time you need to achieve your goals.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The mind map illustrates common savings goals that people may have in the long term.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1E310F-EC59-6DF2-001F-242972BFBB99}"/>
              </a:ext>
            </a:extLst>
          </p:cNvPr>
          <p:cNvGrpSpPr/>
          <p:nvPr/>
        </p:nvGrpSpPr>
        <p:grpSpPr>
          <a:xfrm rot="18900000">
            <a:off x="6140597" y="2191495"/>
            <a:ext cx="1585873" cy="1518886"/>
            <a:chOff x="2372182" y="2669558"/>
            <a:chExt cx="1585873" cy="1518886"/>
          </a:xfrm>
        </p:grpSpPr>
        <p:sp>
          <p:nvSpPr>
            <p:cNvPr id="25" name="Up Arrow 24">
              <a:extLst>
                <a:ext uri="{FF2B5EF4-FFF2-40B4-BE49-F238E27FC236}">
                  <a16:creationId xmlns:a16="http://schemas.microsoft.com/office/drawing/2014/main" id="{869C0464-0F98-0852-5634-5D9A11B0FA39}"/>
                </a:ext>
              </a:extLst>
            </p:cNvPr>
            <p:cNvSpPr/>
            <p:nvPr/>
          </p:nvSpPr>
          <p:spPr>
            <a:xfrm>
              <a:off x="2372182" y="2669558"/>
              <a:ext cx="361507" cy="1518886"/>
            </a:xfrm>
            <a:prstGeom prst="upArrow">
              <a:avLst/>
            </a:prstGeom>
            <a:solidFill>
              <a:srgbClr val="71A05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Up Arrow 25">
              <a:extLst>
                <a:ext uri="{FF2B5EF4-FFF2-40B4-BE49-F238E27FC236}">
                  <a16:creationId xmlns:a16="http://schemas.microsoft.com/office/drawing/2014/main" id="{A1A33708-AE7E-EDFB-7933-08C4EC9C78AD}"/>
                </a:ext>
              </a:extLst>
            </p:cNvPr>
            <p:cNvSpPr/>
            <p:nvPr/>
          </p:nvSpPr>
          <p:spPr>
            <a:xfrm>
              <a:off x="3596548" y="2669558"/>
              <a:ext cx="361507" cy="1518886"/>
            </a:xfrm>
            <a:prstGeom prst="upArrow">
              <a:avLst/>
            </a:prstGeom>
            <a:solidFill>
              <a:srgbClr val="71A05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D7EAED-F204-A87C-1F5A-764B0E00B8DA}"/>
              </a:ext>
            </a:extLst>
          </p:cNvPr>
          <p:cNvGrpSpPr/>
          <p:nvPr/>
        </p:nvGrpSpPr>
        <p:grpSpPr>
          <a:xfrm rot="2700000">
            <a:off x="8135040" y="2275509"/>
            <a:ext cx="1585873" cy="1518886"/>
            <a:chOff x="2372182" y="2669558"/>
            <a:chExt cx="1585873" cy="1518886"/>
          </a:xfrm>
        </p:grpSpPr>
        <p:sp>
          <p:nvSpPr>
            <p:cNvPr id="28" name="Up Arrow 27">
              <a:extLst>
                <a:ext uri="{FF2B5EF4-FFF2-40B4-BE49-F238E27FC236}">
                  <a16:creationId xmlns:a16="http://schemas.microsoft.com/office/drawing/2014/main" id="{AEBB5D1E-3C5C-72D3-FB72-C025A182693C}"/>
                </a:ext>
              </a:extLst>
            </p:cNvPr>
            <p:cNvSpPr/>
            <p:nvPr/>
          </p:nvSpPr>
          <p:spPr>
            <a:xfrm>
              <a:off x="2372182" y="2669558"/>
              <a:ext cx="361507" cy="1518886"/>
            </a:xfrm>
            <a:prstGeom prst="upArrow">
              <a:avLst/>
            </a:prstGeom>
            <a:solidFill>
              <a:srgbClr val="71A05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Up Arrow 28">
              <a:extLst>
                <a:ext uri="{FF2B5EF4-FFF2-40B4-BE49-F238E27FC236}">
                  <a16:creationId xmlns:a16="http://schemas.microsoft.com/office/drawing/2014/main" id="{EA258720-587B-3DB8-212F-956D0F12F900}"/>
                </a:ext>
              </a:extLst>
            </p:cNvPr>
            <p:cNvSpPr/>
            <p:nvPr/>
          </p:nvSpPr>
          <p:spPr>
            <a:xfrm>
              <a:off x="3596548" y="2669558"/>
              <a:ext cx="361507" cy="1518886"/>
            </a:xfrm>
            <a:prstGeom prst="upArrow">
              <a:avLst/>
            </a:prstGeom>
            <a:solidFill>
              <a:srgbClr val="71A05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B329FA-B3E3-1A87-E5B9-4FE6FB881033}"/>
              </a:ext>
            </a:extLst>
          </p:cNvPr>
          <p:cNvGrpSpPr/>
          <p:nvPr/>
        </p:nvGrpSpPr>
        <p:grpSpPr>
          <a:xfrm rot="8100000">
            <a:off x="8149363" y="4232040"/>
            <a:ext cx="1585873" cy="1518886"/>
            <a:chOff x="2372182" y="2669558"/>
            <a:chExt cx="1585873" cy="1518886"/>
          </a:xfrm>
        </p:grpSpPr>
        <p:sp>
          <p:nvSpPr>
            <p:cNvPr id="31" name="Up Arrow 30">
              <a:extLst>
                <a:ext uri="{FF2B5EF4-FFF2-40B4-BE49-F238E27FC236}">
                  <a16:creationId xmlns:a16="http://schemas.microsoft.com/office/drawing/2014/main" id="{CF414045-CBDE-3343-4C7B-68CD37BB7A4B}"/>
                </a:ext>
              </a:extLst>
            </p:cNvPr>
            <p:cNvSpPr/>
            <p:nvPr/>
          </p:nvSpPr>
          <p:spPr>
            <a:xfrm>
              <a:off x="2372182" y="2669558"/>
              <a:ext cx="361507" cy="1518886"/>
            </a:xfrm>
            <a:prstGeom prst="upArrow">
              <a:avLst/>
            </a:prstGeom>
            <a:solidFill>
              <a:srgbClr val="71A05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Up Arrow 31">
              <a:extLst>
                <a:ext uri="{FF2B5EF4-FFF2-40B4-BE49-F238E27FC236}">
                  <a16:creationId xmlns:a16="http://schemas.microsoft.com/office/drawing/2014/main" id="{3D475446-4CFA-A077-5A88-86EA2C95B2FF}"/>
                </a:ext>
              </a:extLst>
            </p:cNvPr>
            <p:cNvSpPr/>
            <p:nvPr/>
          </p:nvSpPr>
          <p:spPr>
            <a:xfrm>
              <a:off x="3596548" y="2669558"/>
              <a:ext cx="361507" cy="1518886"/>
            </a:xfrm>
            <a:prstGeom prst="upArrow">
              <a:avLst/>
            </a:prstGeom>
            <a:solidFill>
              <a:srgbClr val="71A05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6D6F2B-B830-9948-BB9D-3618DABFF3FB}"/>
              </a:ext>
            </a:extLst>
          </p:cNvPr>
          <p:cNvGrpSpPr/>
          <p:nvPr/>
        </p:nvGrpSpPr>
        <p:grpSpPr>
          <a:xfrm rot="13500000">
            <a:off x="6174598" y="4121178"/>
            <a:ext cx="1585873" cy="1518886"/>
            <a:chOff x="2372182" y="2669558"/>
            <a:chExt cx="1585873" cy="1518886"/>
          </a:xfrm>
        </p:grpSpPr>
        <p:sp>
          <p:nvSpPr>
            <p:cNvPr id="34" name="Up Arrow 33">
              <a:extLst>
                <a:ext uri="{FF2B5EF4-FFF2-40B4-BE49-F238E27FC236}">
                  <a16:creationId xmlns:a16="http://schemas.microsoft.com/office/drawing/2014/main" id="{FA41D6DB-304D-BCD9-300A-45F64BFD387B}"/>
                </a:ext>
              </a:extLst>
            </p:cNvPr>
            <p:cNvSpPr/>
            <p:nvPr/>
          </p:nvSpPr>
          <p:spPr>
            <a:xfrm>
              <a:off x="2372182" y="2669558"/>
              <a:ext cx="361507" cy="1518886"/>
            </a:xfrm>
            <a:prstGeom prst="upArrow">
              <a:avLst/>
            </a:prstGeom>
            <a:solidFill>
              <a:srgbClr val="71A05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Up Arrow 34">
              <a:extLst>
                <a:ext uri="{FF2B5EF4-FFF2-40B4-BE49-F238E27FC236}">
                  <a16:creationId xmlns:a16="http://schemas.microsoft.com/office/drawing/2014/main" id="{279935FB-7447-BA6C-C639-C4C387FCB5CD}"/>
                </a:ext>
              </a:extLst>
            </p:cNvPr>
            <p:cNvSpPr/>
            <p:nvPr/>
          </p:nvSpPr>
          <p:spPr>
            <a:xfrm>
              <a:off x="3596548" y="2669558"/>
              <a:ext cx="361507" cy="1518886"/>
            </a:xfrm>
            <a:prstGeom prst="upArrow">
              <a:avLst/>
            </a:prstGeom>
            <a:solidFill>
              <a:srgbClr val="71A05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80F7D4-34B1-9540-6B3E-64413A156CD1}"/>
              </a:ext>
            </a:extLst>
          </p:cNvPr>
          <p:cNvGrpSpPr/>
          <p:nvPr/>
        </p:nvGrpSpPr>
        <p:grpSpPr>
          <a:xfrm>
            <a:off x="6296262" y="2338683"/>
            <a:ext cx="3302988" cy="3302988"/>
            <a:chOff x="2436130" y="2389646"/>
            <a:chExt cx="3302988" cy="3302988"/>
          </a:xfrm>
        </p:grpSpPr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5104B260-C163-7AE5-9FB9-E2BDD6596E32}"/>
                </a:ext>
              </a:extLst>
            </p:cNvPr>
            <p:cNvSpPr/>
            <p:nvPr/>
          </p:nvSpPr>
          <p:spPr>
            <a:xfrm>
              <a:off x="2436130" y="2389646"/>
              <a:ext cx="3302988" cy="3302988"/>
            </a:xfrm>
            <a:prstGeom prst="diamond">
              <a:avLst/>
            </a:prstGeom>
            <a:solidFill>
              <a:srgbClr val="DB00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071934A-8912-791A-93BC-1DC141A092AF}"/>
                </a:ext>
              </a:extLst>
            </p:cNvPr>
            <p:cNvSpPr txBox="1"/>
            <p:nvPr/>
          </p:nvSpPr>
          <p:spPr>
            <a:xfrm>
              <a:off x="2883882" y="4301146"/>
              <a:ext cx="238312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 algn="ctr">
                <a:spcAft>
                  <a:spcPts val="1200"/>
                </a:spcAft>
                <a:buClr>
                  <a:srgbClr val="DB0011"/>
                </a:buClr>
                <a:buSzPct val="110000"/>
              </a:pPr>
              <a:r>
                <a:rPr lang="en-GB" sz="1800" b="1" kern="0" dirty="0">
                  <a:solidFill>
                    <a:schemeClr val="bg1"/>
                  </a:solidFill>
                  <a:latin typeface="Univers Next for HSBC Regular" panose="020B0503030202020203" pitchFamily="34" charset="0"/>
                </a:rPr>
                <a:t>Long Term</a:t>
              </a:r>
              <a:br>
                <a:rPr lang="en-GB" sz="1800" b="1" kern="0" dirty="0">
                  <a:solidFill>
                    <a:schemeClr val="bg1"/>
                  </a:solidFill>
                  <a:latin typeface="Univers Next for HSBC Regular" panose="020B0503030202020203" pitchFamily="34" charset="0"/>
                </a:rPr>
              </a:br>
              <a:r>
                <a:rPr lang="en-GB" sz="1800" b="1" kern="0" dirty="0">
                  <a:solidFill>
                    <a:schemeClr val="bg1"/>
                  </a:solidFill>
                  <a:latin typeface="Univers Next for HSBC Regular" panose="020B0503030202020203" pitchFamily="34" charset="0"/>
                </a:rPr>
                <a:t>Goals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561E07E-587E-B73C-9DCC-84A5F9231256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9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Investing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16427A-AC2C-787F-0C1C-56187C0EEA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75979"/>
            <a:ext cx="4984806" cy="3882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6962ED-7A02-01E6-2712-45B7D85009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713" y="3095612"/>
            <a:ext cx="1193214" cy="10067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FEEE7FF-289C-060B-99DB-C4A04AAB52E5}"/>
              </a:ext>
            </a:extLst>
          </p:cNvPr>
          <p:cNvSpPr>
            <a:spLocks noChangeAspect="1"/>
          </p:cNvSpPr>
          <p:nvPr/>
        </p:nvSpPr>
        <p:spPr>
          <a:xfrm>
            <a:off x="5251127" y="2228927"/>
            <a:ext cx="1364103" cy="1364103"/>
          </a:xfrm>
          <a:prstGeom prst="ellipse">
            <a:avLst/>
          </a:prstGeom>
          <a:solidFill>
            <a:srgbClr val="EBE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lvl="0" algn="ctr">
              <a:defRPr/>
            </a:pPr>
            <a: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Starting a</a:t>
            </a:r>
            <a:b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business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3B7732-A106-F59E-60B5-3BFFB7D57184}"/>
              </a:ext>
            </a:extLst>
          </p:cNvPr>
          <p:cNvSpPr>
            <a:spLocks noChangeAspect="1"/>
          </p:cNvSpPr>
          <p:nvPr/>
        </p:nvSpPr>
        <p:spPr>
          <a:xfrm>
            <a:off x="6286969" y="1274975"/>
            <a:ext cx="1364103" cy="1364103"/>
          </a:xfrm>
          <a:prstGeom prst="ellipse">
            <a:avLst/>
          </a:prstGeom>
          <a:solidFill>
            <a:srgbClr val="EBE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lvl="0" algn="ctr">
              <a:defRPr/>
            </a:pPr>
            <a: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Once in a </a:t>
            </a:r>
            <a:b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lifetime trip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35DA0C6-D957-32AE-C4DE-37922C8AB28E}"/>
              </a:ext>
            </a:extLst>
          </p:cNvPr>
          <p:cNvSpPr>
            <a:spLocks noChangeAspect="1"/>
          </p:cNvSpPr>
          <p:nvPr/>
        </p:nvSpPr>
        <p:spPr>
          <a:xfrm>
            <a:off x="8151368" y="1261908"/>
            <a:ext cx="1364103" cy="1364103"/>
          </a:xfrm>
          <a:prstGeom prst="ellipse">
            <a:avLst/>
          </a:prstGeom>
          <a:solidFill>
            <a:srgbClr val="EBE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lvl="0" algn="ctr">
              <a:defRPr/>
            </a:pPr>
            <a: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Support children </a:t>
            </a:r>
            <a:b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and grandchildren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2F44D1-79F5-1FAD-808C-A0EAC0BBDDE1}"/>
              </a:ext>
            </a:extLst>
          </p:cNvPr>
          <p:cNvSpPr>
            <a:spLocks noChangeAspect="1"/>
          </p:cNvSpPr>
          <p:nvPr/>
        </p:nvSpPr>
        <p:spPr>
          <a:xfrm>
            <a:off x="9249601" y="2230602"/>
            <a:ext cx="1364103" cy="1364103"/>
          </a:xfrm>
          <a:prstGeom prst="ellipse">
            <a:avLst/>
          </a:prstGeom>
          <a:solidFill>
            <a:srgbClr val="EBE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lvl="0" algn="ctr">
              <a:defRPr/>
            </a:pPr>
            <a: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Planning care</a:t>
            </a:r>
            <a:b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arrangements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E0A84AE-651D-2FEF-9A6B-5C35DC4F5A32}"/>
              </a:ext>
            </a:extLst>
          </p:cNvPr>
          <p:cNvSpPr>
            <a:spLocks noChangeAspect="1"/>
          </p:cNvSpPr>
          <p:nvPr/>
        </p:nvSpPr>
        <p:spPr>
          <a:xfrm>
            <a:off x="9280282" y="4114270"/>
            <a:ext cx="1364103" cy="1364103"/>
          </a:xfrm>
          <a:prstGeom prst="ellipse">
            <a:avLst/>
          </a:prstGeom>
          <a:solidFill>
            <a:srgbClr val="EBE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lvl="0" algn="ctr">
              <a:defRPr/>
            </a:pPr>
            <a: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Extra </a:t>
            </a:r>
            <a:b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income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2FB88B-AE30-D366-C6F7-40EB3BF504B9}"/>
              </a:ext>
            </a:extLst>
          </p:cNvPr>
          <p:cNvSpPr>
            <a:spLocks noChangeAspect="1"/>
          </p:cNvSpPr>
          <p:nvPr/>
        </p:nvSpPr>
        <p:spPr>
          <a:xfrm>
            <a:off x="8368950" y="5213771"/>
            <a:ext cx="1364103" cy="1364103"/>
          </a:xfrm>
          <a:prstGeom prst="ellipse">
            <a:avLst/>
          </a:prstGeom>
          <a:solidFill>
            <a:srgbClr val="EBE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lvl="0" algn="ctr">
              <a:defRPr/>
            </a:pPr>
            <a: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Pay off </a:t>
            </a:r>
            <a:b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mortgage </a:t>
            </a:r>
            <a:b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early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355E7F5-AF0C-A5DE-B7E2-D1B4815CD65A}"/>
              </a:ext>
            </a:extLst>
          </p:cNvPr>
          <p:cNvSpPr>
            <a:spLocks noChangeAspect="1"/>
          </p:cNvSpPr>
          <p:nvPr/>
        </p:nvSpPr>
        <p:spPr>
          <a:xfrm>
            <a:off x="6157070" y="5229865"/>
            <a:ext cx="1364103" cy="1364103"/>
          </a:xfrm>
          <a:prstGeom prst="ellipse">
            <a:avLst/>
          </a:prstGeom>
          <a:solidFill>
            <a:srgbClr val="EBE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lvl="0" algn="ctr">
              <a:defRPr/>
            </a:pPr>
            <a: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Retire </a:t>
            </a:r>
            <a:b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earlier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49D9C92-7350-542C-BDC1-B5EBEFF03027}"/>
              </a:ext>
            </a:extLst>
          </p:cNvPr>
          <p:cNvSpPr>
            <a:spLocks noChangeAspect="1"/>
          </p:cNvSpPr>
          <p:nvPr/>
        </p:nvSpPr>
        <p:spPr>
          <a:xfrm>
            <a:off x="5223611" y="4119019"/>
            <a:ext cx="1364103" cy="1364103"/>
          </a:xfrm>
          <a:prstGeom prst="ellipse">
            <a:avLst/>
          </a:prstGeom>
          <a:solidFill>
            <a:srgbClr val="EBE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lvl="0" algn="ctr">
              <a:defRPr/>
            </a:pPr>
            <a: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More</a:t>
            </a:r>
          </a:p>
          <a:p>
            <a:pPr lvl="0" algn="ctr">
              <a:defRPr/>
            </a:pPr>
            <a: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comfortable </a:t>
            </a:r>
            <a:b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retirement</a:t>
            </a:r>
          </a:p>
        </p:txBody>
      </p:sp>
    </p:spTree>
    <p:extLst>
      <p:ext uri="{BB962C8B-B14F-4D97-AF65-F5344CB8AC3E}">
        <p14:creationId xmlns:p14="http://schemas.microsoft.com/office/powerpoint/2010/main" val="4750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39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88B7D4-4B85-2260-FC9A-24E9AF66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</p:spPr>
        <p:txBody>
          <a:bodyPr>
            <a:normAutofit/>
          </a:bodyPr>
          <a:lstStyle/>
          <a:p>
            <a:pPr lvl="0"/>
            <a:r>
              <a:rPr lang="en-GB" noProof="0" dirty="0"/>
              <a:t>Investing Myths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50CBDFFD-C975-D222-EE32-D475DA1835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C71E71-86F4-BC96-157F-215376EE15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6087" y="331507"/>
            <a:ext cx="865050" cy="865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628E0-A2AB-D492-1A66-AB4531988E14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9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Investing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96AB9B-CAE8-349F-0B15-3E3C19F8FC55}"/>
              </a:ext>
            </a:extLst>
          </p:cNvPr>
          <p:cNvSpPr/>
          <p:nvPr/>
        </p:nvSpPr>
        <p:spPr>
          <a:xfrm>
            <a:off x="550863" y="1477978"/>
            <a:ext cx="3556828" cy="1294912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prstClr val="black"/>
                </a:solidFill>
                <a:latin typeface="Univers Next for HSBC Light"/>
              </a:rPr>
              <a:t>Only Old </a:t>
            </a:r>
            <a:br>
              <a:rPr lang="en-GB" kern="0" dirty="0">
                <a:solidFill>
                  <a:prstClr val="black"/>
                </a:solidFill>
                <a:latin typeface="Univers Next for HSBC Light"/>
              </a:rPr>
            </a:br>
            <a:r>
              <a:rPr lang="en-GB" kern="0" dirty="0">
                <a:solidFill>
                  <a:prstClr val="black"/>
                </a:solidFill>
                <a:latin typeface="Univers Next for HSBC Light"/>
              </a:rPr>
              <a:t>People Invest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64695C-281F-9B98-65B5-C26F67EF8ED8}"/>
              </a:ext>
            </a:extLst>
          </p:cNvPr>
          <p:cNvSpPr/>
          <p:nvPr/>
        </p:nvSpPr>
        <p:spPr>
          <a:xfrm>
            <a:off x="4317586" y="1475209"/>
            <a:ext cx="3556828" cy="1294912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prstClr val="black"/>
                </a:solidFill>
                <a:latin typeface="Univers Next for HSBC Light"/>
              </a:rPr>
              <a:t>You have to be </a:t>
            </a:r>
            <a:br>
              <a:rPr lang="en-GB" kern="0" dirty="0">
                <a:solidFill>
                  <a:prstClr val="black"/>
                </a:solidFill>
                <a:latin typeface="Univers Next for HSBC Light"/>
              </a:rPr>
            </a:br>
            <a:r>
              <a:rPr lang="en-GB" kern="0" dirty="0">
                <a:solidFill>
                  <a:prstClr val="black"/>
                </a:solidFill>
                <a:latin typeface="Univers Next for HSBC Light"/>
              </a:rPr>
              <a:t>rich to invest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1F6C35-54AA-3D0E-2C62-7CF68BE274D1}"/>
              </a:ext>
            </a:extLst>
          </p:cNvPr>
          <p:cNvSpPr/>
          <p:nvPr/>
        </p:nvSpPr>
        <p:spPr>
          <a:xfrm>
            <a:off x="550863" y="2996373"/>
            <a:ext cx="3556828" cy="1294912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prstClr val="black"/>
                </a:solidFill>
                <a:latin typeface="Univers Next for HSBC Light"/>
              </a:rPr>
              <a:t>It is too risky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9D6108-1827-95E8-8A06-0B85C87898CE}"/>
              </a:ext>
            </a:extLst>
          </p:cNvPr>
          <p:cNvSpPr/>
          <p:nvPr/>
        </p:nvSpPr>
        <p:spPr>
          <a:xfrm>
            <a:off x="4317586" y="2996373"/>
            <a:ext cx="3556828" cy="1294912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prstClr val="black"/>
                </a:solidFill>
                <a:latin typeface="Univers Next for HSBC Light"/>
              </a:rPr>
              <a:t>You have to lock </a:t>
            </a:r>
            <a:br>
              <a:rPr lang="en-GB" kern="0" dirty="0">
                <a:solidFill>
                  <a:prstClr val="black"/>
                </a:solidFill>
                <a:latin typeface="Univers Next for HSBC Light"/>
              </a:rPr>
            </a:br>
            <a:r>
              <a:rPr lang="en-GB" kern="0" dirty="0">
                <a:solidFill>
                  <a:prstClr val="black"/>
                </a:solidFill>
                <a:latin typeface="Univers Next for HSBC Light"/>
              </a:rPr>
              <a:t>your money away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637816-0AAC-B954-F8F2-F42E8CAFA8C9}"/>
              </a:ext>
            </a:extLst>
          </p:cNvPr>
          <p:cNvSpPr/>
          <p:nvPr/>
        </p:nvSpPr>
        <p:spPr>
          <a:xfrm>
            <a:off x="550863" y="4517537"/>
            <a:ext cx="3556828" cy="1294912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prstClr val="black"/>
                </a:solidFill>
                <a:latin typeface="Univers Next for HSBC Light"/>
              </a:rPr>
              <a:t>It’s too complicated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E6C26B-48C3-7236-95F2-B71B809212BC}"/>
              </a:ext>
            </a:extLst>
          </p:cNvPr>
          <p:cNvSpPr/>
          <p:nvPr/>
        </p:nvSpPr>
        <p:spPr>
          <a:xfrm>
            <a:off x="4317586" y="4517537"/>
            <a:ext cx="3556828" cy="1294912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prstClr val="black"/>
                </a:solidFill>
                <a:latin typeface="Univers Next for HSBC Light"/>
              </a:rPr>
              <a:t>It’s a quick way </a:t>
            </a:r>
            <a:br>
              <a:rPr lang="en-GB" kern="0" dirty="0">
                <a:solidFill>
                  <a:prstClr val="black"/>
                </a:solidFill>
                <a:latin typeface="Univers Next for HSBC Light"/>
              </a:rPr>
            </a:br>
            <a:r>
              <a:rPr lang="en-GB" kern="0" dirty="0">
                <a:solidFill>
                  <a:prstClr val="black"/>
                </a:solidFill>
                <a:latin typeface="Univers Next for HSBC Light"/>
              </a:rPr>
              <a:t>to make money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1F2D59-9F0E-21E4-D2FA-6D2FCD5593E6}"/>
              </a:ext>
            </a:extLst>
          </p:cNvPr>
          <p:cNvSpPr/>
          <p:nvPr/>
        </p:nvSpPr>
        <p:spPr>
          <a:xfrm>
            <a:off x="550863" y="1484313"/>
            <a:ext cx="3556828" cy="1294912"/>
          </a:xfrm>
          <a:prstGeom prst="rect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bg1"/>
                </a:solidFill>
                <a:latin typeface="Univers Next for HSBC Light"/>
              </a:rPr>
              <a:t>Anyone 18+ </a:t>
            </a:r>
            <a:br>
              <a:rPr lang="en-GB" kern="0" dirty="0">
                <a:solidFill>
                  <a:schemeClr val="bg1"/>
                </a:solidFill>
                <a:latin typeface="Univers Next for HSBC Light"/>
              </a:rPr>
            </a:br>
            <a:r>
              <a:rPr lang="en-GB" kern="0" dirty="0">
                <a:solidFill>
                  <a:schemeClr val="bg1"/>
                </a:solidFill>
                <a:latin typeface="Univers Next for HSBC Light"/>
              </a:rPr>
              <a:t>can Invest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809A5F-E226-5C68-ADBA-49453BDF2CF8}"/>
              </a:ext>
            </a:extLst>
          </p:cNvPr>
          <p:cNvSpPr/>
          <p:nvPr/>
        </p:nvSpPr>
        <p:spPr>
          <a:xfrm>
            <a:off x="4317586" y="1475209"/>
            <a:ext cx="3556828" cy="1294912"/>
          </a:xfrm>
          <a:prstGeom prst="rect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bg1"/>
                </a:solidFill>
                <a:latin typeface="Univers Next for HSBC Light"/>
              </a:rPr>
              <a:t>You can start </a:t>
            </a:r>
            <a:br>
              <a:rPr lang="en-GB" kern="0" dirty="0">
                <a:solidFill>
                  <a:schemeClr val="bg1"/>
                </a:solidFill>
                <a:latin typeface="Univers Next for HSBC Light"/>
              </a:rPr>
            </a:br>
            <a:r>
              <a:rPr lang="en-GB" kern="0" dirty="0">
                <a:solidFill>
                  <a:schemeClr val="bg1"/>
                </a:solidFill>
                <a:latin typeface="Univers Next for HSBC Light"/>
              </a:rPr>
              <a:t>from £50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B4E739-B9B2-EAC6-DE97-06EEB605508D}"/>
              </a:ext>
            </a:extLst>
          </p:cNvPr>
          <p:cNvSpPr/>
          <p:nvPr/>
        </p:nvSpPr>
        <p:spPr>
          <a:xfrm>
            <a:off x="550863" y="2996373"/>
            <a:ext cx="3556828" cy="1294912"/>
          </a:xfrm>
          <a:prstGeom prst="rect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bg1"/>
                </a:solidFill>
                <a:latin typeface="Univers Next for HSBC Light"/>
              </a:rPr>
              <a:t>Understand your</a:t>
            </a:r>
            <a:br>
              <a:rPr lang="en-GB" kern="0" dirty="0">
                <a:solidFill>
                  <a:schemeClr val="bg1"/>
                </a:solidFill>
                <a:latin typeface="Univers Next for HSBC Light"/>
              </a:rPr>
            </a:br>
            <a:r>
              <a:rPr lang="en-GB" kern="0" dirty="0">
                <a:solidFill>
                  <a:schemeClr val="bg1"/>
                </a:solidFill>
                <a:latin typeface="Univers Next for HSBC Light"/>
              </a:rPr>
              <a:t>attitude to risk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251944-4093-3B99-AAED-796F274F084E}"/>
              </a:ext>
            </a:extLst>
          </p:cNvPr>
          <p:cNvSpPr/>
          <p:nvPr/>
        </p:nvSpPr>
        <p:spPr>
          <a:xfrm>
            <a:off x="4317586" y="2996373"/>
            <a:ext cx="3556828" cy="1294912"/>
          </a:xfrm>
          <a:prstGeom prst="rect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bg1"/>
                </a:solidFill>
                <a:latin typeface="Univers Next for HSBC Light"/>
              </a:rPr>
              <a:t>Sell your shares </a:t>
            </a:r>
            <a:br>
              <a:rPr lang="en-GB" kern="0" dirty="0">
                <a:solidFill>
                  <a:schemeClr val="bg1"/>
                </a:solidFill>
                <a:latin typeface="Univers Next for HSBC Light"/>
              </a:rPr>
            </a:br>
            <a:r>
              <a:rPr lang="en-GB" kern="0" dirty="0">
                <a:solidFill>
                  <a:schemeClr val="bg1"/>
                </a:solidFill>
                <a:latin typeface="Univers Next for HSBC Light"/>
              </a:rPr>
              <a:t>at any time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2A16DB-2649-25B3-09AD-E3582CAE6211}"/>
              </a:ext>
            </a:extLst>
          </p:cNvPr>
          <p:cNvSpPr/>
          <p:nvPr/>
        </p:nvSpPr>
        <p:spPr>
          <a:xfrm>
            <a:off x="550863" y="4517543"/>
            <a:ext cx="3556828" cy="1294912"/>
          </a:xfrm>
          <a:prstGeom prst="rect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bg1"/>
                </a:solidFill>
                <a:latin typeface="Univers Next for HSBC Light"/>
              </a:rPr>
              <a:t>Research </a:t>
            </a:r>
            <a:br>
              <a:rPr lang="en-GB" kern="0" dirty="0">
                <a:solidFill>
                  <a:schemeClr val="bg1"/>
                </a:solidFill>
                <a:latin typeface="Univers Next for HSBC Light"/>
              </a:rPr>
            </a:br>
            <a:r>
              <a:rPr lang="en-GB" kern="0" dirty="0">
                <a:solidFill>
                  <a:schemeClr val="bg1"/>
                </a:solidFill>
                <a:latin typeface="Univers Next for HSBC Light"/>
              </a:rPr>
              <a:t>&amp; advisors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04CDD3B-F96B-E206-4E93-7CD5FB2B842E}"/>
              </a:ext>
            </a:extLst>
          </p:cNvPr>
          <p:cNvSpPr/>
          <p:nvPr/>
        </p:nvSpPr>
        <p:spPr>
          <a:xfrm>
            <a:off x="4317586" y="4517543"/>
            <a:ext cx="3556828" cy="1294912"/>
          </a:xfrm>
          <a:prstGeom prst="rect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bg1"/>
                </a:solidFill>
                <a:latin typeface="Univers Next for HSBC Light"/>
              </a:rPr>
              <a:t>Markets reward </a:t>
            </a:r>
            <a:br>
              <a:rPr lang="en-GB" kern="0" dirty="0">
                <a:solidFill>
                  <a:schemeClr val="bg1"/>
                </a:solidFill>
                <a:latin typeface="Univers Next for HSBC Light"/>
              </a:rPr>
            </a:br>
            <a:r>
              <a:rPr lang="en-GB" kern="0" dirty="0">
                <a:solidFill>
                  <a:schemeClr val="bg1"/>
                </a:solidFill>
                <a:latin typeface="Univers Next for HSBC Light"/>
              </a:rPr>
              <a:t>long term investors</a:t>
            </a:r>
          </a:p>
        </p:txBody>
      </p:sp>
      <p:pic>
        <p:nvPicPr>
          <p:cNvPr id="9" name="Picture 8" descr="A close up of a magnifying glass&#10;&#10;Description automatically generated">
            <a:extLst>
              <a:ext uri="{FF2B5EF4-FFF2-40B4-BE49-F238E27FC236}">
                <a16:creationId xmlns:a16="http://schemas.microsoft.com/office/drawing/2014/main" id="{7A33D39C-120C-9C63-F63F-A7E381742A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338" y="2330466"/>
            <a:ext cx="2865940" cy="286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88B7D4-4B85-2260-FC9A-24E9AF66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</p:spPr>
        <p:txBody>
          <a:bodyPr>
            <a:normAutofit/>
          </a:bodyPr>
          <a:lstStyle/>
          <a:p>
            <a:pPr lvl="0"/>
            <a:r>
              <a:rPr lang="en-GB" noProof="0" dirty="0"/>
              <a:t>Common Investment Methods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50CBDFFD-C975-D222-EE32-D475DA1835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A15A4B5-4A53-A706-9DD9-D07EC7BC84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6087" y="331507"/>
            <a:ext cx="865050" cy="865050"/>
          </a:xfrm>
          <a:prstGeom prst="rect">
            <a:avLst/>
          </a:prstGeom>
        </p:spPr>
      </p:pic>
      <p:graphicFrame>
        <p:nvGraphicFramePr>
          <p:cNvPr id="3" name="Content Placeholder 12">
            <a:extLst>
              <a:ext uri="{FF2B5EF4-FFF2-40B4-BE49-F238E27FC236}">
                <a16:creationId xmlns:a16="http://schemas.microsoft.com/office/drawing/2014/main" id="{2C26B79C-3691-939A-72F9-6940C657C3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097802"/>
              </p:ext>
            </p:extLst>
          </p:nvPr>
        </p:nvGraphicFramePr>
        <p:xfrm>
          <a:off x="550863" y="2362431"/>
          <a:ext cx="11065736" cy="403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3943">
                  <a:extLst>
                    <a:ext uri="{9D8B030D-6E8A-4147-A177-3AD203B41FA5}">
                      <a16:colId xmlns:a16="http://schemas.microsoft.com/office/drawing/2014/main" val="3697882823"/>
                    </a:ext>
                  </a:extLst>
                </a:gridCol>
                <a:gridCol w="3323943">
                  <a:extLst>
                    <a:ext uri="{9D8B030D-6E8A-4147-A177-3AD203B41FA5}">
                      <a16:colId xmlns:a16="http://schemas.microsoft.com/office/drawing/2014/main" val="2180979785"/>
                    </a:ext>
                  </a:extLst>
                </a:gridCol>
              </a:tblGrid>
              <a:tr h="416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>
                        <a:solidFill>
                          <a:schemeClr val="bg1"/>
                        </a:solidFill>
                        <a:latin typeface="Univers Next for HSBC Regular" panose="020B0503030202020203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Share Dealing</a:t>
                      </a: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Funds</a:t>
                      </a:r>
                    </a:p>
                    <a:p>
                      <a:pPr algn="l"/>
                      <a:endParaRPr lang="en-GB" sz="1200" b="1" i="0" dirty="0">
                        <a:solidFill>
                          <a:schemeClr val="bg1"/>
                        </a:solidFill>
                        <a:latin typeface="Univers Next for HSBC Regular" panose="020B0503030202020203" pitchFamily="34" charset="0"/>
                      </a:endParaRP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Stocks and Shares ISA</a:t>
                      </a: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766487"/>
                  </a:ext>
                </a:extLst>
              </a:tr>
              <a:tr h="1475583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Pros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Buy from trusted sites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Low start-up fee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Liquid asset</a:t>
                      </a:r>
                    </a:p>
                  </a:txBody>
                  <a:tcPr marL="144000" marR="288000" marT="144000" marB="10800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Investment will be spread across multiple types of shares and assets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Managed by a professional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You can control the level of risk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endParaRPr lang="en-GB" sz="1200" kern="0" dirty="0">
                        <a:solidFill>
                          <a:prstClr val="black"/>
                        </a:solidFill>
                        <a:latin typeface="Univers Next for HSBC Light"/>
                      </a:endParaRPr>
                    </a:p>
                  </a:txBody>
                  <a:tcPr marL="144000" marR="288000" marT="144000" marB="10800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You can choose to have your fund or your share dealing invested into a stocks and shares ISA to be tax efficient</a:t>
                      </a:r>
                    </a:p>
                  </a:txBody>
                  <a:tcPr marL="144000" marR="288000" marT="144000" marB="10800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8564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Cons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Time consuming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Professional competition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High level of risk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Emotional reaction</a:t>
                      </a:r>
                    </a:p>
                  </a:txBody>
                  <a:tcPr marL="144000" marR="288000" marT="144000" marB="10800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Less control of the individual shares you are investing in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Pay additional fees for the management of the fund</a:t>
                      </a:r>
                    </a:p>
                  </a:txBody>
                  <a:tcPr marL="144000" marR="288000" marT="144000" marB="10800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Maximum deposit £20,000 </a:t>
                      </a:r>
                      <a:b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</a:br>
                      <a: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per tax year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Governments can change </a:t>
                      </a:r>
                      <a:b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</a:br>
                      <a:r>
                        <a:rPr lang="en-GB" sz="14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ISA rules each year</a:t>
                      </a:r>
                    </a:p>
                  </a:txBody>
                  <a:tcPr marL="144000" marR="288000" marT="144000" marB="10800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FFDA49-5AD6-E73D-3088-7B6FADAD6516}"/>
              </a:ext>
            </a:extLst>
          </p:cNvPr>
          <p:cNvSpPr txBox="1"/>
          <p:nvPr/>
        </p:nvSpPr>
        <p:spPr>
          <a:xfrm>
            <a:off x="442063" y="1389530"/>
            <a:ext cx="1033402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kern="0" dirty="0">
                <a:solidFill>
                  <a:prstClr val="black"/>
                </a:solidFill>
                <a:latin typeface="Univers Next for HSBC Light"/>
              </a:rPr>
              <a:t>Investing has downs as well as ups – so you could get back less than you invest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kern="0" dirty="0">
                <a:solidFill>
                  <a:prstClr val="black"/>
                </a:solidFill>
                <a:latin typeface="Univers Next for HSBC Light"/>
              </a:rPr>
              <a:t>Plus tax rules can change and any benefits will depend on your individual circumstances</a:t>
            </a: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10976-E88A-EE0B-10DE-51BC66D9F8FE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9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Investing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88B7D4-4B85-2260-FC9A-24E9AF66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How to Invest?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50CBDFFD-C975-D222-EE32-D475DA1835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B13619-42CC-12B3-802E-F93B81904D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6087" y="331507"/>
            <a:ext cx="865050" cy="86505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4935D460-26EA-A9C5-6B30-3350CFF5DEFE}"/>
              </a:ext>
            </a:extLst>
          </p:cNvPr>
          <p:cNvGrpSpPr/>
          <p:nvPr/>
        </p:nvGrpSpPr>
        <p:grpSpPr>
          <a:xfrm>
            <a:off x="550863" y="1078051"/>
            <a:ext cx="3613699" cy="4629067"/>
            <a:chOff x="550863" y="1078051"/>
            <a:chExt cx="3613699" cy="46290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292070-459F-6A9C-9740-61F583A69746}"/>
                </a:ext>
              </a:extLst>
            </p:cNvPr>
            <p:cNvSpPr/>
            <p:nvPr/>
          </p:nvSpPr>
          <p:spPr>
            <a:xfrm>
              <a:off x="550863" y="1836798"/>
              <a:ext cx="3613699" cy="3870320"/>
            </a:xfrm>
            <a:prstGeom prst="rect">
              <a:avLst/>
            </a:prstGeom>
            <a:solidFill>
              <a:srgbClr val="D7D8D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D9B9FE24-6BCA-80C5-EB5B-60B572549E17}"/>
                </a:ext>
              </a:extLst>
            </p:cNvPr>
            <p:cNvSpPr txBox="1"/>
            <p:nvPr/>
          </p:nvSpPr>
          <p:spPr>
            <a:xfrm>
              <a:off x="785994" y="2492605"/>
              <a:ext cx="3085325" cy="3138397"/>
            </a:xfrm>
            <a:prstGeom prst="rect">
              <a:avLst/>
            </a:prstGeom>
          </p:spPr>
          <p:txBody>
            <a:bodyPr vert="horz" wrap="square" lIns="0" tIns="12700" rIns="0" bIns="0" rtlCol="0">
              <a:noAutofit/>
            </a:bodyPr>
            <a:lstStyle/>
            <a:p>
              <a:pPr marL="12700" marR="5080">
                <a:spcAft>
                  <a:spcPts val="1200"/>
                </a:spcAft>
                <a:buClr>
                  <a:srgbClr val="DB0011"/>
                </a:buClr>
                <a:buSzPct val="110000"/>
              </a:pPr>
              <a:r>
                <a:rPr lang="en-GB" sz="1600" b="1" dirty="0">
                  <a:solidFill>
                    <a:prstClr val="black"/>
                  </a:solidFill>
                  <a:latin typeface="Univers Next for HSBC Regular" panose="020B0503030202020203" pitchFamily="34" charset="0"/>
                </a:rPr>
                <a:t>Non-Advised or DIY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You choose what to invest in by yourself without the use of professional advice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You choose the individual stocks you want to invest in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You choose the funds you want your money to be invested in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No advice fee to be paid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endParaRPr lang="en-GB" sz="1600" kern="0" dirty="0">
                <a:solidFill>
                  <a:prstClr val="black"/>
                </a:solidFill>
                <a:latin typeface="Univers Next for HSBC Light"/>
              </a:endParaRP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endParaRPr lang="en-GB" sz="1600" kern="0" dirty="0">
                <a:solidFill>
                  <a:prstClr val="black"/>
                </a:solidFill>
                <a:latin typeface="Univers Next for HSBC Light"/>
              </a:endParaRP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endParaRPr lang="en-GB" sz="1600" kern="0" dirty="0">
                <a:solidFill>
                  <a:prstClr val="black"/>
                </a:solidFill>
                <a:latin typeface="Univers Next for HSBC Light"/>
              </a:endParaRP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endParaRPr lang="en-GB" sz="1600" kern="0" dirty="0">
                <a:solidFill>
                  <a:prstClr val="black"/>
                </a:solidFill>
                <a:latin typeface="Univers Next for HSBC Light"/>
              </a:endParaRPr>
            </a:p>
          </p:txBody>
        </p:sp>
        <p:pic>
          <p:nvPicPr>
            <p:cNvPr id="36" name="Picture 35" descr="A wrench and hammer crossed&#10;&#10;Description automatically generated">
              <a:extLst>
                <a:ext uri="{FF2B5EF4-FFF2-40B4-BE49-F238E27FC236}">
                  <a16:creationId xmlns:a16="http://schemas.microsoft.com/office/drawing/2014/main" id="{B6C27B0E-64EF-D92E-4E27-3DD21320B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9115" y="1078051"/>
              <a:ext cx="1426607" cy="142660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809771A-8E89-6A9A-70E8-6BD5261BA3B0}"/>
              </a:ext>
            </a:extLst>
          </p:cNvPr>
          <p:cNvGrpSpPr/>
          <p:nvPr/>
        </p:nvGrpSpPr>
        <p:grpSpPr>
          <a:xfrm>
            <a:off x="8048943" y="1836798"/>
            <a:ext cx="3613699" cy="3870320"/>
            <a:chOff x="8048943" y="1836798"/>
            <a:chExt cx="3613699" cy="38703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202CAC1-BF0A-DB90-B084-1C451562084E}"/>
                </a:ext>
              </a:extLst>
            </p:cNvPr>
            <p:cNvSpPr/>
            <p:nvPr/>
          </p:nvSpPr>
          <p:spPr>
            <a:xfrm>
              <a:off x="8048943" y="1836798"/>
              <a:ext cx="3613699" cy="3870320"/>
            </a:xfrm>
            <a:prstGeom prst="rect">
              <a:avLst/>
            </a:prstGeom>
            <a:solidFill>
              <a:srgbClr val="D7D8D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bject 7">
              <a:extLst>
                <a:ext uri="{FF2B5EF4-FFF2-40B4-BE49-F238E27FC236}">
                  <a16:creationId xmlns:a16="http://schemas.microsoft.com/office/drawing/2014/main" id="{201BF0D0-816D-D3B7-FEAA-1E6A1CCF0A8F}"/>
                </a:ext>
              </a:extLst>
            </p:cNvPr>
            <p:cNvSpPr txBox="1"/>
            <p:nvPr/>
          </p:nvSpPr>
          <p:spPr>
            <a:xfrm>
              <a:off x="8317144" y="2504658"/>
              <a:ext cx="3088862" cy="2884605"/>
            </a:xfrm>
            <a:prstGeom prst="rect">
              <a:avLst/>
            </a:prstGeom>
          </p:spPr>
          <p:txBody>
            <a:bodyPr vert="horz" wrap="square" lIns="0" tIns="12700" rIns="0" bIns="0" rtlCol="0">
              <a:noAutofit/>
            </a:bodyPr>
            <a:lstStyle/>
            <a:p>
              <a:pPr marL="12700" marR="5080">
                <a:spcAft>
                  <a:spcPts val="1200"/>
                </a:spcAft>
                <a:buClr>
                  <a:srgbClr val="DB0011"/>
                </a:buClr>
                <a:buSzPct val="110000"/>
              </a:pPr>
              <a:r>
                <a:rPr lang="en-GB" sz="1600" b="1" dirty="0">
                  <a:solidFill>
                    <a:prstClr val="black"/>
                  </a:solidFill>
                  <a:latin typeface="Univers Next for HSBC Regular" panose="020B0503030202020203" pitchFamily="34" charset="0"/>
                </a:rPr>
                <a:t>Robo Advice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Robo-advice is online investment advice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The application gathers information about you, your finances and your risk profile to make suitable recommendations 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Often robo-advice has lower advice fees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337D0A-5EF4-31EF-AC05-36AD2144FE46}"/>
              </a:ext>
            </a:extLst>
          </p:cNvPr>
          <p:cNvGrpSpPr/>
          <p:nvPr/>
        </p:nvGrpSpPr>
        <p:grpSpPr>
          <a:xfrm>
            <a:off x="4299903" y="1080545"/>
            <a:ext cx="3613699" cy="4626573"/>
            <a:chOff x="4299903" y="1080545"/>
            <a:chExt cx="3613699" cy="462657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F5749A4-6286-AF8D-98CA-DB2A0B968342}"/>
                </a:ext>
              </a:extLst>
            </p:cNvPr>
            <p:cNvSpPr/>
            <p:nvPr/>
          </p:nvSpPr>
          <p:spPr>
            <a:xfrm>
              <a:off x="4299903" y="1836798"/>
              <a:ext cx="3613699" cy="3870320"/>
            </a:xfrm>
            <a:prstGeom prst="rect">
              <a:avLst/>
            </a:prstGeom>
            <a:solidFill>
              <a:srgbClr val="D7D8D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D7E0FB7F-7BC0-8F56-2A05-DBA7AFF792CC}"/>
                </a:ext>
              </a:extLst>
            </p:cNvPr>
            <p:cNvSpPr txBox="1"/>
            <p:nvPr/>
          </p:nvSpPr>
          <p:spPr>
            <a:xfrm>
              <a:off x="4499351" y="2492604"/>
              <a:ext cx="3214801" cy="2896659"/>
            </a:xfrm>
            <a:prstGeom prst="rect">
              <a:avLst/>
            </a:prstGeom>
          </p:spPr>
          <p:txBody>
            <a:bodyPr vert="horz" wrap="square" lIns="0" tIns="12700" rIns="0" bIns="0" rtlCol="0">
              <a:noAutofit/>
            </a:bodyPr>
            <a:lstStyle/>
            <a:p>
              <a:pPr marL="12700" marR="5080">
                <a:spcAft>
                  <a:spcPts val="1200"/>
                </a:spcAft>
                <a:buClr>
                  <a:srgbClr val="DB0011"/>
                </a:buClr>
                <a:buSzPct val="110000"/>
              </a:pPr>
              <a:r>
                <a:rPr lang="en-GB" sz="1600" b="1" dirty="0">
                  <a:solidFill>
                    <a:prstClr val="black"/>
                  </a:solidFill>
                  <a:latin typeface="Univers Next for HSBC Regular" panose="020B0503030202020203" pitchFamily="34" charset="0"/>
                </a:rPr>
                <a:t>Financial Advice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Professional investment advice from a financial advisor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There may be minimum criteria you need to meet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Review investments, pensions, protection policies etc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Need to pay a fee for this service (1-2%)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endParaRPr lang="en-GB" sz="1600" kern="0" dirty="0">
                <a:solidFill>
                  <a:prstClr val="black"/>
                </a:solidFill>
                <a:latin typeface="Univers Next for HSBC Light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F503501-4D5D-440A-C433-BBCA75609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41421" y="1080545"/>
              <a:ext cx="1303001" cy="1303001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0A5499B-4DC5-3B2B-C4B7-7A5E21B37506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9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Investing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C911F5-C6BA-1E39-AB3A-C9431C288E34}"/>
              </a:ext>
            </a:extLst>
          </p:cNvPr>
          <p:cNvSpPr/>
          <p:nvPr/>
        </p:nvSpPr>
        <p:spPr>
          <a:xfrm>
            <a:off x="550862" y="5772395"/>
            <a:ext cx="3613699" cy="514414"/>
          </a:xfrm>
          <a:prstGeom prst="rect">
            <a:avLst/>
          </a:prstGeom>
          <a:solidFill>
            <a:srgbClr val="D7D8D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80000" tIns="180000" rIns="180000" bIns="180000" rtlCol="0" anchor="ctr" anchorCtr="0"/>
          <a:lstStyle/>
          <a:p>
            <a:pPr algn="ctr" defTabSz="864748">
              <a:lnSpc>
                <a:spcPts val="1986"/>
              </a:lnSpc>
              <a:spcAft>
                <a:spcPts val="567"/>
              </a:spcAft>
              <a:defRPr/>
            </a:pPr>
            <a:r>
              <a:rPr lang="en-GB" sz="1600" kern="0" dirty="0">
                <a:solidFill>
                  <a:prstClr val="black"/>
                </a:solidFill>
                <a:latin typeface="Univers Next for HSBC Medium" panose="020B0503030202020203" pitchFamily="34" charset="0"/>
              </a:rPr>
              <a:t>What could be the risk?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E17C5-989A-13C5-ABBC-C4FE3A961F68}"/>
              </a:ext>
            </a:extLst>
          </p:cNvPr>
          <p:cNvSpPr/>
          <p:nvPr/>
        </p:nvSpPr>
        <p:spPr>
          <a:xfrm>
            <a:off x="4303055" y="5772395"/>
            <a:ext cx="3613699" cy="514414"/>
          </a:xfrm>
          <a:prstGeom prst="rect">
            <a:avLst/>
          </a:prstGeom>
          <a:solidFill>
            <a:srgbClr val="D7D8D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80000" tIns="180000" rIns="180000" bIns="180000" rtlCol="0" anchor="ctr" anchorCtr="0"/>
          <a:lstStyle/>
          <a:p>
            <a:pPr algn="ctr" defTabSz="864748">
              <a:lnSpc>
                <a:spcPts val="1986"/>
              </a:lnSpc>
              <a:spcAft>
                <a:spcPts val="567"/>
              </a:spcAft>
              <a:defRPr/>
            </a:pPr>
            <a:r>
              <a:rPr lang="en-GB" sz="1600" kern="0" dirty="0">
                <a:solidFill>
                  <a:prstClr val="black"/>
                </a:solidFill>
                <a:latin typeface="Univers Next for HSBC Medium" panose="020B0503030202020203" pitchFamily="34" charset="0"/>
              </a:rPr>
              <a:t>Are they independent </a:t>
            </a:r>
            <a:br>
              <a:rPr lang="en-GB" sz="1600" kern="0" dirty="0">
                <a:solidFill>
                  <a:prstClr val="black"/>
                </a:solidFill>
                <a:latin typeface="Univers Next for HSBC Medium" panose="020B0503030202020203" pitchFamily="34" charset="0"/>
              </a:rPr>
            </a:br>
            <a:r>
              <a:rPr lang="en-GB" sz="1600" kern="0" dirty="0">
                <a:solidFill>
                  <a:prstClr val="black"/>
                </a:solidFill>
                <a:latin typeface="Univers Next for HSBC Medium" panose="020B0503030202020203" pitchFamily="34" charset="0"/>
              </a:rPr>
              <a:t>or restricted?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689AF9-5978-4F32-C788-B5A67D62ADFB}"/>
              </a:ext>
            </a:extLst>
          </p:cNvPr>
          <p:cNvSpPr/>
          <p:nvPr/>
        </p:nvSpPr>
        <p:spPr>
          <a:xfrm>
            <a:off x="8048943" y="5772395"/>
            <a:ext cx="3592195" cy="514414"/>
          </a:xfrm>
          <a:prstGeom prst="rect">
            <a:avLst/>
          </a:prstGeom>
          <a:solidFill>
            <a:srgbClr val="D7D8D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80000" tIns="180000" rIns="180000" bIns="180000" rtlCol="0" anchor="ctr" anchorCtr="0"/>
          <a:lstStyle/>
          <a:p>
            <a:pPr algn="ctr" defTabSz="864748">
              <a:lnSpc>
                <a:spcPts val="1986"/>
              </a:lnSpc>
              <a:spcAft>
                <a:spcPts val="567"/>
              </a:spcAft>
              <a:defRPr/>
            </a:pPr>
            <a:r>
              <a:rPr lang="en-GB" sz="1600" kern="0" dirty="0">
                <a:solidFill>
                  <a:prstClr val="black"/>
                </a:solidFill>
                <a:latin typeface="Univers Next for HSBC Medium" panose="020B0503030202020203" pitchFamily="34" charset="0"/>
              </a:rPr>
              <a:t>Are they regulated by the FCA?</a:t>
            </a:r>
          </a:p>
        </p:txBody>
      </p:sp>
      <p:pic>
        <p:nvPicPr>
          <p:cNvPr id="7" name="Picture 6" descr="A cartoon robot in a red circle&#10;&#10;Description automatically generated">
            <a:extLst>
              <a:ext uri="{FF2B5EF4-FFF2-40B4-BE49-F238E27FC236}">
                <a16:creationId xmlns:a16="http://schemas.microsoft.com/office/drawing/2014/main" id="{E9868EEE-E87E-82AE-D457-D6C153A038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328" y="1250057"/>
            <a:ext cx="1042927" cy="104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BD17E46-C638-8A45-6EC6-8AABF9690740}"/>
              </a:ext>
            </a:extLst>
          </p:cNvPr>
          <p:cNvSpPr/>
          <p:nvPr/>
        </p:nvSpPr>
        <p:spPr>
          <a:xfrm>
            <a:off x="550863" y="1453969"/>
            <a:ext cx="7057145" cy="572078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Slide number">
            <a:extLst>
              <a:ext uri="{FF2B5EF4-FFF2-40B4-BE49-F238E27FC236}">
                <a16:creationId xmlns:a16="http://schemas.microsoft.com/office/drawing/2014/main" id="{61938D25-F250-8378-418E-6F79241E24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6020886-10A5-73A2-0E98-D716FDFCE2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380494"/>
            <a:ext cx="958143" cy="64348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1B65626-1777-BE3B-A583-671E931D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0232365" cy="836354"/>
          </a:xfrm>
        </p:spPr>
        <p:txBody>
          <a:bodyPr/>
          <a:lstStyle/>
          <a:p>
            <a:r>
              <a:rPr lang="en-US" dirty="0"/>
              <a:t>The importance of compounding interest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120878B3-A42C-4F6B-C27A-08544104AD74}"/>
              </a:ext>
            </a:extLst>
          </p:cNvPr>
          <p:cNvSpPr txBox="1"/>
          <p:nvPr/>
        </p:nvSpPr>
        <p:spPr>
          <a:xfrm>
            <a:off x="1072647" y="5925423"/>
            <a:ext cx="184749" cy="221703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12724" marR="0" lvl="0" indent="0" algn="l" defTabSz="91613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NextforHSBC-Light"/>
                <a:ea typeface="+mn-ea"/>
                <a:cs typeface="UniversNextforHSBC-Light"/>
              </a:rPr>
              <a:t>25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NextforHSBC-Light"/>
              <a:ea typeface="+mn-ea"/>
              <a:cs typeface="UniversNextforHSBC-Light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9D9189B-3673-DFDA-97E7-4A15DA548CBA}"/>
              </a:ext>
            </a:extLst>
          </p:cNvPr>
          <p:cNvSpPr txBox="1"/>
          <p:nvPr/>
        </p:nvSpPr>
        <p:spPr>
          <a:xfrm>
            <a:off x="1869022" y="5925423"/>
            <a:ext cx="226176" cy="221703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12724" marR="0" lvl="0" indent="0" algn="l" defTabSz="91613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NextforHSBC-Light"/>
                <a:ea typeface="+mn-ea"/>
                <a:cs typeface="UniversNextforHSBC-Light"/>
              </a:rPr>
              <a:t>30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NextforHSBC-Light"/>
              <a:ea typeface="+mn-ea"/>
              <a:cs typeface="UniversNextforHSBC-Light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54BE3FED-EC6A-814A-AB46-8AB9D52046EA}"/>
              </a:ext>
            </a:extLst>
          </p:cNvPr>
          <p:cNvSpPr txBox="1"/>
          <p:nvPr/>
        </p:nvSpPr>
        <p:spPr>
          <a:xfrm>
            <a:off x="2665397" y="5925423"/>
            <a:ext cx="261715" cy="197515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12724" marR="0" lvl="0" indent="0" algn="l" defTabSz="91613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NextforHSBC-Light"/>
                <a:ea typeface="+mn-ea"/>
                <a:cs typeface="UniversNextforHSBC-Light"/>
              </a:rPr>
              <a:t>35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NextforHSBC-Light"/>
              <a:ea typeface="+mn-ea"/>
              <a:cs typeface="UniversNextforHSBC-Light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CD3BF2FE-E3D5-6C84-3B07-34F59D66657C}"/>
              </a:ext>
            </a:extLst>
          </p:cNvPr>
          <p:cNvSpPr txBox="1"/>
          <p:nvPr/>
        </p:nvSpPr>
        <p:spPr>
          <a:xfrm>
            <a:off x="3461774" y="5925423"/>
            <a:ext cx="226176" cy="221703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12724" marR="0" lvl="0" indent="0" algn="l" defTabSz="91613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NextforHSBC-Light"/>
                <a:ea typeface="+mn-ea"/>
                <a:cs typeface="UniversNextforHSBC-Light"/>
              </a:rPr>
              <a:t>40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NextforHSBC-Light"/>
              <a:ea typeface="+mn-ea"/>
              <a:cs typeface="UniversNextforHSBC-Light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412F959E-1C4D-A0D6-F3C2-41A86BE2B79A}"/>
              </a:ext>
            </a:extLst>
          </p:cNvPr>
          <p:cNvSpPr txBox="1"/>
          <p:nvPr/>
        </p:nvSpPr>
        <p:spPr>
          <a:xfrm>
            <a:off x="5120564" y="5925423"/>
            <a:ext cx="261716" cy="197515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12724" marR="0" lvl="0" indent="0" algn="l" defTabSz="91613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NextforHSBC-Light"/>
                <a:ea typeface="+mn-ea"/>
                <a:cs typeface="UniversNextforHSBC-Light"/>
              </a:rPr>
              <a:t>50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NextforHSBC-Light"/>
              <a:ea typeface="+mn-ea"/>
              <a:cs typeface="UniversNextforHSBC-Light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2A4EFFE0-3428-7C2E-88CA-298A38DDE2D3}"/>
              </a:ext>
            </a:extLst>
          </p:cNvPr>
          <p:cNvSpPr txBox="1"/>
          <p:nvPr/>
        </p:nvSpPr>
        <p:spPr>
          <a:xfrm>
            <a:off x="5916939" y="5925423"/>
            <a:ext cx="261716" cy="197515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12724" marR="0" lvl="0" indent="0" algn="l" defTabSz="91613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NextforHSBC-Light"/>
                <a:ea typeface="+mn-ea"/>
                <a:cs typeface="UniversNextforHSBC-Light"/>
              </a:rPr>
              <a:t>55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NextforHSBC-Light"/>
              <a:ea typeface="+mn-ea"/>
              <a:cs typeface="UniversNextforHSBC-Light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02B17B56-428F-25E5-995B-C6E954484081}"/>
              </a:ext>
            </a:extLst>
          </p:cNvPr>
          <p:cNvSpPr txBox="1"/>
          <p:nvPr/>
        </p:nvSpPr>
        <p:spPr>
          <a:xfrm>
            <a:off x="6713315" y="5925423"/>
            <a:ext cx="261716" cy="197515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12724" marR="0" lvl="0" indent="0" algn="l" defTabSz="91613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NextforHSBC-Light"/>
                <a:ea typeface="+mn-ea"/>
                <a:cs typeface="UniversNextforHSBC-Light"/>
              </a:rPr>
              <a:t>60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NextforHSBC-Light"/>
              <a:ea typeface="+mn-ea"/>
              <a:cs typeface="UniversNextforHSBC-Light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DF4EFA81-F066-26DF-C714-49DC10A13E2D}"/>
              </a:ext>
            </a:extLst>
          </p:cNvPr>
          <p:cNvSpPr txBox="1"/>
          <p:nvPr/>
        </p:nvSpPr>
        <p:spPr>
          <a:xfrm>
            <a:off x="7509692" y="5925423"/>
            <a:ext cx="226176" cy="221703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12724" marR="0" lvl="0" indent="0" algn="l" defTabSz="91613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NextforHSBC-Light"/>
                <a:ea typeface="+mn-ea"/>
                <a:cs typeface="UniversNextforHSBC-Light"/>
              </a:rPr>
              <a:t>65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NextforHSBC-Light"/>
              <a:ea typeface="+mn-ea"/>
              <a:cs typeface="UniversNextforHSBC-Light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54A05F5D-64C8-5906-1672-6909FBC35739}"/>
              </a:ext>
            </a:extLst>
          </p:cNvPr>
          <p:cNvSpPr/>
          <p:nvPr/>
        </p:nvSpPr>
        <p:spPr>
          <a:xfrm flipH="1">
            <a:off x="1091776" y="2849747"/>
            <a:ext cx="29116" cy="3025590"/>
          </a:xfrm>
          <a:custGeom>
            <a:avLst/>
            <a:gdLst/>
            <a:ahLst/>
            <a:cxnLst/>
            <a:rect l="l" t="t" r="r" b="b"/>
            <a:pathLst>
              <a:path h="2690495">
                <a:moveTo>
                  <a:pt x="0" y="2690406"/>
                </a:moveTo>
                <a:lnTo>
                  <a:pt x="0" y="0"/>
                </a:lnTo>
              </a:path>
            </a:pathLst>
          </a:custGeom>
          <a:ln w="143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61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B64CCB3E-07E2-1562-3A68-684AB5B95EAF}"/>
              </a:ext>
            </a:extLst>
          </p:cNvPr>
          <p:cNvSpPr/>
          <p:nvPr/>
        </p:nvSpPr>
        <p:spPr>
          <a:xfrm>
            <a:off x="1121062" y="5875237"/>
            <a:ext cx="6466330" cy="0"/>
          </a:xfrm>
          <a:custGeom>
            <a:avLst/>
            <a:gdLst/>
            <a:ahLst/>
            <a:cxnLst/>
            <a:rect l="l" t="t" r="r" b="b"/>
            <a:pathLst>
              <a:path w="10532745">
                <a:moveTo>
                  <a:pt x="0" y="0"/>
                </a:moveTo>
                <a:lnTo>
                  <a:pt x="10532364" y="0"/>
                </a:lnTo>
              </a:path>
            </a:pathLst>
          </a:custGeom>
          <a:ln w="143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61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C1FB323E-FCF5-0DFB-B677-1344BA2C2CC7}"/>
              </a:ext>
            </a:extLst>
          </p:cNvPr>
          <p:cNvSpPr/>
          <p:nvPr/>
        </p:nvSpPr>
        <p:spPr>
          <a:xfrm>
            <a:off x="1141679" y="3120658"/>
            <a:ext cx="6466329" cy="2719959"/>
          </a:xfrm>
          <a:custGeom>
            <a:avLst/>
            <a:gdLst/>
            <a:ahLst/>
            <a:cxnLst/>
            <a:rect l="l" t="t" r="r" b="b"/>
            <a:pathLst>
              <a:path w="10384790" h="2418715">
                <a:moveTo>
                  <a:pt x="0" y="2418499"/>
                </a:moveTo>
                <a:lnTo>
                  <a:pt x="248945" y="2389873"/>
                </a:lnTo>
                <a:lnTo>
                  <a:pt x="497865" y="2361260"/>
                </a:lnTo>
                <a:lnTo>
                  <a:pt x="746810" y="2332634"/>
                </a:lnTo>
                <a:lnTo>
                  <a:pt x="1031316" y="2289708"/>
                </a:lnTo>
                <a:lnTo>
                  <a:pt x="1280248" y="2246769"/>
                </a:lnTo>
                <a:lnTo>
                  <a:pt x="1529181" y="2218143"/>
                </a:lnTo>
                <a:lnTo>
                  <a:pt x="1813687" y="2175217"/>
                </a:lnTo>
                <a:lnTo>
                  <a:pt x="2062632" y="2117979"/>
                </a:lnTo>
                <a:lnTo>
                  <a:pt x="2311565" y="2075040"/>
                </a:lnTo>
                <a:lnTo>
                  <a:pt x="2596057" y="2017801"/>
                </a:lnTo>
                <a:lnTo>
                  <a:pt x="2845003" y="2003488"/>
                </a:lnTo>
                <a:lnTo>
                  <a:pt x="3093935" y="1974862"/>
                </a:lnTo>
                <a:lnTo>
                  <a:pt x="3378441" y="1946249"/>
                </a:lnTo>
                <a:lnTo>
                  <a:pt x="3627386" y="1917623"/>
                </a:lnTo>
                <a:lnTo>
                  <a:pt x="3876319" y="1874697"/>
                </a:lnTo>
                <a:lnTo>
                  <a:pt x="4125264" y="1846072"/>
                </a:lnTo>
                <a:lnTo>
                  <a:pt x="4409757" y="1803146"/>
                </a:lnTo>
                <a:lnTo>
                  <a:pt x="4658702" y="1774520"/>
                </a:lnTo>
                <a:lnTo>
                  <a:pt x="4907635" y="1731581"/>
                </a:lnTo>
                <a:lnTo>
                  <a:pt x="5192128" y="1688655"/>
                </a:lnTo>
                <a:lnTo>
                  <a:pt x="5441073" y="1645716"/>
                </a:lnTo>
                <a:lnTo>
                  <a:pt x="5689993" y="1588477"/>
                </a:lnTo>
                <a:lnTo>
                  <a:pt x="5974511" y="1545551"/>
                </a:lnTo>
                <a:lnTo>
                  <a:pt x="6223444" y="1488300"/>
                </a:lnTo>
                <a:lnTo>
                  <a:pt x="6472377" y="1431061"/>
                </a:lnTo>
                <a:lnTo>
                  <a:pt x="6756882" y="1373822"/>
                </a:lnTo>
                <a:lnTo>
                  <a:pt x="7005815" y="1302270"/>
                </a:lnTo>
                <a:lnTo>
                  <a:pt x="7254748" y="1230718"/>
                </a:lnTo>
                <a:lnTo>
                  <a:pt x="7503706" y="1159154"/>
                </a:lnTo>
                <a:lnTo>
                  <a:pt x="7788198" y="1087602"/>
                </a:lnTo>
                <a:lnTo>
                  <a:pt x="8037131" y="1001737"/>
                </a:lnTo>
                <a:lnTo>
                  <a:pt x="8286076" y="915873"/>
                </a:lnTo>
                <a:lnTo>
                  <a:pt x="8570582" y="830008"/>
                </a:lnTo>
                <a:lnTo>
                  <a:pt x="8819515" y="729843"/>
                </a:lnTo>
                <a:lnTo>
                  <a:pt x="9068460" y="629666"/>
                </a:lnTo>
                <a:lnTo>
                  <a:pt x="9352940" y="515175"/>
                </a:lnTo>
                <a:lnTo>
                  <a:pt x="9601885" y="400697"/>
                </a:lnTo>
                <a:lnTo>
                  <a:pt x="9850831" y="271894"/>
                </a:lnTo>
                <a:lnTo>
                  <a:pt x="10099763" y="143103"/>
                </a:lnTo>
                <a:lnTo>
                  <a:pt x="10384269" y="0"/>
                </a:lnTo>
              </a:path>
            </a:pathLst>
          </a:custGeom>
          <a:ln w="53975" cap="rnd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61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AEC23134-7269-6C1A-502F-639133A24308}"/>
              </a:ext>
            </a:extLst>
          </p:cNvPr>
          <p:cNvSpPr/>
          <p:nvPr/>
        </p:nvSpPr>
        <p:spPr>
          <a:xfrm>
            <a:off x="2716543" y="3318323"/>
            <a:ext cx="4913494" cy="2527156"/>
          </a:xfrm>
          <a:custGeom>
            <a:avLst/>
            <a:gdLst/>
            <a:ahLst/>
            <a:cxnLst/>
            <a:rect l="l" t="t" r="r" b="b"/>
            <a:pathLst>
              <a:path w="7788275" h="2247265">
                <a:moveTo>
                  <a:pt x="0" y="2246769"/>
                </a:moveTo>
                <a:lnTo>
                  <a:pt x="248945" y="2218143"/>
                </a:lnTo>
                <a:lnTo>
                  <a:pt x="497878" y="2189530"/>
                </a:lnTo>
                <a:lnTo>
                  <a:pt x="782383" y="2160905"/>
                </a:lnTo>
                <a:lnTo>
                  <a:pt x="1031316" y="2132279"/>
                </a:lnTo>
                <a:lnTo>
                  <a:pt x="1280261" y="2089353"/>
                </a:lnTo>
                <a:lnTo>
                  <a:pt x="1529194" y="2046414"/>
                </a:lnTo>
                <a:lnTo>
                  <a:pt x="1813687" y="2017801"/>
                </a:lnTo>
                <a:lnTo>
                  <a:pt x="2062645" y="1974862"/>
                </a:lnTo>
                <a:lnTo>
                  <a:pt x="2311565" y="1917623"/>
                </a:lnTo>
                <a:lnTo>
                  <a:pt x="2596070" y="1874697"/>
                </a:lnTo>
                <a:lnTo>
                  <a:pt x="2845015" y="1817446"/>
                </a:lnTo>
                <a:lnTo>
                  <a:pt x="3093935" y="1774520"/>
                </a:lnTo>
                <a:lnTo>
                  <a:pt x="3378454" y="1717268"/>
                </a:lnTo>
                <a:lnTo>
                  <a:pt x="3627386" y="1645716"/>
                </a:lnTo>
                <a:lnTo>
                  <a:pt x="3876319" y="1588477"/>
                </a:lnTo>
                <a:lnTo>
                  <a:pt x="4160824" y="1516926"/>
                </a:lnTo>
                <a:lnTo>
                  <a:pt x="4409757" y="1445374"/>
                </a:lnTo>
                <a:lnTo>
                  <a:pt x="4658702" y="1373822"/>
                </a:lnTo>
                <a:lnTo>
                  <a:pt x="4907648" y="1287957"/>
                </a:lnTo>
                <a:lnTo>
                  <a:pt x="5192128" y="1202093"/>
                </a:lnTo>
                <a:lnTo>
                  <a:pt x="5441073" y="1116228"/>
                </a:lnTo>
                <a:lnTo>
                  <a:pt x="5690006" y="1016050"/>
                </a:lnTo>
                <a:lnTo>
                  <a:pt x="5974511" y="915873"/>
                </a:lnTo>
                <a:lnTo>
                  <a:pt x="6223457" y="801395"/>
                </a:lnTo>
                <a:lnTo>
                  <a:pt x="6472389" y="686904"/>
                </a:lnTo>
                <a:lnTo>
                  <a:pt x="6756882" y="572414"/>
                </a:lnTo>
                <a:lnTo>
                  <a:pt x="7005840" y="443623"/>
                </a:lnTo>
                <a:lnTo>
                  <a:pt x="7254773" y="300520"/>
                </a:lnTo>
                <a:lnTo>
                  <a:pt x="7503706" y="157416"/>
                </a:lnTo>
                <a:lnTo>
                  <a:pt x="7788211" y="0"/>
                </a:lnTo>
              </a:path>
            </a:pathLst>
          </a:custGeom>
          <a:ln w="53975" cap="rnd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61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4816D24B-0F67-62E3-BC42-63B877CECB7E}"/>
              </a:ext>
            </a:extLst>
          </p:cNvPr>
          <p:cNvSpPr txBox="1"/>
          <p:nvPr/>
        </p:nvSpPr>
        <p:spPr>
          <a:xfrm>
            <a:off x="550863" y="2827976"/>
            <a:ext cx="531322" cy="3164714"/>
          </a:xfrm>
          <a:prstGeom prst="rect">
            <a:avLst/>
          </a:prstGeom>
        </p:spPr>
        <p:txBody>
          <a:bodyPr vert="horz" wrap="square" lIns="0" tIns="103061" rIns="0" bIns="0" rtlCol="0">
            <a:spAutoFit/>
          </a:bodyPr>
          <a:lstStyle/>
          <a:p>
            <a:pPr marL="0" marR="20359" lvl="0" indent="0" algn="r" defTabSz="916137" rtl="0" eaLnBrk="1" fontAlgn="auto" latinLnBrk="0" hangingPunct="1">
              <a:lnSpc>
                <a:spcPts val="0"/>
              </a:lnSpc>
              <a:spcBef>
                <a:spcPts val="812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500,000</a:t>
            </a:r>
            <a:endParaRPr kumimoji="0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UniversNextforHSBC-Light"/>
            </a:endParaRPr>
          </a:p>
          <a:p>
            <a:pPr marL="0" marR="20359" lvl="0" indent="0" algn="r" defTabSz="916137" rtl="0" eaLnBrk="1" fontAlgn="auto" latinLnBrk="0" hangingPunct="1">
              <a:lnSpc>
                <a:spcPts val="0"/>
              </a:lnSpc>
              <a:spcBef>
                <a:spcPts val="716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450,000</a:t>
            </a:r>
            <a:endParaRPr kumimoji="0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UniversNextforHSBC-Light"/>
            </a:endParaRPr>
          </a:p>
          <a:p>
            <a:pPr marL="0" marR="26083" lvl="0" indent="0" algn="r" defTabSz="916137" rtl="0" eaLnBrk="1" fontAlgn="auto" latinLnBrk="0" hangingPunct="1">
              <a:lnSpc>
                <a:spcPts val="0"/>
              </a:lnSpc>
              <a:spcBef>
                <a:spcPts val="947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400,000</a:t>
            </a:r>
            <a:endParaRPr kumimoji="0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UniversNextforHSBC-Light"/>
            </a:endParaRPr>
          </a:p>
          <a:p>
            <a:pPr marL="0" marR="17814" lvl="0" indent="0" algn="r" defTabSz="916137" rtl="0" eaLnBrk="1" fontAlgn="auto" latinLnBrk="0" hangingPunct="1">
              <a:lnSpc>
                <a:spcPts val="0"/>
              </a:lnSpc>
              <a:spcBef>
                <a:spcPts val="942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350,000</a:t>
            </a:r>
            <a:endParaRPr kumimoji="0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UniversNextforHSBC-Light"/>
            </a:endParaRPr>
          </a:p>
          <a:p>
            <a:pPr marL="0" marR="22903" lvl="0" indent="0" algn="r" defTabSz="916137" rtl="0" eaLnBrk="1" fontAlgn="auto" latinLnBrk="0" hangingPunct="1">
              <a:lnSpc>
                <a:spcPts val="0"/>
              </a:lnSpc>
              <a:spcBef>
                <a:spcPts val="827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300,000</a:t>
            </a:r>
            <a:endParaRPr kumimoji="0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UniversNextforHSBC-Light"/>
            </a:endParaRPr>
          </a:p>
          <a:p>
            <a:pPr marL="0" marR="15269" lvl="0" indent="0" algn="r" defTabSz="916137" rtl="0" eaLnBrk="1" fontAlgn="auto" latinLnBrk="0" hangingPunct="1">
              <a:lnSpc>
                <a:spcPts val="0"/>
              </a:lnSpc>
              <a:spcBef>
                <a:spcPts val="947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250,000</a:t>
            </a:r>
            <a:endParaRPr kumimoji="0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UniversNextforHSBC-Light"/>
            </a:endParaRPr>
          </a:p>
          <a:p>
            <a:pPr marL="0" marR="20359" lvl="0" indent="0" algn="r" defTabSz="916137" rtl="0" eaLnBrk="1" fontAlgn="auto" latinLnBrk="0" hangingPunct="1">
              <a:lnSpc>
                <a:spcPts val="0"/>
              </a:lnSpc>
              <a:spcBef>
                <a:spcPts val="942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200,000</a:t>
            </a:r>
            <a:endParaRPr kumimoji="0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UniversNextforHSBC-Light"/>
            </a:endParaRPr>
          </a:p>
          <a:p>
            <a:pPr marL="0" marR="5090" lvl="0" indent="0" algn="r" defTabSz="916137" rtl="0" eaLnBrk="1" fontAlgn="auto" latinLnBrk="0" hangingPunct="1">
              <a:lnSpc>
                <a:spcPts val="0"/>
              </a:lnSpc>
              <a:spcBef>
                <a:spcPts val="942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150,000</a:t>
            </a:r>
            <a:endParaRPr kumimoji="0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UniversNextforHSBC-Light"/>
            </a:endParaRPr>
          </a:p>
          <a:p>
            <a:pPr marL="0" marR="10179" lvl="0" indent="0" algn="r" defTabSz="916137" rtl="0" eaLnBrk="1" fontAlgn="auto" latinLnBrk="0" hangingPunct="1">
              <a:lnSpc>
                <a:spcPts val="0"/>
              </a:lnSpc>
              <a:spcBef>
                <a:spcPts val="832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100,000</a:t>
            </a:r>
            <a:endParaRPr kumimoji="0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UniversNextforHSBC-Light"/>
            </a:endParaRPr>
          </a:p>
          <a:p>
            <a:pPr marL="0" marR="27357" lvl="0" indent="0" algn="r" defTabSz="916137" rtl="0" eaLnBrk="1" fontAlgn="auto" latinLnBrk="0" hangingPunct="1">
              <a:lnSpc>
                <a:spcPts val="0"/>
              </a:lnSpc>
              <a:spcBef>
                <a:spcPts val="942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50,000</a:t>
            </a:r>
            <a:endParaRPr kumimoji="0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UniversNextforHSBC-Light"/>
            </a:endParaRPr>
          </a:p>
          <a:p>
            <a:pPr marL="0" marR="66802" lvl="0" indent="0" algn="r" defTabSz="916137" rtl="0" eaLnBrk="1" fontAlgn="auto" latinLnBrk="0" hangingPunct="1">
              <a:lnSpc>
                <a:spcPts val="0"/>
              </a:lnSpc>
              <a:spcBef>
                <a:spcPts val="942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0</a:t>
            </a:r>
            <a:endParaRPr kumimoji="0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UniversNextforHSBC-Light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72F7B71D-F911-19D9-873B-0BD190991AA9}"/>
              </a:ext>
            </a:extLst>
          </p:cNvPr>
          <p:cNvSpPr txBox="1"/>
          <p:nvPr/>
        </p:nvSpPr>
        <p:spPr>
          <a:xfrm>
            <a:off x="700477" y="2501335"/>
            <a:ext cx="670883" cy="199441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12724" marR="0" lvl="0" indent="0" algn="l" defTabSz="916137" rtl="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(</a:t>
            </a:r>
            <a:r>
              <a:rPr kumimoji="0" lang="en-GB" sz="120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£</a:t>
            </a:r>
            <a:r>
              <a:rPr kumimoji="0" sz="120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)</a:t>
            </a:r>
            <a:endParaRPr kumimoji="0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UniversNextforHSBC-Light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4A3DBD7A-2E79-487E-EEED-9B14CD915725}"/>
              </a:ext>
            </a:extLst>
          </p:cNvPr>
          <p:cNvSpPr txBox="1"/>
          <p:nvPr/>
        </p:nvSpPr>
        <p:spPr>
          <a:xfrm>
            <a:off x="4258149" y="5855398"/>
            <a:ext cx="409300" cy="522078"/>
          </a:xfrm>
          <a:prstGeom prst="rect">
            <a:avLst/>
          </a:prstGeom>
        </p:spPr>
        <p:txBody>
          <a:bodyPr vert="horz" wrap="square" lIns="0" tIns="75069" rIns="0" bIns="0" rtlCol="0">
            <a:spAutoFit/>
          </a:bodyPr>
          <a:lstStyle/>
          <a:p>
            <a:pPr marL="78253" marR="0" lvl="0" indent="0" algn="l" defTabSz="916137" rtl="0" eaLnBrk="1" fontAlgn="auto" latinLnBrk="0" hangingPunct="1">
              <a:lnSpc>
                <a:spcPct val="100000"/>
              </a:lnSpc>
              <a:spcBef>
                <a:spcPts val="5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NextforHSBC-Light"/>
                <a:ea typeface="+mn-ea"/>
                <a:cs typeface="UniversNextforHSBC-Light"/>
              </a:rPr>
              <a:t>45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NextforHSBC-Light"/>
              <a:ea typeface="+mn-ea"/>
              <a:cs typeface="UniversNextforHSBC-Light"/>
            </a:endParaRPr>
          </a:p>
          <a:p>
            <a:pPr marL="12724" marR="0" lvl="0" indent="0" algn="l" defTabSz="916137" rtl="0" eaLnBrk="1" fontAlgn="auto" latinLnBrk="0" hangingPunct="1">
              <a:lnSpc>
                <a:spcPct val="100000"/>
              </a:lnSpc>
              <a:spcBef>
                <a:spcPts val="5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NextforHSBC-Light"/>
                <a:ea typeface="+mn-ea"/>
                <a:cs typeface="UniversNextforHSBC-Light"/>
              </a:rPr>
              <a:t>Age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NextforHSBC-Light"/>
              <a:ea typeface="+mn-ea"/>
              <a:cs typeface="UniversNextforHSBC-Light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D0C63894-CBA0-E124-EBA9-AB5A69BD9FCA}"/>
              </a:ext>
            </a:extLst>
          </p:cNvPr>
          <p:cNvSpPr/>
          <p:nvPr/>
        </p:nvSpPr>
        <p:spPr>
          <a:xfrm>
            <a:off x="5728625" y="1747137"/>
            <a:ext cx="164489" cy="0"/>
          </a:xfrm>
          <a:custGeom>
            <a:avLst/>
            <a:gdLst/>
            <a:ahLst/>
            <a:cxnLst/>
            <a:rect l="l" t="t" r="r" b="b"/>
            <a:pathLst>
              <a:path w="257809">
                <a:moveTo>
                  <a:pt x="0" y="0"/>
                </a:moveTo>
                <a:lnTo>
                  <a:pt x="257594" y="0"/>
                </a:lnTo>
              </a:path>
            </a:pathLst>
          </a:custGeom>
          <a:ln w="42925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61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EBAA3385-831E-FA5A-1C83-C46AD442CF42}"/>
              </a:ext>
            </a:extLst>
          </p:cNvPr>
          <p:cNvSpPr txBox="1"/>
          <p:nvPr/>
        </p:nvSpPr>
        <p:spPr>
          <a:xfrm>
            <a:off x="5959792" y="1644348"/>
            <a:ext cx="182720" cy="168984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12724" marR="0" lvl="0" indent="0" algn="l" defTabSz="916137" rtl="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2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NextforHSBC-Light"/>
                <a:ea typeface="+mn-ea"/>
                <a:cs typeface="UniversNextforHSBC-Light"/>
              </a:rPr>
              <a:t>Jill</a:t>
            </a:r>
            <a:endParaRPr kumimoji="0" sz="100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NextforHSBC-Light"/>
              <a:ea typeface="+mn-ea"/>
              <a:cs typeface="UniversNextforHSBC-Light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847329DC-2308-29DA-10C0-419C75C04347}"/>
              </a:ext>
            </a:extLst>
          </p:cNvPr>
          <p:cNvSpPr/>
          <p:nvPr/>
        </p:nvSpPr>
        <p:spPr>
          <a:xfrm>
            <a:off x="6869948" y="1747137"/>
            <a:ext cx="164489" cy="0"/>
          </a:xfrm>
          <a:custGeom>
            <a:avLst/>
            <a:gdLst/>
            <a:ahLst/>
            <a:cxnLst/>
            <a:rect l="l" t="t" r="r" b="b"/>
            <a:pathLst>
              <a:path w="257809">
                <a:moveTo>
                  <a:pt x="0" y="0"/>
                </a:moveTo>
                <a:lnTo>
                  <a:pt x="257594" y="0"/>
                </a:lnTo>
              </a:path>
            </a:pathLst>
          </a:custGeom>
          <a:ln w="429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61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3">
            <a:extLst>
              <a:ext uri="{FF2B5EF4-FFF2-40B4-BE49-F238E27FC236}">
                <a16:creationId xmlns:a16="http://schemas.microsoft.com/office/drawing/2014/main" id="{A662814C-C81D-E975-F77D-821230649A2B}"/>
              </a:ext>
            </a:extLst>
          </p:cNvPr>
          <p:cNvSpPr txBox="1"/>
          <p:nvPr/>
        </p:nvSpPr>
        <p:spPr>
          <a:xfrm>
            <a:off x="7095747" y="1644347"/>
            <a:ext cx="315550" cy="168984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12724" marR="0" lvl="0" indent="0" algn="l" defTabSz="916137" rtl="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2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niversNextforHSBC-Light"/>
                <a:ea typeface="+mn-ea"/>
                <a:cs typeface="UniversNextforHSBC-Light"/>
              </a:rPr>
              <a:t>Jack</a:t>
            </a:r>
            <a:endParaRPr kumimoji="0" sz="100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NextforHSBC-Light"/>
              <a:ea typeface="+mn-ea"/>
              <a:cs typeface="UniversNextforHSBC-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74555A-A32C-0951-CD0D-8E5745F9A417}"/>
              </a:ext>
            </a:extLst>
          </p:cNvPr>
          <p:cNvSpPr txBox="1"/>
          <p:nvPr/>
        </p:nvSpPr>
        <p:spPr>
          <a:xfrm>
            <a:off x="8004296" y="5301399"/>
            <a:ext cx="36368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*The </a:t>
            </a:r>
            <a:r>
              <a:rPr kumimoji="0" lang="en-GB" sz="100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value of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investments and </a:t>
            </a:r>
            <a:r>
              <a:rPr kumimoji="0" lang="en-GB" sz="100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any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income from them can go down as </a:t>
            </a:r>
            <a:r>
              <a:rPr kumimoji="0" lang="en-GB" sz="100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well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as up and </a:t>
            </a:r>
            <a:r>
              <a:rPr kumimoji="0" lang="en-GB" sz="100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investors may not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get back the </a:t>
            </a:r>
            <a:r>
              <a:rPr kumimoji="0" lang="en-GB" sz="100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amount originally invested.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For </a:t>
            </a:r>
            <a:r>
              <a:rPr kumimoji="0" lang="en-GB" sz="100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information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only and does  </a:t>
            </a:r>
            <a:r>
              <a:rPr kumimoji="0" lang="en-GB" sz="100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not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constitute </a:t>
            </a:r>
            <a:r>
              <a:rPr kumimoji="0" lang="en-GB" sz="100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investment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advice or a recommendation </a:t>
            </a:r>
            <a:r>
              <a:rPr kumimoji="0" lang="en-GB" sz="100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to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buy or sell</a:t>
            </a:r>
            <a:r>
              <a:rPr kumimoji="0" lang="en-GB" sz="100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cs typeface="UniversNextforHSBC-Light"/>
              </a:rPr>
              <a:t>investments</a:t>
            </a:r>
            <a:endParaRPr kumimoji="0" lang="en-GB" sz="1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B199C4-9981-1869-4317-1C502EAB3CC7}"/>
              </a:ext>
            </a:extLst>
          </p:cNvPr>
          <p:cNvSpPr txBox="1"/>
          <p:nvPr/>
        </p:nvSpPr>
        <p:spPr>
          <a:xfrm>
            <a:off x="615370" y="1581856"/>
            <a:ext cx="61451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b="1" kern="0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Time in vs timing?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FC8DE4-1AEB-4981-2A8C-A5EE9C4FDD8D}"/>
              </a:ext>
            </a:extLst>
          </p:cNvPr>
          <p:cNvSpPr txBox="1"/>
          <p:nvPr/>
        </p:nvSpPr>
        <p:spPr>
          <a:xfrm>
            <a:off x="7921819" y="1449388"/>
            <a:ext cx="36659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Jill saves £5,000 per year from the age of 25 to 35, then stops contributing but remains invested.  Total contribution £50,000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D7138C-9168-D136-3580-3D717C77D2DE}"/>
              </a:ext>
            </a:extLst>
          </p:cNvPr>
          <p:cNvSpPr txBox="1"/>
          <p:nvPr/>
        </p:nvSpPr>
        <p:spPr>
          <a:xfrm>
            <a:off x="7921819" y="2737414"/>
            <a:ext cx="38195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Jack starts investing £5,000 per year at the age of 35, contributing £5,000 per year until 65. </a:t>
            </a:r>
            <a:br>
              <a:rPr lang="en-GB" sz="1600" kern="0" dirty="0">
                <a:solidFill>
                  <a:prstClr val="black"/>
                </a:solidFill>
                <a:latin typeface="Univers Next for HSBC Light"/>
              </a:rPr>
            </a:b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Total contribution £150,000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3F5033-B713-DDF3-9404-2AC44D10A44F}"/>
              </a:ext>
            </a:extLst>
          </p:cNvPr>
          <p:cNvSpPr txBox="1"/>
          <p:nvPr/>
        </p:nvSpPr>
        <p:spPr>
          <a:xfrm>
            <a:off x="7921819" y="4025440"/>
            <a:ext cx="3665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Starting saving at 25 vs 35 £5,000 per year assuming 6% return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10F1FE-384C-80A1-62E1-7CFD3F161360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9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Investing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449855-E5B5-3D6A-5A9F-8AE32D53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0058143" cy="836354"/>
          </a:xfrm>
        </p:spPr>
        <p:txBody>
          <a:bodyPr>
            <a:normAutofit/>
          </a:bodyPr>
          <a:lstStyle/>
          <a:p>
            <a:r>
              <a:rPr lang="en-US" dirty="0"/>
              <a:t>Risk Questionnaire &amp; Priorities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4A7BB-34FE-55BF-1856-ECF612AFF701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9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Investing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23FDD0D4-5C6E-51C7-CA47-9CC359E8D4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BDE47F-6E87-1717-DC20-EDB8F28B7F48}"/>
              </a:ext>
            </a:extLst>
          </p:cNvPr>
          <p:cNvSpPr txBox="1"/>
          <p:nvPr/>
        </p:nvSpPr>
        <p:spPr>
          <a:xfrm>
            <a:off x="444910" y="1347302"/>
            <a:ext cx="45460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rPr>
              <a:t>Financial institutions will often have requirements to get to know you better before you apply for an investment product.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4F1348-72EB-F6D3-62A5-953A49DB8C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8828" y="2522520"/>
            <a:ext cx="8534314" cy="531815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D8AE98-418D-E5AA-12BD-B4A50C61F16E}"/>
              </a:ext>
            </a:extLst>
          </p:cNvPr>
          <p:cNvSpPr/>
          <p:nvPr/>
        </p:nvSpPr>
        <p:spPr>
          <a:xfrm>
            <a:off x="5772971" y="1877961"/>
            <a:ext cx="2574618" cy="92333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Discover your goals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EB62EF-F9A3-0645-036B-4AD1FD1B5A37}"/>
              </a:ext>
            </a:extLst>
          </p:cNvPr>
          <p:cNvSpPr/>
          <p:nvPr/>
        </p:nvSpPr>
        <p:spPr>
          <a:xfrm>
            <a:off x="5772971" y="3637936"/>
            <a:ext cx="2574618" cy="92333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Fact Sheets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F41B4D-D5A1-09CD-F7E3-0C330C368BC0}"/>
              </a:ext>
            </a:extLst>
          </p:cNvPr>
          <p:cNvSpPr/>
          <p:nvPr/>
        </p:nvSpPr>
        <p:spPr>
          <a:xfrm>
            <a:off x="8919293" y="1877961"/>
            <a:ext cx="2574618" cy="92333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Risk Questionnaire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621376-3A3D-BC04-FD66-710A2F8FB92A}"/>
              </a:ext>
            </a:extLst>
          </p:cNvPr>
          <p:cNvSpPr/>
          <p:nvPr/>
        </p:nvSpPr>
        <p:spPr>
          <a:xfrm>
            <a:off x="8919294" y="3637936"/>
            <a:ext cx="2574618" cy="92333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Diversification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9A85E14-59F3-53DA-53D2-0A77C3E3D1AC}"/>
              </a:ext>
            </a:extLst>
          </p:cNvPr>
          <p:cNvSpPr/>
          <p:nvPr/>
        </p:nvSpPr>
        <p:spPr>
          <a:xfrm>
            <a:off x="8919294" y="5181600"/>
            <a:ext cx="2574618" cy="92333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Emergency savings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2702A6-AD7E-2E0B-DB2C-5755D8C58916}"/>
              </a:ext>
            </a:extLst>
          </p:cNvPr>
          <p:cNvSpPr/>
          <p:nvPr/>
        </p:nvSpPr>
        <p:spPr>
          <a:xfrm>
            <a:off x="5772971" y="5181600"/>
            <a:ext cx="2574618" cy="92333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Budget/Outgoings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935E028-330F-FAD0-7E29-2FEFE40CE4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245" y="2820886"/>
            <a:ext cx="1170559" cy="11705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0FC37E-0936-5EA9-3946-3093F774EB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516" y="4613390"/>
            <a:ext cx="911071" cy="913425"/>
          </a:xfrm>
          <a:prstGeom prst="rect">
            <a:avLst/>
          </a:prstGeom>
        </p:spPr>
      </p:pic>
      <p:pic>
        <p:nvPicPr>
          <p:cNvPr id="9" name="Picture 8" descr="A red green and white target with a arrow in the center&#10;&#10;Description automatically generated">
            <a:extLst>
              <a:ext uri="{FF2B5EF4-FFF2-40B4-BE49-F238E27FC236}">
                <a16:creationId xmlns:a16="http://schemas.microsoft.com/office/drawing/2014/main" id="{B99C3A2C-94A1-95EF-6EBF-3982B58F9A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566" y="1337546"/>
            <a:ext cx="913425" cy="913425"/>
          </a:xfrm>
          <a:prstGeom prst="rect">
            <a:avLst/>
          </a:prstGeom>
        </p:spPr>
      </p:pic>
      <p:pic>
        <p:nvPicPr>
          <p:cNvPr id="12" name="Picture 11" descr="A red and white triangle with a black exclamation mark on it&#10;&#10;Description automatically generated">
            <a:extLst>
              <a:ext uri="{FF2B5EF4-FFF2-40B4-BE49-F238E27FC236}">
                <a16:creationId xmlns:a16="http://schemas.microsoft.com/office/drawing/2014/main" id="{BD0DD541-90EE-FC55-1914-7C045BAFCF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132" y="1243768"/>
            <a:ext cx="956784" cy="956784"/>
          </a:xfrm>
          <a:prstGeom prst="rect">
            <a:avLst/>
          </a:prstGeom>
        </p:spPr>
      </p:pic>
      <p:pic>
        <p:nvPicPr>
          <p:cNvPr id="18" name="Picture 17" descr="A circle with a red and white circle on it&#10;&#10;Description automatically generated">
            <a:extLst>
              <a:ext uri="{FF2B5EF4-FFF2-40B4-BE49-F238E27FC236}">
                <a16:creationId xmlns:a16="http://schemas.microsoft.com/office/drawing/2014/main" id="{B1072E46-4043-31EE-4292-2DEF410456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272" y="4611779"/>
            <a:ext cx="858504" cy="858504"/>
          </a:xfrm>
          <a:prstGeom prst="rect">
            <a:avLst/>
          </a:prstGeom>
        </p:spPr>
      </p:pic>
      <p:pic>
        <p:nvPicPr>
          <p:cNvPr id="20" name="Picture 19" descr="A clipboard with a shield and check marks&#10;&#10;Description automatically generated">
            <a:extLst>
              <a:ext uri="{FF2B5EF4-FFF2-40B4-BE49-F238E27FC236}">
                <a16:creationId xmlns:a16="http://schemas.microsoft.com/office/drawing/2014/main" id="{28B89806-CCC3-EBDA-8F47-1727ABC0C46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698" y="2842418"/>
            <a:ext cx="1173163" cy="11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27614"/>
      </p:ext>
    </p:extLst>
  </p:cSld>
  <p:clrMapOvr>
    <a:masterClrMapping/>
  </p:clrMapOvr>
</p:sld>
</file>

<file path=ppt/theme/theme1.xml><?xml version="1.0" encoding="utf-8"?>
<a:theme xmlns:a="http://schemas.openxmlformats.org/drawingml/2006/main" name="4_Non-Message Driven">
  <a:themeElements>
    <a:clrScheme name="HSBC Colour pallete 2018">
      <a:dk1>
        <a:srgbClr val="000000"/>
      </a:dk1>
      <a:lt1>
        <a:srgbClr val="FFFFFF"/>
      </a:lt1>
      <a:dk2>
        <a:srgbClr val="4E48C7"/>
      </a:dk2>
      <a:lt2>
        <a:srgbClr val="0F79D6"/>
      </a:lt2>
      <a:accent1>
        <a:srgbClr val="DB0011"/>
      </a:accent1>
      <a:accent2>
        <a:srgbClr val="000000"/>
      </a:accent2>
      <a:accent3>
        <a:srgbClr val="767676"/>
      </a:accent3>
      <a:accent4>
        <a:srgbClr val="D7D8D6"/>
      </a:accent4>
      <a:accent5>
        <a:srgbClr val="B57E10"/>
      </a:accent5>
      <a:accent6>
        <a:srgbClr val="488F29"/>
      </a:accent6>
      <a:hlink>
        <a:srgbClr val="767676"/>
      </a:hlink>
      <a:folHlink>
        <a:srgbClr val="D7D8D6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4 Non-Message Driven HSBC 1">
        <a:dk1>
          <a:srgbClr val="000000"/>
        </a:dk1>
        <a:lt1>
          <a:srgbClr val="FFFFFF"/>
        </a:lt1>
        <a:dk2>
          <a:srgbClr val="FF0000"/>
        </a:dk2>
        <a:lt2>
          <a:srgbClr val="EAEAEA"/>
        </a:lt2>
        <a:accent1>
          <a:srgbClr val="194173"/>
        </a:accent1>
        <a:accent2>
          <a:srgbClr val="B9D3ED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A7BFD7"/>
        </a:accent6>
        <a:hlink>
          <a:srgbClr val="559FD3"/>
        </a:hlink>
        <a:folHlink>
          <a:srgbClr val="FDB8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rimary_01">
      <a:srgbClr val="DB0011"/>
    </a:custClr>
    <a:custClr name="Primary_02">
      <a:srgbClr val="000000"/>
    </a:custClr>
    <a:custClr name="Primary_03">
      <a:srgbClr val="FFFFFF"/>
    </a:custClr>
    <a:custClr name="Primary_04">
      <a:srgbClr val="767676"/>
    </a:custClr>
    <a:custClr name="Primary_05">
      <a:srgbClr val="D7D8D6"/>
    </a:custClr>
    <a:custClr name="Primary_06">
      <a:srgbClr val="7770FF"/>
    </a:custClr>
    <a:custClr name="Primary_07">
      <a:srgbClr val="4E48C7"/>
    </a:custClr>
    <a:custClr name="Primary_08">
      <a:srgbClr val="36A1FF"/>
    </a:custClr>
    <a:custClr name="Primary_09">
      <a:srgbClr val="0F79D6"/>
    </a:custClr>
    <a:custClr name="Primary_10">
      <a:srgbClr val="2EB8B1"/>
    </a:custClr>
    <a:custClr name="Primary_11">
      <a:srgbClr val="008580"/>
    </a:custClr>
    <a:custClr name="Primary_12">
      <a:srgbClr val="61C238"/>
    </a:custClr>
    <a:custClr name="Primary_13">
      <a:srgbClr val="488F29"/>
    </a:custClr>
    <a:custClr name="Primary_14">
      <a:srgbClr val="E8A215"/>
    </a:custClr>
    <a:custClr name="Primary_15">
      <a:srgbClr val="B57E10"/>
    </a:custClr>
    <a:custClr name="Blank_01">
      <a:srgbClr val="FFFFFF"/>
    </a:custClr>
    <a:custClr name="Blank_02">
      <a:srgbClr val="FFFFFF"/>
    </a:custClr>
    <a:custClr name="Blank_03">
      <a:srgbClr val="FFFFFF"/>
    </a:custClr>
    <a:custClr name="Blank_04">
      <a:srgbClr val="FFFFFF"/>
    </a:custClr>
    <a:custClr name="Blank_05">
      <a:srgbClr val="FFFFFF"/>
    </a:custClr>
    <a:custClr name="RAG_Red">
      <a:srgbClr val="A8000B"/>
    </a:custClr>
    <a:custClr name="RAG_Amber">
      <a:srgbClr val="E8A215"/>
    </a:custClr>
    <a:custClr name="RAG_Green">
      <a:srgbClr val="008580"/>
    </a:custClr>
  </a:custClrLst>
  <a:extLst>
    <a:ext uri="{05A4C25C-085E-4340-85A3-A5531E510DB2}">
      <thm15:themeFamily xmlns:thm15="http://schemas.microsoft.com/office/thememl/2012/main" name="HSBC A4 Landscape 2018.potx" id="{72A842D0-FAB5-412B-B239-383E6E258A2B}" vid="{3D94EECA-5FB5-4A47-92FA-68DDA705840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11744</TotalTime>
  <Words>1700</Words>
  <Application>Microsoft Office PowerPoint</Application>
  <PresentationFormat>Widescreen</PresentationFormat>
  <Paragraphs>243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Aptos</vt:lpstr>
      <vt:lpstr>Arial</vt:lpstr>
      <vt:lpstr>Calibri</vt:lpstr>
      <vt:lpstr>Helvetica Neue for HSBC Lt</vt:lpstr>
      <vt:lpstr>Symbol</vt:lpstr>
      <vt:lpstr>System Font Regular</vt:lpstr>
      <vt:lpstr>Times New Roman</vt:lpstr>
      <vt:lpstr>Univers Next for HSBC Light</vt:lpstr>
      <vt:lpstr>Univers Next for HSBC Medium</vt:lpstr>
      <vt:lpstr>Univers Next for HSBC Regular</vt:lpstr>
      <vt:lpstr>Univers Next for HSBC Thin</vt:lpstr>
      <vt:lpstr>UniversNextforHSBC-Light</vt:lpstr>
      <vt:lpstr>Wingdings</vt:lpstr>
      <vt:lpstr>Wingdings 2</vt:lpstr>
      <vt:lpstr>4_Non-Message Driven</vt:lpstr>
      <vt:lpstr>Custom Design</vt:lpstr>
      <vt:lpstr>Saving and  Investing</vt:lpstr>
      <vt:lpstr>Important information</vt:lpstr>
      <vt:lpstr>Investing Money</vt:lpstr>
      <vt:lpstr>Investing for Long-Term Goals</vt:lpstr>
      <vt:lpstr>Investing Myths</vt:lpstr>
      <vt:lpstr>Common Investment Methods</vt:lpstr>
      <vt:lpstr>How to Invest?</vt:lpstr>
      <vt:lpstr>The importance of compounding interest</vt:lpstr>
      <vt:lpstr>Risk Questionnaire &amp; Priorities</vt:lpstr>
      <vt:lpstr>Understanding Risk</vt:lpstr>
      <vt:lpstr>Diversification</vt:lpstr>
      <vt:lpstr>Diversification in your life</vt:lpstr>
      <vt:lpstr>Stretch Challenge</vt:lpstr>
      <vt:lpstr>Important information</vt:lpstr>
    </vt:vector>
  </TitlesOfParts>
  <Manager/>
  <Company>HSBC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vs Income</dc:title>
  <dc:subject/>
  <dc:creator>Harrison GREEN</dc:creator>
  <cp:keywords/>
  <dc:description/>
  <cp:lastModifiedBy>Annette WHALLEY</cp:lastModifiedBy>
  <cp:revision>149</cp:revision>
  <dcterms:created xsi:type="dcterms:W3CDTF">2023-07-31T12:19:01Z</dcterms:created>
  <dcterms:modified xsi:type="dcterms:W3CDTF">2024-07-12T10:41:13Z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486a02c-2dfb-4efe-823f-aa2d1f0e6ab7_Enabled">
    <vt:lpwstr>true</vt:lpwstr>
  </property>
  <property fmtid="{D5CDD505-2E9C-101B-9397-08002B2CF9AE}" pid="3" name="MSIP_Label_3486a02c-2dfb-4efe-823f-aa2d1f0e6ab7_SetDate">
    <vt:lpwstr>2024-07-12T10:41:13Z</vt:lpwstr>
  </property>
  <property fmtid="{D5CDD505-2E9C-101B-9397-08002B2CF9AE}" pid="4" name="MSIP_Label_3486a02c-2dfb-4efe-823f-aa2d1f0e6ab7_Method">
    <vt:lpwstr>Privileged</vt:lpwstr>
  </property>
  <property fmtid="{D5CDD505-2E9C-101B-9397-08002B2CF9AE}" pid="5" name="MSIP_Label_3486a02c-2dfb-4efe-823f-aa2d1f0e6ab7_Name">
    <vt:lpwstr>CLAPUBLIC</vt:lpwstr>
  </property>
  <property fmtid="{D5CDD505-2E9C-101B-9397-08002B2CF9AE}" pid="6" name="MSIP_Label_3486a02c-2dfb-4efe-823f-aa2d1f0e6ab7_SiteId">
    <vt:lpwstr>e0fd434d-ba64-497b-90d2-859c472e1a92</vt:lpwstr>
  </property>
  <property fmtid="{D5CDD505-2E9C-101B-9397-08002B2CF9AE}" pid="7" name="MSIP_Label_3486a02c-2dfb-4efe-823f-aa2d1f0e6ab7_ActionId">
    <vt:lpwstr>b1c35fa4-9a76-4c15-ad9d-f0a6752488cc</vt:lpwstr>
  </property>
  <property fmtid="{D5CDD505-2E9C-101B-9397-08002B2CF9AE}" pid="8" name="MSIP_Label_3486a02c-2dfb-4efe-823f-aa2d1f0e6ab7_ContentBits">
    <vt:lpwstr>2</vt:lpwstr>
  </property>
  <property fmtid="{D5CDD505-2E9C-101B-9397-08002B2CF9AE}" pid="9" name="Classification">
    <vt:lpwstr>PUBLIC</vt:lpwstr>
  </property>
</Properties>
</file>