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</p:sldMasterIdLst>
  <p:notesMasterIdLst>
    <p:notesMasterId r:id="rId13"/>
  </p:notesMasterIdLst>
  <p:sldIdLst>
    <p:sldId id="363" r:id="rId3"/>
    <p:sldId id="356" r:id="rId4"/>
    <p:sldId id="287" r:id="rId5"/>
    <p:sldId id="337" r:id="rId6"/>
    <p:sldId id="316" r:id="rId7"/>
    <p:sldId id="369" r:id="rId8"/>
    <p:sldId id="365" r:id="rId9"/>
    <p:sldId id="366" r:id="rId10"/>
    <p:sldId id="367" r:id="rId11"/>
    <p:sldId id="3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618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orient="horz" pos="913" userDrawn="1">
          <p15:clr>
            <a:srgbClr val="A4A3A4"/>
          </p15:clr>
        </p15:guide>
        <p15:guide id="6" pos="467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A5F812-FA77-F672-E465-5516A0E22D0C}" name="Nick Coombes" initials="NC" userId="Nick Coomb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7"/>
    <a:srgbClr val="D7D8D6"/>
    <a:srgbClr val="DB0011"/>
    <a:srgbClr val="63C2EF"/>
    <a:srgbClr val="B91F25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 autoAdjust="0"/>
    <p:restoredTop sz="47121" autoAdjust="0"/>
  </p:normalViewPr>
  <p:slideViewPr>
    <p:cSldViewPr snapToGrid="0">
      <p:cViewPr varScale="1">
        <p:scale>
          <a:sx n="50" d="100"/>
          <a:sy n="50" d="100"/>
        </p:scale>
        <p:origin x="3048" y="36"/>
      </p:cViewPr>
      <p:guideLst>
        <p:guide orient="horz" pos="618"/>
        <p:guide pos="347"/>
        <p:guide pos="7333"/>
        <p:guide orient="horz" pos="913"/>
        <p:guide pos="4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51A8-C33A-4505-8743-445035E56B3F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071B0-F000-4A36-9913-D1B5A1F7C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0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 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860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150"/>
              </a:lnSpc>
              <a:spcBef>
                <a:spcPts val="1200"/>
              </a:spcBef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93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54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47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BB49-A62D-4379-9D4E-906C96DEC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43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3" y="746125"/>
            <a:ext cx="6559550" cy="3690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150"/>
              </a:lnSpc>
              <a:spcBef>
                <a:spcPts val="1200"/>
              </a:spcBef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AA542-1BEB-429B-B120-4C7A998E8845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3326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09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7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15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96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22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000"/>
              </a:spcBef>
              <a:buClr>
                <a:srgbClr val="C00000"/>
              </a:buClr>
              <a:buSzPct val="90000"/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20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" y="-24608"/>
            <a:ext cx="12176812" cy="6882608"/>
          </a:xfrm>
          <a:prstGeom prst="rect">
            <a:avLst/>
          </a:prstGeom>
        </p:spPr>
      </p:pic>
      <p:sp>
        <p:nvSpPr>
          <p:cNvPr id="2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Co-branding logo" hidden="1"/>
          <p:cNvGrpSpPr/>
          <p:nvPr userDrawn="1"/>
        </p:nvGrpSpPr>
        <p:grpSpPr>
          <a:xfrm>
            <a:off x="2522537" y="5925543"/>
            <a:ext cx="1259514" cy="698324"/>
            <a:chOff x="2117251" y="6274418"/>
            <a:chExt cx="1071243" cy="738413"/>
          </a:xfrm>
        </p:grpSpPr>
        <p:cxnSp>
          <p:nvCxnSpPr>
            <p:cNvPr id="15" name="Straight Connector 14" hidden="1"/>
            <p:cNvCxnSpPr/>
            <p:nvPr userDrawn="1"/>
          </p:nvCxnSpPr>
          <p:spPr bwMode="auto">
            <a:xfrm flipH="1">
              <a:off x="2117251" y="6296568"/>
              <a:ext cx="1" cy="6941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 hidden="1"/>
            <p:cNvSpPr/>
            <p:nvPr userDrawn="1"/>
          </p:nvSpPr>
          <p:spPr bwMode="auto">
            <a:xfrm>
              <a:off x="2192615" y="6274418"/>
              <a:ext cx="995879" cy="738413"/>
            </a:xfrm>
            <a:prstGeom prst="rect">
              <a:avLst/>
            </a:prstGeom>
            <a:solidFill>
              <a:schemeClr val="bg1">
                <a:alpha val="43922"/>
              </a:schemeClr>
            </a:solidFill>
            <a:ln w="63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09812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5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CO-BRANDING LOGO</a:t>
              </a:r>
            </a:p>
          </p:txBody>
        </p:sp>
      </p:grpSp>
      <p:sp>
        <p:nvSpPr>
          <p:cNvPr id="27" name="Dat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0987" y="1685134"/>
            <a:ext cx="2687764" cy="1746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 eaLnBrk="0" hangingPunct="0">
              <a:spcBef>
                <a:spcPct val="20000"/>
              </a:spcBef>
              <a:defRPr lang="en-US" sz="1411" b="1" kern="1200" dirty="0" smtClean="0">
                <a:solidFill>
                  <a:schemeClr val="tx1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/>
              <a:t>Date: XXXX</a:t>
            </a:r>
          </a:p>
        </p:txBody>
      </p:sp>
      <p:sp>
        <p:nvSpPr>
          <p:cNvPr id="26" name="Prepared by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0987" y="2014757"/>
            <a:ext cx="2687764" cy="1746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>
              <a:defRPr lang="en-US" sz="1411" b="1" kern="1200" dirty="0" smtClean="0">
                <a:solidFill>
                  <a:schemeClr val="tx1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/>
              <a:t>Prepared by: XXXX</a:t>
            </a:r>
          </a:p>
        </p:txBody>
      </p:sp>
      <p:sp>
        <p:nvSpPr>
          <p:cNvPr id="25" name="Master subtitle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ClrTx/>
              <a:buFontTx/>
              <a:buNone/>
              <a:defRPr sz="3057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24" name="Master title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480987" y="392882"/>
            <a:ext cx="11213355" cy="378388"/>
          </a:xfrm>
          <a:prstGeom prst="rect">
            <a:avLst/>
          </a:prstGeom>
        </p:spPr>
        <p:txBody>
          <a:bodyPr wrap="square" bIns="0">
            <a:noAutofit/>
          </a:bodyPr>
          <a:lstStyle>
            <a:lvl1pPr>
              <a:lnSpc>
                <a:spcPct val="100000"/>
              </a:lnSpc>
              <a:defRPr sz="3057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4" name="HSBC Masterbrand RGBW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MonoB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W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15188" y="1"/>
            <a:ext cx="12176812" cy="6882608"/>
          </a:xfrm>
          <a:prstGeom prst="rect">
            <a:avLst/>
          </a:prstGeom>
          <a:solidFill>
            <a:srgbClr val="000000">
              <a:alpha val="10196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74" tIns="43237" rIns="86474" bIns="432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1220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67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80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8025" y="1028763"/>
            <a:ext cx="11502311" cy="293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4" y="3840481"/>
            <a:ext cx="8538855" cy="25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31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30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9EA3-B50B-EC53-DF8D-9939FBF4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0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9EA3-B50B-EC53-DF8D-9939FBF4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7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F9F0C4-11BB-55D5-0BD6-0F5705129259}"/>
              </a:ext>
            </a:extLst>
          </p:cNvPr>
          <p:cNvSpPr txBox="1"/>
          <p:nvPr userDrawn="1"/>
        </p:nvSpPr>
        <p:spPr>
          <a:xfrm>
            <a:off x="4657068" y="6433345"/>
            <a:ext cx="66938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Income and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C28ADA2-1FE8-D75A-17FF-7FE6D8B70C7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353207" y="6433345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AD26BB-939C-3DA6-B622-3C89C0A1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179D7-3A30-5DD5-3F12-63A543C6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46" y="1457072"/>
            <a:ext cx="11090275" cy="4351338"/>
          </a:xfrm>
        </p:spPr>
        <p:txBody>
          <a:bodyPr lIns="0" tIns="0" rIns="0" bIns="0">
            <a:normAutofit/>
          </a:bodyPr>
          <a:lstStyle>
            <a:lvl1pPr>
              <a:defRPr sz="1600" b="0" i="0">
                <a:latin typeface="Univers Next for HSBC Light" panose="020B0403030202020203" pitchFamily="34" charset="0"/>
              </a:defRPr>
            </a:lvl1pPr>
            <a:lvl2pPr>
              <a:defRPr sz="1600" b="0" i="0">
                <a:latin typeface="Univers Next for HSBC Light" panose="020B0403030202020203" pitchFamily="34" charset="0"/>
              </a:defRPr>
            </a:lvl2pPr>
            <a:lvl3pPr>
              <a:defRPr sz="1600" b="0" i="0">
                <a:latin typeface="Univers Next for HSBC Light" panose="020B0403030202020203" pitchFamily="34" charset="0"/>
              </a:defRPr>
            </a:lvl3pPr>
            <a:lvl4pPr>
              <a:defRPr sz="1600" b="0" i="0">
                <a:latin typeface="Univers Next for HSBC Light" panose="020B0403030202020203" pitchFamily="34" charset="0"/>
              </a:defRPr>
            </a:lvl4pPr>
            <a:lvl5pPr>
              <a:defRPr sz="1600" b="0" i="0"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58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91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rgbClr val="FFFFFF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4" name="HSBC Masterbrand RGBW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1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>
              <a:defRPr lang="en-GB" sz="3057" b="1" noProof="0" dirty="0" smtClean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lvl="0" defTabSz="1370058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>
              <a:defRPr lang="en-GB" sz="3057" b="1" noProof="0" dirty="0" smtClean="0">
                <a:solidFill>
                  <a:srgbClr val="FFFFFF"/>
                </a:solidFill>
                <a:latin typeface="+mj-lt"/>
                <a:cs typeface="+mj-cs"/>
              </a:defRPr>
            </a:lvl1pPr>
          </a:lstStyle>
          <a:p>
            <a:pPr lvl="0" defTabSz="1370058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chemeClr val="tx1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tx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tx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7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chemeClr val="tx1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HSBC Masterbrand RGBB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3" name="HSBC Masterbrand RGBW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6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33" y="326792"/>
            <a:ext cx="11217685" cy="2931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5292" y="704141"/>
            <a:ext cx="11217685" cy="325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16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799" y="1234078"/>
            <a:ext cx="11210219" cy="500694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67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4735320" y="2855498"/>
            <a:ext cx="2721362" cy="114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511" tIns="53755" rIns="107511" bIns="53755" numCol="1" anchor="t" anchorCtr="0" compatLnSpc="1">
            <a:prstTxWarp prst="textNoShape">
              <a:avLst/>
            </a:prstTxWarp>
          </a:bodyPr>
          <a:lstStyle/>
          <a:p>
            <a:endParaRPr lang="en-US" sz="1411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5935481" y="6305518"/>
            <a:ext cx="302373" cy="22519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7511" tIns="53755" rIns="107511" bIns="5375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09812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5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232785" y="2282010"/>
            <a:ext cx="5726432" cy="2293975"/>
            <a:chOff x="4433888" y="3424238"/>
            <a:chExt cx="809625" cy="403225"/>
          </a:xfrm>
        </p:grpSpPr>
        <p:sp>
          <p:nvSpPr>
            <p:cNvPr id="25" name="Rectangle 5"/>
            <p:cNvSpPr>
              <a:spLocks noChangeArrowheads="1"/>
            </p:cNvSpPr>
            <p:nvPr userDrawn="1"/>
          </p:nvSpPr>
          <p:spPr bwMode="auto">
            <a:xfrm>
              <a:off x="4635501" y="3424238"/>
              <a:ext cx="404813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5040313" y="3424238"/>
              <a:ext cx="203200" cy="403225"/>
            </a:xfrm>
            <a:custGeom>
              <a:avLst/>
              <a:gdLst>
                <a:gd name="T0" fmla="*/ 128 w 128"/>
                <a:gd name="T1" fmla="*/ 127 h 254"/>
                <a:gd name="T2" fmla="*/ 0 w 128"/>
                <a:gd name="T3" fmla="*/ 0 h 254"/>
                <a:gd name="T4" fmla="*/ 0 w 128"/>
                <a:gd name="T5" fmla="*/ 254 h 254"/>
                <a:gd name="T6" fmla="*/ 128 w 128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254">
                  <a:moveTo>
                    <a:pt x="128" y="127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4635501" y="3424238"/>
              <a:ext cx="404813" cy="201613"/>
            </a:xfrm>
            <a:custGeom>
              <a:avLst/>
              <a:gdLst>
                <a:gd name="T0" fmla="*/ 128 w 255"/>
                <a:gd name="T1" fmla="*/ 127 h 127"/>
                <a:gd name="T2" fmla="*/ 255 w 255"/>
                <a:gd name="T3" fmla="*/ 0 h 127"/>
                <a:gd name="T4" fmla="*/ 0 w 255"/>
                <a:gd name="T5" fmla="*/ 0 h 127"/>
                <a:gd name="T6" fmla="*/ 128 w 255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127"/>
                  </a:moveTo>
                  <a:lnTo>
                    <a:pt x="255" y="0"/>
                  </a:lnTo>
                  <a:lnTo>
                    <a:pt x="0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4433888" y="3424238"/>
              <a:ext cx="201613" cy="403225"/>
            </a:xfrm>
            <a:custGeom>
              <a:avLst/>
              <a:gdLst>
                <a:gd name="T0" fmla="*/ 0 w 127"/>
                <a:gd name="T1" fmla="*/ 127 h 254"/>
                <a:gd name="T2" fmla="*/ 127 w 127"/>
                <a:gd name="T3" fmla="*/ 254 h 254"/>
                <a:gd name="T4" fmla="*/ 127 w 127"/>
                <a:gd name="T5" fmla="*/ 0 h 254"/>
                <a:gd name="T6" fmla="*/ 0 w 127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54">
                  <a:moveTo>
                    <a:pt x="0" y="127"/>
                  </a:moveTo>
                  <a:lnTo>
                    <a:pt x="127" y="254"/>
                  </a:lnTo>
                  <a:lnTo>
                    <a:pt x="127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4635501" y="3625850"/>
              <a:ext cx="404813" cy="201613"/>
            </a:xfrm>
            <a:custGeom>
              <a:avLst/>
              <a:gdLst>
                <a:gd name="T0" fmla="*/ 128 w 255"/>
                <a:gd name="T1" fmla="*/ 0 h 127"/>
                <a:gd name="T2" fmla="*/ 0 w 255"/>
                <a:gd name="T3" fmla="*/ 127 h 127"/>
                <a:gd name="T4" fmla="*/ 255 w 255"/>
                <a:gd name="T5" fmla="*/ 127 h 127"/>
                <a:gd name="T6" fmla="*/ 128 w 255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0"/>
                  </a:moveTo>
                  <a:lnTo>
                    <a:pt x="0" y="127"/>
                  </a:lnTo>
                  <a:lnTo>
                    <a:pt x="255" y="12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</p:grpSp>
    </p:spTree>
    <p:extLst>
      <p:ext uri="{BB962C8B-B14F-4D97-AF65-F5344CB8AC3E}">
        <p14:creationId xmlns:p14="http://schemas.microsoft.com/office/powerpoint/2010/main" val="216279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75" y="1312590"/>
            <a:ext cx="11400381" cy="29312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65342" y="497150"/>
            <a:ext cx="2718671" cy="254173"/>
          </a:xfrm>
        </p:spPr>
        <p:txBody>
          <a:bodyPr/>
          <a:lstStyle/>
          <a:p>
            <a:fld id="{1E899A84-0A7C-4488-B245-0310F52DBB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0663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0663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8345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8345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211405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211405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23997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23997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067925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0067925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8134586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134586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1F9C7-A8A4-45FE-A48B-C3D0FB9595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0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7991" y="347928"/>
            <a:ext cx="11217685" cy="29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zh-TW"/>
              <a:t>Click to edit Master title style</a:t>
            </a: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8981350" y="6347913"/>
            <a:ext cx="2721626" cy="16001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altLang="zh-TW" sz="1176" b="0" i="0" kern="1200" smtClean="0">
                <a:solidFill>
                  <a:srgbClr val="D7D8D6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endParaRPr lang="en-US"/>
          </a:p>
        </p:txBody>
      </p:sp>
      <p:grpSp>
        <p:nvGrpSpPr>
          <p:cNvPr id="11" name="Background grid" hidden="1"/>
          <p:cNvGrpSpPr/>
          <p:nvPr userDrawn="1"/>
        </p:nvGrpSpPr>
        <p:grpSpPr>
          <a:xfrm>
            <a:off x="492758" y="415863"/>
            <a:ext cx="11213950" cy="5826598"/>
            <a:chOff x="419101" y="439737"/>
            <a:chExt cx="9537698" cy="6161088"/>
          </a:xfrm>
        </p:grpSpPr>
        <p:sp>
          <p:nvSpPr>
            <p:cNvPr id="12" name="Rectangle 446" hidden="1"/>
            <p:cNvSpPr>
              <a:spLocks noChangeArrowheads="1"/>
            </p:cNvSpPr>
            <p:nvPr/>
          </p:nvSpPr>
          <p:spPr bwMode="auto">
            <a:xfrm>
              <a:off x="8805991" y="439737"/>
              <a:ext cx="1150808" cy="576263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21" tIns="45162" rIns="90321" bIns="45162" anchor="ctr"/>
            <a:lstStyle>
              <a:lvl1pPr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ts val="823"/>
                </a:lnSpc>
                <a:defRPr/>
              </a:pPr>
              <a:r>
                <a:rPr lang="en-GB" altLang="en-US" sz="941" b="0">
                  <a:solidFill>
                    <a:schemeClr val="bg1">
                      <a:lumMod val="75000"/>
                    </a:schemeClr>
                  </a:solidFill>
                </a:rPr>
                <a:t>Third party logo</a:t>
              </a:r>
            </a:p>
          </p:txBody>
        </p:sp>
        <p:sp>
          <p:nvSpPr>
            <p:cNvPr id="13" name="Rectangle 204" hidden="1"/>
            <p:cNvSpPr>
              <a:spLocks noChangeArrowheads="1"/>
            </p:cNvSpPr>
            <p:nvPr userDrawn="1"/>
          </p:nvSpPr>
          <p:spPr bwMode="auto">
            <a:xfrm>
              <a:off x="419101" y="1333501"/>
              <a:ext cx="4673509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4" name="Rectangle 206" hidden="1"/>
            <p:cNvSpPr>
              <a:spLocks noChangeArrowheads="1"/>
            </p:cNvSpPr>
            <p:nvPr userDrawn="1"/>
          </p:nvSpPr>
          <p:spPr bwMode="auto">
            <a:xfrm>
              <a:off x="419101" y="4059936"/>
              <a:ext cx="4673509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5" name="Rectangle 223" hidden="1"/>
            <p:cNvSpPr>
              <a:spLocks noChangeArrowheads="1"/>
            </p:cNvSpPr>
            <p:nvPr userDrawn="1"/>
          </p:nvSpPr>
          <p:spPr bwMode="auto">
            <a:xfrm>
              <a:off x="5280548" y="1333501"/>
              <a:ext cx="4671361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6" name="Rectangle 224" hidden="1"/>
            <p:cNvSpPr>
              <a:spLocks noChangeArrowheads="1"/>
            </p:cNvSpPr>
            <p:nvPr userDrawn="1"/>
          </p:nvSpPr>
          <p:spPr bwMode="auto">
            <a:xfrm>
              <a:off x="5280548" y="4059936"/>
              <a:ext cx="4671361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</p:grpSp>
      <p:cxnSp>
        <p:nvCxnSpPr>
          <p:cNvPr id="18" name="Straight Connector 17"/>
          <p:cNvCxnSpPr/>
          <p:nvPr userDrawn="1"/>
        </p:nvCxnSpPr>
        <p:spPr bwMode="auto">
          <a:xfrm>
            <a:off x="478493" y="641057"/>
            <a:ext cx="11440414" cy="1904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MSIPCMContentMarking" descr="{&quot;HashCode&quot;:1316537984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3966FDE2-654C-EA63-B50C-B3A10817E2A7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643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16" b="1" baseline="0">
          <a:solidFill>
            <a:schemeClr val="tx1"/>
          </a:solidFill>
          <a:latin typeface="+mj-lt"/>
          <a:ea typeface="SimHei"/>
          <a:cs typeface="+mj-cs"/>
        </a:defRPr>
      </a:lvl1pPr>
      <a:lvl2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2pPr>
      <a:lvl3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3pPr>
      <a:lvl4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4pPr>
      <a:lvl5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5pPr>
      <a:lvl6pPr marL="537571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6pPr>
      <a:lvl7pPr marL="107514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7pPr>
      <a:lvl8pPr marL="161271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8pPr>
      <a:lvl9pPr marL="2150283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0" indent="0" algn="l" defTabSz="1060209" rtl="0" eaLnBrk="0" fontAlgn="base" hangingPunct="0">
        <a:spcBef>
          <a:spcPts val="235"/>
        </a:spcBef>
        <a:spcAft>
          <a:spcPct val="0"/>
        </a:spcAft>
        <a:buClr>
          <a:schemeClr val="tx2"/>
        </a:buClr>
        <a:buFont typeface="Symbol" pitchFamily="18" charset="2"/>
        <a:buNone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1pPr>
      <a:lvl2pPr marL="268785" indent="-2687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u"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2pPr>
      <a:lvl3pPr marL="543171" indent="-2743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"/>
        <a:defRPr lang="en-GB" altLang="zh-TW" sz="1411" baseline="0" dirty="0" smtClean="0">
          <a:solidFill>
            <a:schemeClr val="tx1"/>
          </a:solidFill>
          <a:latin typeface="+mn-lt"/>
          <a:ea typeface="SimHei"/>
          <a:cs typeface="+mn-cs"/>
        </a:defRPr>
      </a:lvl3pPr>
      <a:lvl4pPr marL="804490" indent="-261319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176" baseline="0" dirty="0" smtClean="0">
          <a:solidFill>
            <a:schemeClr val="tx1"/>
          </a:solidFill>
          <a:latin typeface="+mn-lt"/>
          <a:ea typeface="SimHei"/>
          <a:cs typeface="+mn-cs"/>
        </a:defRPr>
      </a:lvl4pPr>
      <a:lvl5pPr marL="1075142" indent="-270653" algn="l" defTabSz="1370058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058" dirty="0">
          <a:solidFill>
            <a:schemeClr val="tx1"/>
          </a:solidFill>
          <a:latin typeface="+mn-lt"/>
          <a:ea typeface="SimHei"/>
          <a:cs typeface="+mn-cs"/>
        </a:defRPr>
      </a:lvl5pPr>
      <a:lvl6pPr marL="1816168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6pPr>
      <a:lvl7pPr marL="235373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7pPr>
      <a:lvl8pPr marL="289130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8pPr>
      <a:lvl9pPr marL="3428880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1pPr>
      <a:lvl2pPr marL="537571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2pPr>
      <a:lvl3pPr marL="107514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1271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5028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8785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22542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76299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300565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8EFFE-950B-7AF6-5E3C-20AD0FF2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134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70A21-725D-635D-E8FE-5F9F97CA8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8409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MSIPCMContentMarking" descr="{&quot;HashCode&quot;:1316537984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329E7AAC-659E-6F22-FC6E-76B327373046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1398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6" r:id="rId2"/>
    <p:sldLayoutId id="214748373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Univers Next for HSBC Thin" panose="020B0303030202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3940" userDrawn="1">
          <p15:clr>
            <a:srgbClr val="F26B43"/>
          </p15:clr>
        </p15:guide>
        <p15:guide id="5" orient="horz" pos="6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wo women sitting on a ledge&#10;&#10;Description automatically generated">
            <a:extLst>
              <a:ext uri="{FF2B5EF4-FFF2-40B4-BE49-F238E27FC236}">
                <a16:creationId xmlns:a16="http://schemas.microsoft.com/office/drawing/2014/main" id="{E2C1663B-D9CC-2E70-0D34-0B02ACBB46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18"/>
            <a:ext cx="12187238" cy="6858000"/>
          </a:xfrm>
          <a:prstGeom prst="rect">
            <a:avLst/>
          </a:prstGeom>
        </p:spPr>
      </p:pic>
      <p:pic>
        <p:nvPicPr>
          <p:cNvPr id="5" name="Picture 4" descr="A couple of women sitting on a ledge&#10;&#10;Description automatically generated">
            <a:extLst>
              <a:ext uri="{FF2B5EF4-FFF2-40B4-BE49-F238E27FC236}">
                <a16:creationId xmlns:a16="http://schemas.microsoft.com/office/drawing/2014/main" id="{DA79F0B5-0041-72FA-B8F8-C814BCEB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9332" y="5503333"/>
            <a:ext cx="4402667" cy="13573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37108" y="2271713"/>
            <a:ext cx="6607175" cy="1674812"/>
          </a:xfrm>
          <a:prstGeom prst="rect">
            <a:avLst/>
          </a:prstGeom>
        </p:spPr>
        <p:txBody>
          <a:bodyPr vert="horz" wrap="square" lIns="0" tIns="12724" rIns="0" bIns="0" rtlCol="0" anchor="ctr">
            <a:noAutofit/>
          </a:bodyPr>
          <a:lstStyle/>
          <a:p>
            <a:pPr marL="12724">
              <a:lnSpc>
                <a:spcPct val="100000"/>
              </a:lnSpc>
              <a:spcBef>
                <a:spcPts val="0"/>
              </a:spcBef>
            </a:pPr>
            <a:r>
              <a:rPr lang="en-GB" sz="5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Income </a:t>
            </a:r>
            <a:br>
              <a:rPr lang="en-GB" sz="5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</a:br>
            <a:r>
              <a:rPr lang="en-GB" sz="5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and Money</a:t>
            </a:r>
            <a:endParaRPr lang="en-GB" sz="2000" spc="-150" dirty="0">
              <a:solidFill>
                <a:srgbClr val="000000"/>
              </a:solidFill>
              <a:latin typeface="Univers Next for HSBC Thin" panose="020B03030302020202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AC1A1-0CEC-799F-8009-AF4AFCE78262}"/>
              </a:ext>
            </a:extLst>
          </p:cNvPr>
          <p:cNvSpPr txBox="1"/>
          <p:nvPr/>
        </p:nvSpPr>
        <p:spPr>
          <a:xfrm>
            <a:off x="6983320" y="4231825"/>
            <a:ext cx="387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Part 1: Income and Tax</a:t>
            </a:r>
            <a:endParaRPr lang="en-US" b="1" spc="30" dirty="0">
              <a:latin typeface="Univers Next for HSBC Regular" panose="020B050303020202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D121F3-26FA-B3C2-34FB-6BCC5E8944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88621" y="594220"/>
            <a:ext cx="3214245" cy="15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5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E6B8DA1-F2BC-F332-8E4E-3FB0285445FA}"/>
              </a:ext>
            </a:extLst>
          </p:cNvPr>
          <p:cNvSpPr/>
          <p:nvPr/>
        </p:nvSpPr>
        <p:spPr>
          <a:xfrm>
            <a:off x="7846025" y="0"/>
            <a:ext cx="4362757" cy="6858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8E516-DCF4-D648-C984-6B7367B9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Thin" panose="020B0303030202020203" pitchFamily="34" charset="77"/>
                <a:ea typeface="+mn-ea"/>
                <a:cs typeface="+mn-cs"/>
              </a:rPr>
              <a:t>Stretch Challenge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F63F625-6D2C-AF27-D2C2-39DB9A9EC342}"/>
              </a:ext>
            </a:extLst>
          </p:cNvPr>
          <p:cNvSpPr txBox="1"/>
          <p:nvPr/>
        </p:nvSpPr>
        <p:spPr>
          <a:xfrm>
            <a:off x="550863" y="2666921"/>
            <a:ext cx="4964872" cy="3461249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In pairs, decide on a new tax band between the basic and higher rate on your provided worksheet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Then research the salaries of a nurse, supermarket manager, pilot and two other professions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How would your new tax bands affect their income tax bill?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How would salaries be affected </a:t>
            </a:r>
            <a:br>
              <a:rPr lang="en-GB" sz="1600" kern="0" dirty="0">
                <a:solidFill>
                  <a:prstClr val="black"/>
                </a:solidFill>
                <a:latin typeface="Univers Next for HSBC Light"/>
              </a:rPr>
            </a:b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by national insurance contributions? 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D327A7D-7B6F-5AB4-D478-C4008DA08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023550"/>
              </p:ext>
            </p:extLst>
          </p:nvPr>
        </p:nvGraphicFramePr>
        <p:xfrm>
          <a:off x="8158466" y="1449388"/>
          <a:ext cx="3482670" cy="2003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273">
                  <a:extLst>
                    <a:ext uri="{9D8B030D-6E8A-4147-A177-3AD203B41FA5}">
                      <a16:colId xmlns:a16="http://schemas.microsoft.com/office/drawing/2014/main" val="4029375955"/>
                    </a:ext>
                  </a:extLst>
                </a:gridCol>
                <a:gridCol w="1572063">
                  <a:extLst>
                    <a:ext uri="{9D8B030D-6E8A-4147-A177-3AD203B41FA5}">
                      <a16:colId xmlns:a16="http://schemas.microsoft.com/office/drawing/2014/main" val="4159094788"/>
                    </a:ext>
                  </a:extLst>
                </a:gridCol>
                <a:gridCol w="614334">
                  <a:extLst>
                    <a:ext uri="{9D8B030D-6E8A-4147-A177-3AD203B41FA5}">
                      <a16:colId xmlns:a16="http://schemas.microsoft.com/office/drawing/2014/main" val="2084584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Univers Next for HSBC Regular" panose="020B0503030202020203" pitchFamily="34" charset="0"/>
                        </a:rPr>
                        <a:t>Band</a:t>
                      </a:r>
                    </a:p>
                  </a:txBody>
                  <a:tcPr marT="28800" marB="288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Univers Next for HSBC Regular" panose="020B0503030202020203" pitchFamily="34" charset="0"/>
                        </a:rPr>
                        <a:t>Taxable Income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Univers Next for HSBC Regular" panose="020B0503030202020203" pitchFamily="34" charset="0"/>
                        </a:rPr>
                        <a:t>Tax Rate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76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Personal Allowance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Up to £12,570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0%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14007"/>
                  </a:ext>
                </a:extLst>
              </a:tr>
              <a:tr h="409399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Basic Rate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£12,570 - £50,270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20%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2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Higher Rate 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£50,270 - £125,140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40%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259065"/>
                  </a:ext>
                </a:extLst>
              </a:tr>
              <a:tr h="376759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Additional Rate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Over £125,140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45%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90735"/>
                  </a:ext>
                </a:extLst>
              </a:tr>
            </a:tbl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ADEEE45-AAB0-85F3-DCD5-4B61EDE11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60912"/>
              </p:ext>
            </p:extLst>
          </p:nvPr>
        </p:nvGraphicFramePr>
        <p:xfrm>
          <a:off x="8158467" y="3603082"/>
          <a:ext cx="3482669" cy="1626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273">
                  <a:extLst>
                    <a:ext uri="{9D8B030D-6E8A-4147-A177-3AD203B41FA5}">
                      <a16:colId xmlns:a16="http://schemas.microsoft.com/office/drawing/2014/main" val="4029375955"/>
                    </a:ext>
                  </a:extLst>
                </a:gridCol>
                <a:gridCol w="1572062">
                  <a:extLst>
                    <a:ext uri="{9D8B030D-6E8A-4147-A177-3AD203B41FA5}">
                      <a16:colId xmlns:a16="http://schemas.microsoft.com/office/drawing/2014/main" val="4159094788"/>
                    </a:ext>
                  </a:extLst>
                </a:gridCol>
                <a:gridCol w="614334">
                  <a:extLst>
                    <a:ext uri="{9D8B030D-6E8A-4147-A177-3AD203B41FA5}">
                      <a16:colId xmlns:a16="http://schemas.microsoft.com/office/drawing/2014/main" val="2084584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National Insurance Band</a:t>
                      </a:r>
                    </a:p>
                  </a:txBody>
                  <a:tcPr marT="28800" marB="288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Univers Next for HSBC Regular" panose="020B0503030202020203" pitchFamily="34" charset="0"/>
                        </a:rPr>
                        <a:t>Taxable Income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Univers Next for HSBC Regular" panose="020B0503030202020203" pitchFamily="34" charset="0"/>
                        </a:rPr>
                        <a:t>Rate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76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Personal Allowance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Up to £12,569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0%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14007"/>
                  </a:ext>
                </a:extLst>
              </a:tr>
              <a:tr h="409399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Basic Rate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£12,570 - £50,269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8%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2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Higher Rate 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£50,270+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2%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25906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5D0CB56-19C2-77CC-8D57-601328DE0D20}"/>
              </a:ext>
            </a:extLst>
          </p:cNvPr>
          <p:cNvSpPr/>
          <p:nvPr/>
        </p:nvSpPr>
        <p:spPr>
          <a:xfrm>
            <a:off x="550862" y="1443811"/>
            <a:ext cx="5703888" cy="1007436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80000" tIns="180000" rIns="180000" bIns="180000" rtlCol="0" anchor="ctr" anchorCtr="0"/>
          <a:lstStyle/>
          <a:p>
            <a:pPr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600" kern="0" dirty="0">
                <a:solidFill>
                  <a:prstClr val="black"/>
                </a:solidFill>
                <a:latin typeface="Univers Next for HSBC Medium" panose="020B0503030202020203" pitchFamily="34" charset="0"/>
              </a:rPr>
              <a:t>During financial year 22/23 the Government raised £246.8 billion through income tax alone.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5ACC764-A724-965F-31B3-E993FC182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3348">
            <a:off x="4482882" y="3572497"/>
            <a:ext cx="3404894" cy="34048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3B2FFD-BBF2-0902-803B-BD83F75F0CBD}"/>
              </a:ext>
            </a:extLst>
          </p:cNvPr>
          <p:cNvSpPr txBox="1"/>
          <p:nvPr/>
        </p:nvSpPr>
        <p:spPr>
          <a:xfrm>
            <a:off x="7148265" y="6593968"/>
            <a:ext cx="4492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Income and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E3750843-1E40-929B-718F-BE5E59333C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88028-A155-0962-5A29-2E56A23D1E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380494"/>
            <a:ext cx="958142" cy="6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0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68E05CA9-4506-24AC-50B1-9020D2B6FD42}"/>
              </a:ext>
            </a:extLst>
          </p:cNvPr>
          <p:cNvSpPr/>
          <p:nvPr/>
        </p:nvSpPr>
        <p:spPr>
          <a:xfrm>
            <a:off x="7362467" y="3108420"/>
            <a:ext cx="3453291" cy="1381316"/>
          </a:xfrm>
          <a:custGeom>
            <a:avLst/>
            <a:gdLst>
              <a:gd name="connsiteX0" fmla="*/ 0 w 3959418"/>
              <a:gd name="connsiteY0" fmla="*/ 0 h 1583767"/>
              <a:gd name="connsiteX1" fmla="*/ 3167535 w 3959418"/>
              <a:gd name="connsiteY1" fmla="*/ 0 h 1583767"/>
              <a:gd name="connsiteX2" fmla="*/ 3959418 w 3959418"/>
              <a:gd name="connsiteY2" fmla="*/ 791884 h 1583767"/>
              <a:gd name="connsiteX3" fmla="*/ 3167535 w 3959418"/>
              <a:gd name="connsiteY3" fmla="*/ 1583767 h 1583767"/>
              <a:gd name="connsiteX4" fmla="*/ 0 w 3959418"/>
              <a:gd name="connsiteY4" fmla="*/ 1583767 h 1583767"/>
              <a:gd name="connsiteX5" fmla="*/ 791884 w 3959418"/>
              <a:gd name="connsiteY5" fmla="*/ 791884 h 1583767"/>
              <a:gd name="connsiteX6" fmla="*/ 0 w 3959418"/>
              <a:gd name="connsiteY6" fmla="*/ 0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9418" h="1583767">
                <a:moveTo>
                  <a:pt x="0" y="0"/>
                </a:moveTo>
                <a:lnTo>
                  <a:pt x="3167535" y="0"/>
                </a:lnTo>
                <a:lnTo>
                  <a:pt x="3959418" y="791884"/>
                </a:lnTo>
                <a:lnTo>
                  <a:pt x="3167535" y="1583767"/>
                </a:lnTo>
                <a:lnTo>
                  <a:pt x="0" y="1583767"/>
                </a:lnTo>
                <a:lnTo>
                  <a:pt x="791884" y="791884"/>
                </a:lnTo>
                <a:lnTo>
                  <a:pt x="0" y="0"/>
                </a:lnTo>
                <a:close/>
              </a:path>
            </a:pathLst>
          </a:custGeom>
          <a:solidFill>
            <a:srgbClr val="DB0011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8000" tIns="0" rIns="0" bIns="0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kern="1200" dirty="0">
                <a:solidFill>
                  <a:sysClr val="window" lastClr="FFFFFF"/>
                </a:solidFill>
                <a:latin typeface="Univers Next for HSBC Light"/>
                <a:ea typeface="+mn-ea"/>
                <a:cs typeface="+mn-cs"/>
              </a:rPr>
              <a:t>Wealth </a:t>
            </a:r>
          </a:p>
        </p:txBody>
      </p:sp>
      <p:pic>
        <p:nvPicPr>
          <p:cNvPr id="7" name="Picture 6" descr="A pink house with a coin on top&#10;&#10;Description automatically generated">
            <a:extLst>
              <a:ext uri="{FF2B5EF4-FFF2-40B4-BE49-F238E27FC236}">
                <a16:creationId xmlns:a16="http://schemas.microsoft.com/office/drawing/2014/main" id="{90BD28CC-A509-73C6-7CC6-7B64A16E86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244" y="2368758"/>
            <a:ext cx="1439752" cy="1112255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64FCF524-FE7D-5591-5AA3-F76BEB72E81F}"/>
              </a:ext>
            </a:extLst>
          </p:cNvPr>
          <p:cNvSpPr/>
          <p:nvPr/>
        </p:nvSpPr>
        <p:spPr>
          <a:xfrm>
            <a:off x="4254506" y="3108420"/>
            <a:ext cx="3453291" cy="1381316"/>
          </a:xfrm>
          <a:custGeom>
            <a:avLst/>
            <a:gdLst>
              <a:gd name="connsiteX0" fmla="*/ 0 w 3959418"/>
              <a:gd name="connsiteY0" fmla="*/ 0 h 1583767"/>
              <a:gd name="connsiteX1" fmla="*/ 3167535 w 3959418"/>
              <a:gd name="connsiteY1" fmla="*/ 0 h 1583767"/>
              <a:gd name="connsiteX2" fmla="*/ 3959418 w 3959418"/>
              <a:gd name="connsiteY2" fmla="*/ 791884 h 1583767"/>
              <a:gd name="connsiteX3" fmla="*/ 3167535 w 3959418"/>
              <a:gd name="connsiteY3" fmla="*/ 1583767 h 1583767"/>
              <a:gd name="connsiteX4" fmla="*/ 0 w 3959418"/>
              <a:gd name="connsiteY4" fmla="*/ 1583767 h 1583767"/>
              <a:gd name="connsiteX5" fmla="*/ 791884 w 3959418"/>
              <a:gd name="connsiteY5" fmla="*/ 791884 h 1583767"/>
              <a:gd name="connsiteX6" fmla="*/ 0 w 3959418"/>
              <a:gd name="connsiteY6" fmla="*/ 0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9418" h="1583767">
                <a:moveTo>
                  <a:pt x="0" y="0"/>
                </a:moveTo>
                <a:lnTo>
                  <a:pt x="3167535" y="0"/>
                </a:lnTo>
                <a:lnTo>
                  <a:pt x="3959418" y="791884"/>
                </a:lnTo>
                <a:lnTo>
                  <a:pt x="3167535" y="1583767"/>
                </a:lnTo>
                <a:lnTo>
                  <a:pt x="0" y="1583767"/>
                </a:lnTo>
                <a:lnTo>
                  <a:pt x="791884" y="791884"/>
                </a:lnTo>
                <a:lnTo>
                  <a:pt x="0" y="0"/>
                </a:lnTo>
                <a:close/>
              </a:path>
            </a:pathLst>
          </a:custGeom>
          <a:solidFill>
            <a:srgbClr val="DB0011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00" tIns="0" rIns="0" bIns="0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kern="1200" dirty="0">
                <a:solidFill>
                  <a:sysClr val="window" lastClr="FFFFFF"/>
                </a:solidFill>
                <a:latin typeface="Univers Next for HSBC Light"/>
                <a:ea typeface="+mn-ea"/>
                <a:cs typeface="+mn-cs"/>
              </a:rPr>
              <a:t>Income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DAC60-CF74-052E-D90E-882E6B5996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3786" y="2295154"/>
            <a:ext cx="699702" cy="125946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18AE71B-3080-80F8-1044-58C29CB5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vs Income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7260F7A-25EE-9F50-0D6D-D07F9612F4DD}"/>
              </a:ext>
            </a:extLst>
          </p:cNvPr>
          <p:cNvSpPr/>
          <p:nvPr/>
        </p:nvSpPr>
        <p:spPr>
          <a:xfrm>
            <a:off x="1146544" y="3108420"/>
            <a:ext cx="3453291" cy="1381316"/>
          </a:xfrm>
          <a:custGeom>
            <a:avLst/>
            <a:gdLst>
              <a:gd name="connsiteX0" fmla="*/ 0 w 3959418"/>
              <a:gd name="connsiteY0" fmla="*/ 0 h 1583767"/>
              <a:gd name="connsiteX1" fmla="*/ 3167535 w 3959418"/>
              <a:gd name="connsiteY1" fmla="*/ 0 h 1583767"/>
              <a:gd name="connsiteX2" fmla="*/ 3959418 w 3959418"/>
              <a:gd name="connsiteY2" fmla="*/ 791884 h 1583767"/>
              <a:gd name="connsiteX3" fmla="*/ 3167535 w 3959418"/>
              <a:gd name="connsiteY3" fmla="*/ 1583767 h 1583767"/>
              <a:gd name="connsiteX4" fmla="*/ 0 w 3959418"/>
              <a:gd name="connsiteY4" fmla="*/ 1583767 h 1583767"/>
              <a:gd name="connsiteX5" fmla="*/ 791884 w 3959418"/>
              <a:gd name="connsiteY5" fmla="*/ 791884 h 1583767"/>
              <a:gd name="connsiteX6" fmla="*/ 0 w 3959418"/>
              <a:gd name="connsiteY6" fmla="*/ 0 h 15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9418" h="1583767">
                <a:moveTo>
                  <a:pt x="0" y="0"/>
                </a:moveTo>
                <a:lnTo>
                  <a:pt x="3167535" y="0"/>
                </a:lnTo>
                <a:lnTo>
                  <a:pt x="3959418" y="791884"/>
                </a:lnTo>
                <a:lnTo>
                  <a:pt x="3167535" y="1583767"/>
                </a:lnTo>
                <a:lnTo>
                  <a:pt x="0" y="1583767"/>
                </a:lnTo>
                <a:lnTo>
                  <a:pt x="791884" y="791884"/>
                </a:lnTo>
                <a:lnTo>
                  <a:pt x="0" y="0"/>
                </a:lnTo>
                <a:close/>
              </a:path>
            </a:pathLst>
          </a:custGeom>
          <a:solidFill>
            <a:srgbClr val="DB0011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07999" tIns="0" rIns="0" bIns="0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b="0" i="0" kern="1200" dirty="0">
                <a:solidFill>
                  <a:sysClr val="window" lastClr="FFFFFF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t>Money</a:t>
            </a:r>
            <a:r>
              <a:rPr lang="en-GB" sz="3200" kern="1200" dirty="0">
                <a:solidFill>
                  <a:sysClr val="window" lastClr="FFFFFF"/>
                </a:solidFill>
                <a:latin typeface="Univers Next for HSBC Light"/>
                <a:ea typeface="+mn-ea"/>
                <a:cs typeface="+mn-cs"/>
              </a:rPr>
              <a:t>	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148C115-5BA1-A637-E19D-FB683F64A8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0459" y="2489928"/>
            <a:ext cx="1569407" cy="9390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3EC31E6-C3F5-7DC9-C3F4-DD8CDEB00451}"/>
              </a:ext>
            </a:extLst>
          </p:cNvPr>
          <p:cNvSpPr txBox="1"/>
          <p:nvPr/>
        </p:nvSpPr>
        <p:spPr>
          <a:xfrm>
            <a:off x="7148265" y="6593968"/>
            <a:ext cx="4492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Income and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68263FEC-AC6C-7FD8-7507-53A64AB239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4" name="Picture 3" descr="A group of people with question marks&#10;&#10;Description automatically generated">
            <a:extLst>
              <a:ext uri="{FF2B5EF4-FFF2-40B4-BE49-F238E27FC236}">
                <a16:creationId xmlns:a16="http://schemas.microsoft.com/office/drawing/2014/main" id="{C86822C6-77B5-6325-0255-70E72FF9CC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2227" y="379792"/>
            <a:ext cx="772770" cy="8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E55D10-D132-819E-17F0-A4136616004E}"/>
              </a:ext>
            </a:extLst>
          </p:cNvPr>
          <p:cNvSpPr/>
          <p:nvPr/>
        </p:nvSpPr>
        <p:spPr>
          <a:xfrm>
            <a:off x="6788032" y="-21631"/>
            <a:ext cx="5403968" cy="6895177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24" rIns="0" bIns="0" rtlCol="0" anchor="ctr">
            <a:spAutoFit/>
          </a:bodyPr>
          <a:lstStyle/>
          <a:p>
            <a:pPr marL="12724">
              <a:lnSpc>
                <a:spcPct val="100000"/>
              </a:lnSpc>
              <a:spcBef>
                <a:spcPts val="100"/>
              </a:spcBef>
            </a:pPr>
            <a:r>
              <a:rPr lang="en-GB" spc="-125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Sources of Income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86B2E7-0F64-F80F-BA4F-47013572B8B0}"/>
              </a:ext>
            </a:extLst>
          </p:cNvPr>
          <p:cNvGrpSpPr/>
          <p:nvPr/>
        </p:nvGrpSpPr>
        <p:grpSpPr>
          <a:xfrm>
            <a:off x="3187837" y="1361628"/>
            <a:ext cx="1016366" cy="1968870"/>
            <a:chOff x="2866776" y="1705495"/>
            <a:chExt cx="1016366" cy="1968870"/>
          </a:xfrm>
        </p:grpSpPr>
        <p:sp>
          <p:nvSpPr>
            <p:cNvPr id="32" name="Up Arrow 31">
              <a:extLst>
                <a:ext uri="{FF2B5EF4-FFF2-40B4-BE49-F238E27FC236}">
                  <a16:creationId xmlns:a16="http://schemas.microsoft.com/office/drawing/2014/main" id="{2F578F93-E753-B296-8367-A6192E349EC6}"/>
                </a:ext>
              </a:extLst>
            </p:cNvPr>
            <p:cNvSpPr/>
            <p:nvPr/>
          </p:nvSpPr>
          <p:spPr>
            <a:xfrm>
              <a:off x="3105478" y="2155479"/>
              <a:ext cx="361507" cy="1518886"/>
            </a:xfrm>
            <a:prstGeom prst="upArrow">
              <a:avLst/>
            </a:prstGeom>
            <a:solidFill>
              <a:srgbClr val="63C2E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5E4AE1C-0E43-46EE-910D-73DA28D1135E}"/>
                </a:ext>
              </a:extLst>
            </p:cNvPr>
            <p:cNvSpPr txBox="1"/>
            <p:nvPr/>
          </p:nvSpPr>
          <p:spPr>
            <a:xfrm>
              <a:off x="2866776" y="1705495"/>
              <a:ext cx="1016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 panose="020B0403030202020203" pitchFamily="34" charset="0"/>
                </a:rPr>
                <a:t>Salary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5768FB6-431A-E122-6A32-F7301EEBB3E9}"/>
              </a:ext>
            </a:extLst>
          </p:cNvPr>
          <p:cNvGrpSpPr/>
          <p:nvPr/>
        </p:nvGrpSpPr>
        <p:grpSpPr>
          <a:xfrm>
            <a:off x="4217251" y="2871646"/>
            <a:ext cx="2680640" cy="1114708"/>
            <a:chOff x="3615070" y="2871646"/>
            <a:chExt cx="2680640" cy="1114708"/>
          </a:xfrm>
        </p:grpSpPr>
        <p:sp>
          <p:nvSpPr>
            <p:cNvPr id="35" name="Up Arrow 34">
              <a:extLst>
                <a:ext uri="{FF2B5EF4-FFF2-40B4-BE49-F238E27FC236}">
                  <a16:creationId xmlns:a16="http://schemas.microsoft.com/office/drawing/2014/main" id="{DCB8C0A9-F8EB-324E-69F2-70570B4DAC1C}"/>
                </a:ext>
              </a:extLst>
            </p:cNvPr>
            <p:cNvSpPr/>
            <p:nvPr/>
          </p:nvSpPr>
          <p:spPr>
            <a:xfrm rot="3708581">
              <a:off x="4357252" y="2852842"/>
              <a:ext cx="361507" cy="1085499"/>
            </a:xfrm>
            <a:prstGeom prst="upArrow">
              <a:avLst/>
            </a:prstGeom>
            <a:solidFill>
              <a:srgbClr val="63C2E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Up Arrow 35">
              <a:extLst>
                <a:ext uri="{FF2B5EF4-FFF2-40B4-BE49-F238E27FC236}">
                  <a16:creationId xmlns:a16="http://schemas.microsoft.com/office/drawing/2014/main" id="{CAB5CCBF-527E-DF6C-1D95-B894932EF73C}"/>
                </a:ext>
              </a:extLst>
            </p:cNvPr>
            <p:cNvSpPr/>
            <p:nvPr/>
          </p:nvSpPr>
          <p:spPr>
            <a:xfrm rot="5400000">
              <a:off x="4119116" y="3108064"/>
              <a:ext cx="361507" cy="1369600"/>
            </a:xfrm>
            <a:prstGeom prst="upArrow">
              <a:avLst/>
            </a:prstGeom>
            <a:solidFill>
              <a:srgbClr val="63C2E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59010F-14AD-4518-A497-77FF236BDB52}"/>
                </a:ext>
              </a:extLst>
            </p:cNvPr>
            <p:cNvSpPr txBox="1"/>
            <p:nvPr/>
          </p:nvSpPr>
          <p:spPr>
            <a:xfrm>
              <a:off x="5044874" y="3617022"/>
              <a:ext cx="1250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 panose="020B0403030202020203" pitchFamily="34" charset="0"/>
                </a:rPr>
                <a:t>Benefits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BE71FBE-0CDF-4AF3-A8EB-A5105831993A}"/>
                </a:ext>
              </a:extLst>
            </p:cNvPr>
            <p:cNvSpPr txBox="1"/>
            <p:nvPr/>
          </p:nvSpPr>
          <p:spPr>
            <a:xfrm>
              <a:off x="5044874" y="2871646"/>
              <a:ext cx="1016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 panose="020B0403030202020203" pitchFamily="34" charset="0"/>
                </a:rPr>
                <a:t>Pension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435306-5CA0-44A2-DF56-007C1F498424}"/>
              </a:ext>
            </a:extLst>
          </p:cNvPr>
          <p:cNvGrpSpPr/>
          <p:nvPr/>
        </p:nvGrpSpPr>
        <p:grpSpPr>
          <a:xfrm>
            <a:off x="1836797" y="4227224"/>
            <a:ext cx="3179483" cy="1442536"/>
            <a:chOff x="1645007" y="3969474"/>
            <a:chExt cx="3179483" cy="1442536"/>
          </a:xfrm>
        </p:grpSpPr>
        <p:sp>
          <p:nvSpPr>
            <p:cNvPr id="39" name="Up Arrow 38">
              <a:extLst>
                <a:ext uri="{FF2B5EF4-FFF2-40B4-BE49-F238E27FC236}">
                  <a16:creationId xmlns:a16="http://schemas.microsoft.com/office/drawing/2014/main" id="{32F08B45-BD8F-342E-D4E5-8BD6CC8C9608}"/>
                </a:ext>
              </a:extLst>
            </p:cNvPr>
            <p:cNvSpPr/>
            <p:nvPr/>
          </p:nvSpPr>
          <p:spPr>
            <a:xfrm rot="9709567">
              <a:off x="3646049" y="3969474"/>
              <a:ext cx="361507" cy="1085499"/>
            </a:xfrm>
            <a:prstGeom prst="upArrow">
              <a:avLst/>
            </a:prstGeom>
            <a:solidFill>
              <a:srgbClr val="63C2E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Up Arrow 39">
              <a:extLst>
                <a:ext uri="{FF2B5EF4-FFF2-40B4-BE49-F238E27FC236}">
                  <a16:creationId xmlns:a16="http://schemas.microsoft.com/office/drawing/2014/main" id="{A33C6C84-2828-1411-CB9C-4DE8071CC23F}"/>
                </a:ext>
              </a:extLst>
            </p:cNvPr>
            <p:cNvSpPr/>
            <p:nvPr/>
          </p:nvSpPr>
          <p:spPr>
            <a:xfrm rot="13126346">
              <a:off x="2654043" y="4055956"/>
              <a:ext cx="361507" cy="1085499"/>
            </a:xfrm>
            <a:prstGeom prst="upArrow">
              <a:avLst/>
            </a:prstGeom>
            <a:solidFill>
              <a:srgbClr val="63C2E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A8EF8D-617C-3515-605F-694612CC19A0}"/>
                </a:ext>
              </a:extLst>
            </p:cNvPr>
            <p:cNvSpPr txBox="1"/>
            <p:nvPr/>
          </p:nvSpPr>
          <p:spPr>
            <a:xfrm>
              <a:off x="3326237" y="5042678"/>
              <a:ext cx="1498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 panose="020B0403030202020203" pitchFamily="34" charset="0"/>
                </a:rPr>
                <a:t>Investments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3D22DE-31CB-D7C4-A175-B2099B38AD3E}"/>
                </a:ext>
              </a:extLst>
            </p:cNvPr>
            <p:cNvSpPr txBox="1"/>
            <p:nvPr/>
          </p:nvSpPr>
          <p:spPr>
            <a:xfrm>
              <a:off x="1645007" y="5042678"/>
              <a:ext cx="137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 panose="020B0403030202020203" pitchFamily="34" charset="0"/>
                </a:rPr>
                <a:t>Side Hustle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42CED04-C57B-548A-DABC-F19E9930C0D9}"/>
              </a:ext>
            </a:extLst>
          </p:cNvPr>
          <p:cNvGrpSpPr/>
          <p:nvPr/>
        </p:nvGrpSpPr>
        <p:grpSpPr>
          <a:xfrm>
            <a:off x="487482" y="2575317"/>
            <a:ext cx="2828279" cy="1212149"/>
            <a:chOff x="497958" y="2575317"/>
            <a:chExt cx="2828279" cy="12121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99E956-D127-3A68-CFEB-C45698476F16}"/>
                </a:ext>
              </a:extLst>
            </p:cNvPr>
            <p:cNvSpPr txBox="1"/>
            <p:nvPr/>
          </p:nvSpPr>
          <p:spPr>
            <a:xfrm>
              <a:off x="499375" y="2575317"/>
              <a:ext cx="1681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 panose="020B0403030202020203" pitchFamily="34" charset="0"/>
                </a:rPr>
                <a:t>Self Employed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81E811-DBD9-B99A-257A-80F9E3C1D897}"/>
                </a:ext>
              </a:extLst>
            </p:cNvPr>
            <p:cNvSpPr txBox="1"/>
            <p:nvPr/>
          </p:nvSpPr>
          <p:spPr>
            <a:xfrm>
              <a:off x="497958" y="3401524"/>
              <a:ext cx="1285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 panose="020B0403030202020203" pitchFamily="34" charset="0"/>
                </a:rPr>
                <a:t>Assets</a:t>
              </a:r>
            </a:p>
          </p:txBody>
        </p:sp>
        <p:sp>
          <p:nvSpPr>
            <p:cNvPr id="41" name="Up Arrow 40">
              <a:extLst>
                <a:ext uri="{FF2B5EF4-FFF2-40B4-BE49-F238E27FC236}">
                  <a16:creationId xmlns:a16="http://schemas.microsoft.com/office/drawing/2014/main" id="{61624570-95CB-8634-4077-766FF116357D}"/>
                </a:ext>
              </a:extLst>
            </p:cNvPr>
            <p:cNvSpPr/>
            <p:nvPr/>
          </p:nvSpPr>
          <p:spPr>
            <a:xfrm rot="17979776">
              <a:off x="2485115" y="2632523"/>
              <a:ext cx="361507" cy="1085499"/>
            </a:xfrm>
            <a:prstGeom prst="upArrow">
              <a:avLst/>
            </a:prstGeom>
            <a:solidFill>
              <a:srgbClr val="63C2E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Up Arrow 44">
              <a:extLst>
                <a:ext uri="{FF2B5EF4-FFF2-40B4-BE49-F238E27FC236}">
                  <a16:creationId xmlns:a16="http://schemas.microsoft.com/office/drawing/2014/main" id="{0F63642B-76AE-F7EF-6BE2-065C5E001524}"/>
                </a:ext>
              </a:extLst>
            </p:cNvPr>
            <p:cNvSpPr/>
            <p:nvPr/>
          </p:nvSpPr>
          <p:spPr>
            <a:xfrm rot="16200000">
              <a:off x="2163673" y="2624902"/>
              <a:ext cx="361507" cy="1963621"/>
            </a:xfrm>
            <a:prstGeom prst="upArrow">
              <a:avLst/>
            </a:prstGeom>
            <a:solidFill>
              <a:srgbClr val="63C2E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object 7">
            <a:extLst>
              <a:ext uri="{FF2B5EF4-FFF2-40B4-BE49-F238E27FC236}">
                <a16:creationId xmlns:a16="http://schemas.microsoft.com/office/drawing/2014/main" id="{F7DDF015-8E76-AD4F-8739-3AB5B0A80F94}"/>
              </a:ext>
            </a:extLst>
          </p:cNvPr>
          <p:cNvSpPr txBox="1"/>
          <p:nvPr/>
        </p:nvSpPr>
        <p:spPr>
          <a:xfrm>
            <a:off x="7436840" y="2475205"/>
            <a:ext cx="2790432" cy="256062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What income can a young person have?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What things could cause our income to change?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Is income always paid at the same time?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Regular income vs one off payments? </a:t>
            </a:r>
          </a:p>
        </p:txBody>
      </p:sp>
      <p:pic>
        <p:nvPicPr>
          <p:cNvPr id="14" name="Picture 13" descr="A group of people with question marks&#10;&#10;Description automatically generated">
            <a:extLst>
              <a:ext uri="{FF2B5EF4-FFF2-40B4-BE49-F238E27FC236}">
                <a16:creationId xmlns:a16="http://schemas.microsoft.com/office/drawing/2014/main" id="{99D012C6-0590-6087-C428-132909B35E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287" y="879521"/>
            <a:ext cx="1468522" cy="15374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6D4B74B-71B2-E2D7-4430-933E2F1E9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120" y="2344689"/>
            <a:ext cx="3552128" cy="21254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0C5052-486B-E0A5-94B6-AB1574A0C295}"/>
              </a:ext>
            </a:extLst>
          </p:cNvPr>
          <p:cNvSpPr txBox="1"/>
          <p:nvPr/>
        </p:nvSpPr>
        <p:spPr>
          <a:xfrm>
            <a:off x="7148265" y="6593968"/>
            <a:ext cx="4492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Income and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A944B4F6-0769-8F5A-6B3F-59795255E9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0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85BB02-61A5-27F9-5924-79AC6D5916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095" y="1160702"/>
            <a:ext cx="7767619" cy="6082310"/>
          </a:xfrm>
          <a:prstGeom prst="rect">
            <a:avLst/>
          </a:prstGeom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88B7D4-4B85-2260-FC9A-24E9AF66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50" dirty="0">
                <a:latin typeface="Univers Next for HSBC Thin" panose="020B0303030202020203" pitchFamily="34" charset="77"/>
              </a:rPr>
              <a:t>Income: </a:t>
            </a:r>
            <a:r>
              <a:rPr lang="en-US" spc="-150" dirty="0" err="1">
                <a:latin typeface="Univers Next for HSBC Thin" panose="020B0303030202020203" pitchFamily="34" charset="77"/>
              </a:rPr>
              <a:t>Payslip</a:t>
            </a:r>
            <a:endParaRPr lang="en-US" spc="-150" dirty="0">
              <a:latin typeface="Univers Next for HSBC Thin" panose="020B0303030202020203" pitchFamily="34" charset="77"/>
            </a:endParaRPr>
          </a:p>
        </p:txBody>
      </p:sp>
      <p:pic>
        <p:nvPicPr>
          <p:cNvPr id="2" name="Picture 1" descr="A group of people with question marks&#10;&#10;Description automatically generated">
            <a:extLst>
              <a:ext uri="{FF2B5EF4-FFF2-40B4-BE49-F238E27FC236}">
                <a16:creationId xmlns:a16="http://schemas.microsoft.com/office/drawing/2014/main" id="{97E06F17-A1D2-52D8-D17C-E1611D1E3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7913" y="-1908313"/>
            <a:ext cx="1327428" cy="928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E31056-F126-B93C-2383-5AEF6E3A9D44}"/>
              </a:ext>
            </a:extLst>
          </p:cNvPr>
          <p:cNvSpPr txBox="1"/>
          <p:nvPr/>
        </p:nvSpPr>
        <p:spPr>
          <a:xfrm>
            <a:off x="7148265" y="6593968"/>
            <a:ext cx="4492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Income and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F7DBA06-45E9-B398-1847-1EBBC4E1F0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A5E23E-93FA-DFB7-9F8C-C523C50FC7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44011" y="2849456"/>
            <a:ext cx="9140147" cy="5695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E1F67-3750-2461-A8F6-0FA81F9B61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380494"/>
            <a:ext cx="958142" cy="6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0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21AFEF-02E0-59F4-9589-CFB0DD669BED}"/>
              </a:ext>
            </a:extLst>
          </p:cNvPr>
          <p:cNvSpPr/>
          <p:nvPr/>
        </p:nvSpPr>
        <p:spPr>
          <a:xfrm>
            <a:off x="7874000" y="3806652"/>
            <a:ext cx="2607733" cy="1434214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C00D34-43E6-C2A8-0D0F-9E3BF9FBCBEE}"/>
              </a:ext>
            </a:extLst>
          </p:cNvPr>
          <p:cNvSpPr/>
          <p:nvPr/>
        </p:nvSpPr>
        <p:spPr>
          <a:xfrm>
            <a:off x="4487333" y="3806652"/>
            <a:ext cx="2607733" cy="1434214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A5711-7938-8981-0BAF-7B5594996155}"/>
              </a:ext>
            </a:extLst>
          </p:cNvPr>
          <p:cNvSpPr/>
          <p:nvPr/>
        </p:nvSpPr>
        <p:spPr>
          <a:xfrm>
            <a:off x="1100666" y="3806652"/>
            <a:ext cx="2607733" cy="1434214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C27C5-5E3A-DD2D-4375-C1E42872C67D}"/>
              </a:ext>
            </a:extLst>
          </p:cNvPr>
          <p:cNvSpPr/>
          <p:nvPr/>
        </p:nvSpPr>
        <p:spPr>
          <a:xfrm>
            <a:off x="7874000" y="1783119"/>
            <a:ext cx="2607733" cy="1434214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39F77-ED0F-919F-8865-BD61536EED1B}"/>
              </a:ext>
            </a:extLst>
          </p:cNvPr>
          <p:cNvSpPr/>
          <p:nvPr/>
        </p:nvSpPr>
        <p:spPr>
          <a:xfrm>
            <a:off x="4487333" y="1783119"/>
            <a:ext cx="2607733" cy="1434214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AFB8E3-C870-7A41-12A5-D74C3AE00D11}"/>
              </a:ext>
            </a:extLst>
          </p:cNvPr>
          <p:cNvSpPr/>
          <p:nvPr/>
        </p:nvSpPr>
        <p:spPr>
          <a:xfrm>
            <a:off x="1100666" y="1783119"/>
            <a:ext cx="2607733" cy="1434214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380494"/>
            <a:ext cx="2892248" cy="83635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Univers Next for HSBC Thin" panose="020B0303030202020203" pitchFamily="34" charset="77"/>
              </a:rPr>
              <a:t>Types of Tax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83988EE-9093-45D8-ADC3-4F6DD0609A79}"/>
              </a:ext>
            </a:extLst>
          </p:cNvPr>
          <p:cNvSpPr>
            <a:spLocks noChangeAspect="1"/>
          </p:cNvSpPr>
          <p:nvPr/>
        </p:nvSpPr>
        <p:spPr>
          <a:xfrm>
            <a:off x="570773" y="5573176"/>
            <a:ext cx="944685" cy="944685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marL="0" marR="0" lvl="0" indent="0" algn="ctr" defTabSz="864748" rtl="0" eaLnBrk="1" fontAlgn="auto" latinLnBrk="0" hangingPunct="1"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VAT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97B1A7-2ACE-801B-455F-A98969ED35F3}"/>
              </a:ext>
            </a:extLst>
          </p:cNvPr>
          <p:cNvSpPr>
            <a:spLocks noChangeAspect="1"/>
          </p:cNvSpPr>
          <p:nvPr/>
        </p:nvSpPr>
        <p:spPr>
          <a:xfrm>
            <a:off x="1885805" y="5572138"/>
            <a:ext cx="944684" cy="944684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 anchorCtr="0"/>
          <a:lstStyle/>
          <a:p>
            <a:pPr marL="0" marR="0" lvl="0" indent="0" algn="ctr" defTabSz="864748" rtl="0" eaLnBrk="1" fontAlgn="auto" latinLnBrk="0" hangingPunct="1"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Income</a:t>
            </a:r>
            <a:b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</a:b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Tax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987E6C6-B2D9-3B54-5755-343F8C43295C}"/>
              </a:ext>
            </a:extLst>
          </p:cNvPr>
          <p:cNvSpPr>
            <a:spLocks noChangeAspect="1"/>
          </p:cNvSpPr>
          <p:nvPr/>
        </p:nvSpPr>
        <p:spPr>
          <a:xfrm>
            <a:off x="3200836" y="5572138"/>
            <a:ext cx="944685" cy="944685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 anchorCtr="0"/>
          <a:lstStyle/>
          <a:p>
            <a:pPr marL="0" marR="0" lvl="0" indent="0" algn="ctr" defTabSz="864748" rtl="0" eaLnBrk="1" fontAlgn="auto" latinLnBrk="0" hangingPunct="1"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Council</a:t>
            </a:r>
            <a:b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</a:b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Tax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B6F56AC-1743-CA15-5B83-249647FF2738}"/>
              </a:ext>
            </a:extLst>
          </p:cNvPr>
          <p:cNvSpPr>
            <a:spLocks noChangeAspect="1"/>
          </p:cNvSpPr>
          <p:nvPr/>
        </p:nvSpPr>
        <p:spPr>
          <a:xfrm>
            <a:off x="4515867" y="5572138"/>
            <a:ext cx="944685" cy="944685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 anchorCtr="0"/>
          <a:lstStyle/>
          <a:p>
            <a:pPr marL="0" marR="0" lvl="0" indent="0" algn="ctr" defTabSz="864748" rtl="0" eaLnBrk="1" fontAlgn="auto" latinLnBrk="0" hangingPunct="1"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Inheritance</a:t>
            </a:r>
            <a:b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</a:b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Tax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3D43A8E-A288-C255-B811-ACF1F4A5686F}"/>
              </a:ext>
            </a:extLst>
          </p:cNvPr>
          <p:cNvSpPr>
            <a:spLocks noChangeAspect="1"/>
          </p:cNvSpPr>
          <p:nvPr/>
        </p:nvSpPr>
        <p:spPr>
          <a:xfrm>
            <a:off x="5830898" y="5572138"/>
            <a:ext cx="944685" cy="944685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 anchorCtr="0"/>
          <a:lstStyle/>
          <a:p>
            <a:pPr marL="0" marR="0" lvl="0" indent="0" algn="ctr" defTabSz="864748" rtl="0" eaLnBrk="1" fontAlgn="auto" latinLnBrk="0" hangingPunct="1"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National</a:t>
            </a:r>
            <a:br>
              <a:rPr kumimoji="0" lang="en-GB" sz="100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</a:br>
            <a:r>
              <a:rPr kumimoji="0" lang="en-GB" sz="100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Insurance</a:t>
            </a:r>
            <a:endParaRPr kumimoji="0" lang="en-GB" sz="10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for HSBC Regular" panose="020B0503030202020203" pitchFamily="34" charset="0"/>
              <a:ea typeface="+mn-ea"/>
              <a:cs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AA4DD58-75F1-CE9D-6839-8F970528B844}"/>
              </a:ext>
            </a:extLst>
          </p:cNvPr>
          <p:cNvSpPr>
            <a:spLocks noChangeAspect="1"/>
          </p:cNvSpPr>
          <p:nvPr/>
        </p:nvSpPr>
        <p:spPr>
          <a:xfrm>
            <a:off x="7145930" y="5572138"/>
            <a:ext cx="944685" cy="944685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 anchorCtr="0"/>
          <a:lstStyle/>
          <a:p>
            <a:pPr marL="0" marR="0" lvl="0" indent="0" algn="ctr" defTabSz="864748" rtl="0" eaLnBrk="1" fontAlgn="auto" latinLnBrk="0" hangingPunct="1"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Capital</a:t>
            </a:r>
            <a:br>
              <a:rPr kumimoji="0" lang="en-GB" sz="100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</a:br>
            <a:r>
              <a:rPr kumimoji="0" lang="en-GB" sz="100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Gains</a:t>
            </a:r>
            <a:br>
              <a:rPr kumimoji="0" lang="en-GB" sz="100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</a:br>
            <a:r>
              <a:rPr kumimoji="0" lang="en-GB" sz="100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Tax</a:t>
            </a:r>
            <a:endParaRPr kumimoji="0" lang="en-GB" sz="10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Next for HSBC Regular" panose="020B0503030202020203" pitchFamily="34" charset="0"/>
              <a:ea typeface="+mn-ea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1EC58E-21EB-5AE2-E3FB-5CB46B4DF1CF}"/>
              </a:ext>
            </a:extLst>
          </p:cNvPr>
          <p:cNvSpPr txBox="1"/>
          <p:nvPr/>
        </p:nvSpPr>
        <p:spPr>
          <a:xfrm>
            <a:off x="7148265" y="6593968"/>
            <a:ext cx="4492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Income and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53" name="Slide number">
            <a:extLst>
              <a:ext uri="{FF2B5EF4-FFF2-40B4-BE49-F238E27FC236}">
                <a16:creationId xmlns:a16="http://schemas.microsoft.com/office/drawing/2014/main" id="{C683DB4F-FC4F-CC4B-8EAD-0F346D8537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F4AA3-7F1E-8EC7-DDD0-44AF1475E6AD}"/>
              </a:ext>
            </a:extLst>
          </p:cNvPr>
          <p:cNvSpPr txBox="1"/>
          <p:nvPr/>
        </p:nvSpPr>
        <p:spPr>
          <a:xfrm>
            <a:off x="1240597" y="2300220"/>
            <a:ext cx="24065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  <a:t>Tax on the estate </a:t>
            </a:r>
            <a:b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</a:br>
            <a: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  <a:t>of someone who </a:t>
            </a:r>
            <a:b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</a:br>
            <a: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  <a:t>has died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8E6F31-8E72-5084-2BDA-0351F7F95A09}"/>
              </a:ext>
            </a:extLst>
          </p:cNvPr>
          <p:cNvSpPr txBox="1"/>
          <p:nvPr/>
        </p:nvSpPr>
        <p:spPr>
          <a:xfrm>
            <a:off x="4622931" y="2255824"/>
            <a:ext cx="24065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  <a:t>20% charge added </a:t>
            </a:r>
            <a:b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</a:br>
            <a: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  <a:t>to most goods and </a:t>
            </a:r>
            <a:b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</a:br>
            <a: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  <a:t>services for sale </a:t>
            </a:r>
            <a:endParaRPr lang="en-US" sz="1400" b="1" dirty="0">
              <a:latin typeface="Univers Next for HSBC Regular" panose="020B0503030202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C8EC58-1F15-59FE-C3C6-F0246D8F7EC8}"/>
              </a:ext>
            </a:extLst>
          </p:cNvPr>
          <p:cNvSpPr txBox="1"/>
          <p:nvPr/>
        </p:nvSpPr>
        <p:spPr>
          <a:xfrm>
            <a:off x="8005265" y="2255824"/>
            <a:ext cx="24065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  <a:t>Local taxation collected </a:t>
            </a:r>
            <a:b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</a:br>
            <a: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  <a:t>to pay for community </a:t>
            </a:r>
            <a:b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</a:br>
            <a: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  <a:t>services where you live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13E30E-81F7-94F0-A9E9-246942DE29AB}"/>
              </a:ext>
            </a:extLst>
          </p:cNvPr>
          <p:cNvSpPr txBox="1"/>
          <p:nvPr/>
        </p:nvSpPr>
        <p:spPr>
          <a:xfrm>
            <a:off x="1240597" y="4267203"/>
            <a:ext cx="24065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  <a:t>Tax on the profit when you sell an asset that has increased value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F5AAFE-8F91-DB9B-6B15-7EFAD30D795A}"/>
              </a:ext>
            </a:extLst>
          </p:cNvPr>
          <p:cNvSpPr txBox="1"/>
          <p:nvPr/>
        </p:nvSpPr>
        <p:spPr>
          <a:xfrm>
            <a:off x="4627631" y="4262428"/>
            <a:ext cx="24065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  <a:t>Deductions from your salary dependant on</a:t>
            </a:r>
            <a:b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</a:br>
            <a: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  <a:t>how much you earn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A55326-D6B1-73D2-87E9-4479BDE258C1}"/>
              </a:ext>
            </a:extLst>
          </p:cNvPr>
          <p:cNvSpPr txBox="1"/>
          <p:nvPr/>
        </p:nvSpPr>
        <p:spPr>
          <a:xfrm>
            <a:off x="8005265" y="4262428"/>
            <a:ext cx="24065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400" b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Next for HSBC Regular" panose="020B0503030202020203" pitchFamily="34" charset="0"/>
                <a:cs typeface="Arial"/>
              </a:rPr>
              <a:t>Deduction from your salary to fund state pensions and benefits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AF2C2B-FC0E-30DC-EA11-7CB85434B5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380494"/>
            <a:ext cx="958142" cy="643486"/>
          </a:xfrm>
          <a:prstGeom prst="rect">
            <a:avLst/>
          </a:prstGeom>
        </p:spPr>
      </p:pic>
      <p:pic>
        <p:nvPicPr>
          <p:cNvPr id="4" name="Picture 3" descr="A blue bag with a black text next to a stack of gold coins&#10;&#10;Description automatically generated">
            <a:extLst>
              <a:ext uri="{FF2B5EF4-FFF2-40B4-BE49-F238E27FC236}">
                <a16:creationId xmlns:a16="http://schemas.microsoft.com/office/drawing/2014/main" id="{DF0D8D53-9D89-7260-160A-BCE9D4E26D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423" y="4523759"/>
            <a:ext cx="3454620" cy="24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39271 -0.621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-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022E-16 L 0.2849 -0.324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022E-16 L 0.45573 -0.620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86" y="-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1.11022E-16 L -0.21119 -0.6120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-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022E-16 L 0.23867 -0.328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022E-16 L -0.43372 -0.324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93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40" grpId="0" animBg="1"/>
      <p:bldP spid="40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63DD7E-9BF1-713E-63B5-6181FE9805B5}"/>
              </a:ext>
            </a:extLst>
          </p:cNvPr>
          <p:cNvSpPr/>
          <p:nvPr/>
        </p:nvSpPr>
        <p:spPr>
          <a:xfrm>
            <a:off x="7846025" y="0"/>
            <a:ext cx="4362757" cy="6858000"/>
          </a:xfrm>
          <a:prstGeom prst="rect">
            <a:avLst/>
          </a:prstGeom>
          <a:solidFill>
            <a:srgbClr val="E8E8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0CA1DE-188C-C2CB-3E72-9906C1B2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Univers Next for HSBC Thin" panose="020B0303030202020203" pitchFamily="34" charset="77"/>
              </a:rPr>
              <a:t>Income Tax</a:t>
            </a:r>
          </a:p>
        </p:txBody>
      </p:sp>
      <p:sp>
        <p:nvSpPr>
          <p:cNvPr id="64" name="Up Arrow 63">
            <a:extLst>
              <a:ext uri="{FF2B5EF4-FFF2-40B4-BE49-F238E27FC236}">
                <a16:creationId xmlns:a16="http://schemas.microsoft.com/office/drawing/2014/main" id="{AC6627CD-2895-B047-7FE8-0A180397D882}"/>
              </a:ext>
            </a:extLst>
          </p:cNvPr>
          <p:cNvSpPr/>
          <p:nvPr/>
        </p:nvSpPr>
        <p:spPr>
          <a:xfrm rot="1585341">
            <a:off x="1387792" y="2951022"/>
            <a:ext cx="186387" cy="313425"/>
          </a:xfrm>
          <a:prstGeom prst="upArrow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Up Arrow 65">
            <a:extLst>
              <a:ext uri="{FF2B5EF4-FFF2-40B4-BE49-F238E27FC236}">
                <a16:creationId xmlns:a16="http://schemas.microsoft.com/office/drawing/2014/main" id="{B7F2E838-EECA-1EF9-EAB1-97A1787F726F}"/>
              </a:ext>
            </a:extLst>
          </p:cNvPr>
          <p:cNvSpPr/>
          <p:nvPr/>
        </p:nvSpPr>
        <p:spPr>
          <a:xfrm rot="16200000">
            <a:off x="2951767" y="4004442"/>
            <a:ext cx="361507" cy="395137"/>
          </a:xfrm>
          <a:prstGeom prst="upArrow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A5EACF-546C-2924-1918-D46583A4FCC9}"/>
              </a:ext>
            </a:extLst>
          </p:cNvPr>
          <p:cNvSpPr txBox="1"/>
          <p:nvPr/>
        </p:nvSpPr>
        <p:spPr>
          <a:xfrm>
            <a:off x="4326111" y="3491933"/>
            <a:ext cx="3334192" cy="997989"/>
          </a:xfrm>
          <a:prstGeom prst="wedgeRectCallout">
            <a:avLst>
              <a:gd name="adj1" fmla="val -62749"/>
              <a:gd name="adj2" fmla="val -9928"/>
            </a:avLst>
          </a:prstGeom>
          <a:solidFill>
            <a:srgbClr val="D7D8D6">
              <a:alpha val="50000"/>
            </a:srgbClr>
          </a:solidFill>
          <a:ln>
            <a:noFill/>
          </a:ln>
        </p:spPr>
        <p:txBody>
          <a:bodyPr wrap="square" numCol="2" anchor="ctr" anchorCtr="0">
            <a:noAutofit/>
          </a:bodyPr>
          <a:lstStyle/>
          <a:p>
            <a:pPr marL="179388" indent="-179388">
              <a:spcBef>
                <a:spcPts val="1000"/>
              </a:spcBef>
              <a:buClr>
                <a:srgbClr val="DB0011"/>
              </a:buClr>
              <a:buSzPct val="120000"/>
              <a:buFont typeface="System Font Regular"/>
              <a:buChar char="●"/>
            </a:pPr>
            <a:r>
              <a:rPr lang="en-GB" sz="1400" dirty="0">
                <a:latin typeface="Univers Next for HSBC Light" panose="020B0403030202020203" pitchFamily="34" charset="0"/>
              </a:rPr>
              <a:t>Income is below the personal allowance</a:t>
            </a:r>
          </a:p>
          <a:p>
            <a:pPr marL="179388" indent="-179388">
              <a:spcBef>
                <a:spcPts val="1000"/>
              </a:spcBef>
              <a:buClr>
                <a:srgbClr val="DB0011"/>
              </a:buClr>
              <a:buSzPct val="120000"/>
              <a:buFont typeface="System Font Regular"/>
              <a:buChar char="●"/>
            </a:pPr>
            <a:r>
              <a:rPr lang="en-GB" sz="1400" dirty="0">
                <a:latin typeface="Univers Next for HSBC Light" panose="020B0403030202020203" pitchFamily="34" charset="0"/>
              </a:rPr>
              <a:t>No tax deducted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CF4170-730D-E2DD-1D50-13C7BCA2AF8B}"/>
              </a:ext>
            </a:extLst>
          </p:cNvPr>
          <p:cNvSpPr txBox="1"/>
          <p:nvPr/>
        </p:nvSpPr>
        <p:spPr>
          <a:xfrm>
            <a:off x="3297546" y="4991927"/>
            <a:ext cx="4362757" cy="1410576"/>
          </a:xfrm>
          <a:prstGeom prst="wedgeRectCallout">
            <a:avLst>
              <a:gd name="adj1" fmla="val -60646"/>
              <a:gd name="adj2" fmla="val 6582"/>
            </a:avLst>
          </a:prstGeom>
          <a:solidFill>
            <a:srgbClr val="D7D8D6">
              <a:alpha val="50000"/>
            </a:srgbClr>
          </a:solidFill>
          <a:ln>
            <a:noFill/>
          </a:ln>
        </p:spPr>
        <p:txBody>
          <a:bodyPr wrap="square" numCol="2" anchor="ctr" anchorCtr="0">
            <a:noAutofit/>
          </a:bodyPr>
          <a:lstStyle/>
          <a:p>
            <a:pPr marL="179388" indent="-179388">
              <a:spcBef>
                <a:spcPts val="1000"/>
              </a:spcBef>
              <a:buClr>
                <a:srgbClr val="DB0011"/>
              </a:buClr>
              <a:buSzPct val="120000"/>
              <a:buFont typeface="System Font Regular"/>
              <a:buChar char="●"/>
            </a:pPr>
            <a:r>
              <a:rPr lang="en-GB" sz="1400" dirty="0">
                <a:latin typeface="Univers Next for HSBC Light" panose="020B0403030202020203" pitchFamily="34" charset="0"/>
              </a:rPr>
              <a:t>Income falls in the </a:t>
            </a:r>
            <a:br>
              <a:rPr lang="en-GB" sz="1400" dirty="0">
                <a:latin typeface="Univers Next for HSBC Light" panose="020B0403030202020203" pitchFamily="34" charset="0"/>
              </a:rPr>
            </a:br>
            <a:r>
              <a:rPr lang="en-GB" sz="1400" dirty="0">
                <a:latin typeface="Univers Next for HSBC Light" panose="020B0403030202020203" pitchFamily="34" charset="0"/>
              </a:rPr>
              <a:t>basic rate</a:t>
            </a:r>
          </a:p>
          <a:p>
            <a:pPr marL="179388" indent="-179388">
              <a:spcBef>
                <a:spcPts val="1000"/>
              </a:spcBef>
              <a:buClr>
                <a:srgbClr val="DB0011"/>
              </a:buClr>
              <a:buSzPct val="120000"/>
              <a:buFont typeface="System Font Regular"/>
              <a:buChar char="●"/>
            </a:pPr>
            <a:r>
              <a:rPr lang="en-GB" sz="1400" dirty="0">
                <a:latin typeface="Univers Next for HSBC Light" panose="020B0403030202020203" pitchFamily="34" charset="0"/>
              </a:rPr>
              <a:t>£18,000 - £12,570 </a:t>
            </a:r>
            <a:br>
              <a:rPr lang="en-GB" sz="1400" dirty="0">
                <a:latin typeface="Univers Next for HSBC Light" panose="020B0403030202020203" pitchFamily="34" charset="0"/>
              </a:rPr>
            </a:br>
            <a:r>
              <a:rPr lang="en-GB" sz="1400" dirty="0">
                <a:latin typeface="Univers Next for HSBC Light" panose="020B0403030202020203" pitchFamily="34" charset="0"/>
              </a:rPr>
              <a:t>= £5,430</a:t>
            </a:r>
          </a:p>
          <a:p>
            <a:pPr marL="179388" indent="-179388">
              <a:spcBef>
                <a:spcPts val="1000"/>
              </a:spcBef>
              <a:buClr>
                <a:srgbClr val="DB0011"/>
              </a:buClr>
              <a:buSzPct val="120000"/>
              <a:buFont typeface="System Font Regular"/>
              <a:buChar char="●"/>
            </a:pPr>
            <a:r>
              <a:rPr lang="en-GB" sz="1400" dirty="0">
                <a:latin typeface="Univers Next for HSBC Light" panose="020B0403030202020203" pitchFamily="34" charset="0"/>
              </a:rPr>
              <a:t>£5,430 divided by </a:t>
            </a:r>
            <a:br>
              <a:rPr lang="en-GB" sz="1400" dirty="0">
                <a:latin typeface="Univers Next for HSBC Light" panose="020B0403030202020203" pitchFamily="34" charset="0"/>
              </a:rPr>
            </a:br>
            <a:r>
              <a:rPr lang="en-GB" sz="1400" dirty="0">
                <a:latin typeface="Univers Next for HSBC Light" panose="020B0403030202020203" pitchFamily="34" charset="0"/>
              </a:rPr>
              <a:t>100 = 54.3</a:t>
            </a:r>
          </a:p>
          <a:p>
            <a:pPr marL="179388" indent="-179388">
              <a:spcBef>
                <a:spcPts val="1000"/>
              </a:spcBef>
              <a:buClr>
                <a:srgbClr val="DB0011"/>
              </a:buClr>
              <a:buSzPct val="120000"/>
              <a:buFont typeface="System Font Regular"/>
              <a:buChar char="●"/>
            </a:pPr>
            <a:r>
              <a:rPr lang="en-GB" sz="1400" dirty="0">
                <a:latin typeface="Univers Next for HSBC Light" panose="020B0403030202020203" pitchFamily="34" charset="0"/>
              </a:rPr>
              <a:t>54.3 times 20 = £1,086 tax to be paid across the year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3C59FAB-6790-8864-500A-1B20CB181F93}"/>
              </a:ext>
            </a:extLst>
          </p:cNvPr>
          <p:cNvGrpSpPr/>
          <p:nvPr/>
        </p:nvGrpSpPr>
        <p:grpSpPr>
          <a:xfrm>
            <a:off x="3302328" y="1458046"/>
            <a:ext cx="4362756" cy="1531882"/>
            <a:chOff x="237073" y="5279453"/>
            <a:chExt cx="5289461" cy="124781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20DEB45-10FF-007F-6795-14C8FB1F0B1E}"/>
                </a:ext>
              </a:extLst>
            </p:cNvPr>
            <p:cNvSpPr txBox="1"/>
            <p:nvPr/>
          </p:nvSpPr>
          <p:spPr>
            <a:xfrm>
              <a:off x="237073" y="5279453"/>
              <a:ext cx="5289461" cy="1247819"/>
            </a:xfrm>
            <a:prstGeom prst="wedgeRectCallout">
              <a:avLst>
                <a:gd name="adj1" fmla="val -61996"/>
                <a:gd name="adj2" fmla="val -9154"/>
              </a:avLst>
            </a:prstGeom>
            <a:solidFill>
              <a:srgbClr val="D7D8D6">
                <a:alpha val="50000"/>
              </a:srgbClr>
            </a:solidFill>
            <a:ln>
              <a:noFill/>
            </a:ln>
          </p:spPr>
          <p:txBody>
            <a:bodyPr wrap="square" numCol="2" anchor="ctr" anchorCtr="0">
              <a:noAutofit/>
            </a:bodyPr>
            <a:lstStyle/>
            <a:p>
              <a:pPr marL="285750" indent="-285750">
                <a:spcBef>
                  <a:spcPts val="1000"/>
                </a:spcBef>
                <a:buClr>
                  <a:srgbClr val="DB0011"/>
                </a:buClr>
                <a:buSzPct val="120000"/>
                <a:buFont typeface="System Font Regular"/>
                <a:buChar char="●"/>
              </a:pPr>
              <a:endParaRPr lang="en-GB" sz="1400" dirty="0">
                <a:latin typeface="Univers Next for HSBC Light" panose="020B0403030202020203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7816910-BFE2-6EB4-3ECD-EF51DCA9E9A2}"/>
                </a:ext>
              </a:extLst>
            </p:cNvPr>
            <p:cNvSpPr txBox="1"/>
            <p:nvPr/>
          </p:nvSpPr>
          <p:spPr>
            <a:xfrm>
              <a:off x="479363" y="5385641"/>
              <a:ext cx="4846556" cy="1047870"/>
            </a:xfrm>
            <a:prstGeom prst="wedgeRectCallout">
              <a:avLst>
                <a:gd name="adj1" fmla="val 81541"/>
                <a:gd name="adj2" fmla="val -6498"/>
              </a:avLst>
            </a:prstGeom>
            <a:noFill/>
            <a:ln>
              <a:noFill/>
            </a:ln>
          </p:spPr>
          <p:txBody>
            <a:bodyPr wrap="square" lIns="0" tIns="0" rIns="0" bIns="0" numCol="2" anchor="ctr" anchorCtr="0">
              <a:noAutofit/>
            </a:bodyPr>
            <a:lstStyle/>
            <a:p>
              <a:pPr marL="179388" indent="-179388">
                <a:spcBef>
                  <a:spcPts val="1000"/>
                </a:spcBef>
                <a:buClr>
                  <a:srgbClr val="DB0011"/>
                </a:buClr>
                <a:buSzPct val="120000"/>
                <a:buFont typeface="System Font Regular"/>
                <a:buChar char="●"/>
              </a:pPr>
              <a:r>
                <a:rPr lang="en-GB" sz="1400" dirty="0">
                  <a:latin typeface="Univers Next for HSBC Light" panose="020B0403030202020203" pitchFamily="34" charset="0"/>
                </a:rPr>
                <a:t>Income falls in the </a:t>
              </a:r>
              <a:br>
                <a:rPr lang="en-GB" sz="1400" dirty="0">
                  <a:latin typeface="Univers Next for HSBC Light" panose="020B0403030202020203" pitchFamily="34" charset="0"/>
                </a:rPr>
              </a:br>
              <a:r>
                <a:rPr lang="en-GB" sz="1400" dirty="0">
                  <a:latin typeface="Univers Next for HSBC Light" panose="020B0403030202020203" pitchFamily="34" charset="0"/>
                </a:rPr>
                <a:t>higher rate</a:t>
              </a:r>
            </a:p>
            <a:p>
              <a:pPr marL="179388" indent="-179388">
                <a:spcBef>
                  <a:spcPts val="1000"/>
                </a:spcBef>
                <a:buClr>
                  <a:srgbClr val="DB0011"/>
                </a:buClr>
                <a:buSzPct val="120000"/>
                <a:buFont typeface="System Font Regular"/>
                <a:buChar char="●"/>
              </a:pPr>
              <a:r>
                <a:rPr lang="en-GB" sz="1400" dirty="0">
                  <a:latin typeface="Univers Next for HSBC Light" panose="020B0403030202020203" pitchFamily="34" charset="0"/>
                </a:rPr>
                <a:t>Calculate both basic and higher tax owed separately</a:t>
              </a:r>
            </a:p>
            <a:p>
              <a:pPr marL="179388" indent="-179388">
                <a:spcBef>
                  <a:spcPts val="1000"/>
                </a:spcBef>
                <a:buClr>
                  <a:srgbClr val="DB0011"/>
                </a:buClr>
                <a:buSzPct val="120000"/>
                <a:buFont typeface="System Font Regular"/>
                <a:buChar char="●"/>
              </a:pPr>
              <a:r>
                <a:rPr lang="en-GB" sz="1400" dirty="0">
                  <a:latin typeface="Univers Next for HSBC Light" panose="020B0403030202020203" pitchFamily="34" charset="0"/>
                </a:rPr>
                <a:t>How much is owed </a:t>
              </a:r>
              <a:br>
                <a:rPr lang="en-GB" sz="1400" dirty="0">
                  <a:latin typeface="Univers Next for HSBC Light" panose="020B0403030202020203" pitchFamily="34" charset="0"/>
                </a:rPr>
              </a:br>
              <a:r>
                <a:rPr lang="en-GB" sz="1400" dirty="0">
                  <a:latin typeface="Univers Next for HSBC Light" panose="020B0403030202020203" pitchFamily="34" charset="0"/>
                </a:rPr>
                <a:t>at a basic rate?</a:t>
              </a:r>
            </a:p>
            <a:p>
              <a:pPr marL="179388" indent="-179388">
                <a:spcBef>
                  <a:spcPts val="1000"/>
                </a:spcBef>
                <a:buClr>
                  <a:srgbClr val="DB0011"/>
                </a:buClr>
                <a:buSzPct val="120000"/>
                <a:buFont typeface="System Font Regular"/>
                <a:buChar char="●"/>
              </a:pPr>
              <a:r>
                <a:rPr lang="en-GB" sz="1400" dirty="0">
                  <a:latin typeface="Univers Next for HSBC Light" panose="020B0403030202020203" pitchFamily="34" charset="0"/>
                </a:rPr>
                <a:t>How much is owed </a:t>
              </a:r>
              <a:br>
                <a:rPr lang="en-GB" sz="1400" dirty="0">
                  <a:latin typeface="Univers Next for HSBC Light" panose="020B0403030202020203" pitchFamily="34" charset="0"/>
                </a:rPr>
              </a:br>
              <a:r>
                <a:rPr lang="en-GB" sz="1400" dirty="0">
                  <a:latin typeface="Univers Next for HSBC Light" panose="020B0403030202020203" pitchFamily="34" charset="0"/>
                </a:rPr>
                <a:t>at a higher rate rate? </a:t>
              </a:r>
            </a:p>
            <a:p>
              <a:pPr marL="179388" indent="-179388">
                <a:spcBef>
                  <a:spcPts val="1000"/>
                </a:spcBef>
                <a:buClr>
                  <a:srgbClr val="DB0011"/>
                </a:buClr>
                <a:buSzPct val="120000"/>
                <a:buFont typeface="System Font Regular"/>
                <a:buChar char="●"/>
              </a:pPr>
              <a:endParaRPr lang="en-GB" sz="1400" dirty="0">
                <a:latin typeface="Univers Next for HSBC Light" panose="020B0403030202020203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39A78CA-3460-D94F-768A-6B70CE19E77E}"/>
              </a:ext>
            </a:extLst>
          </p:cNvPr>
          <p:cNvGrpSpPr/>
          <p:nvPr/>
        </p:nvGrpSpPr>
        <p:grpSpPr>
          <a:xfrm>
            <a:off x="2364653" y="3254951"/>
            <a:ext cx="1450645" cy="1450645"/>
            <a:chOff x="2929088" y="0"/>
            <a:chExt cx="1592570" cy="1592570"/>
          </a:xfrm>
          <a:solidFill>
            <a:srgbClr val="DB0011"/>
          </a:solidFill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396E02A-B967-B3C0-EEE2-03F179D156F6}"/>
                </a:ext>
              </a:extLst>
            </p:cNvPr>
            <p:cNvSpPr/>
            <p:nvPr/>
          </p:nvSpPr>
          <p:spPr>
            <a:xfrm>
              <a:off x="2929088" y="0"/>
              <a:ext cx="1592570" cy="1592570"/>
            </a:xfrm>
            <a:prstGeom prst="ellipse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Univers Next for HSBC Light" panose="020B0403030202020203" pitchFamily="34" charset="0"/>
              </a:endParaRPr>
            </a:p>
          </p:txBody>
        </p:sp>
        <p:sp>
          <p:nvSpPr>
            <p:cNvPr id="58" name="Oval 8">
              <a:extLst>
                <a:ext uri="{FF2B5EF4-FFF2-40B4-BE49-F238E27FC236}">
                  <a16:creationId xmlns:a16="http://schemas.microsoft.com/office/drawing/2014/main" id="{883FFA4D-9B2B-4610-DA08-9C4D57F2BEF6}"/>
                </a:ext>
              </a:extLst>
            </p:cNvPr>
            <p:cNvSpPr txBox="1"/>
            <p:nvPr/>
          </p:nvSpPr>
          <p:spPr>
            <a:xfrm>
              <a:off x="3112918" y="233226"/>
              <a:ext cx="1224910" cy="112611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Univers Next for HSBC Light" panose="020B0403030202020203" pitchFamily="34" charset="0"/>
                </a:rPr>
                <a:t>Weekend Job at Local Supermarket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Univers Next for HSBC Regular" panose="020B0503030202020203" pitchFamily="34" charset="0"/>
                </a:rPr>
                <a:t>£6500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25C6CC-D54F-1F4F-6CBE-673E28DB6ECA}"/>
              </a:ext>
            </a:extLst>
          </p:cNvPr>
          <p:cNvGrpSpPr/>
          <p:nvPr/>
        </p:nvGrpSpPr>
        <p:grpSpPr>
          <a:xfrm>
            <a:off x="1274411" y="4932249"/>
            <a:ext cx="1410576" cy="1410576"/>
            <a:chOff x="5735935" y="2224488"/>
            <a:chExt cx="1592570" cy="1592570"/>
          </a:xfrm>
          <a:solidFill>
            <a:srgbClr val="DB0011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39456FA-9CC8-921B-1EC7-0248B38E0408}"/>
                </a:ext>
              </a:extLst>
            </p:cNvPr>
            <p:cNvSpPr/>
            <p:nvPr/>
          </p:nvSpPr>
          <p:spPr>
            <a:xfrm>
              <a:off x="5735935" y="2224488"/>
              <a:ext cx="1592570" cy="1592570"/>
            </a:xfrm>
            <a:prstGeom prst="ellipse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Univers Next for HSBC Light" panose="020B0403030202020203" pitchFamily="34" charset="0"/>
              </a:endParaRPr>
            </a:p>
          </p:txBody>
        </p:sp>
        <p:sp>
          <p:nvSpPr>
            <p:cNvPr id="54" name="Oval 12">
              <a:extLst>
                <a:ext uri="{FF2B5EF4-FFF2-40B4-BE49-F238E27FC236}">
                  <a16:creationId xmlns:a16="http://schemas.microsoft.com/office/drawing/2014/main" id="{41F766F1-5820-1769-3822-627425DB38DD}"/>
                </a:ext>
              </a:extLst>
            </p:cNvPr>
            <p:cNvSpPr txBox="1"/>
            <p:nvPr/>
          </p:nvSpPr>
          <p:spPr>
            <a:xfrm>
              <a:off x="5969163" y="2457714"/>
              <a:ext cx="1126118" cy="112611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Univers Next for HSBC Light" panose="020B0403030202020203" pitchFamily="34" charset="0"/>
                </a:rPr>
                <a:t>First Full Time Job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Univers Next for HSBC Regular" panose="020B0503030202020203" pitchFamily="34" charset="0"/>
                </a:rPr>
                <a:t>£18,000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D0D100B-9118-3150-D81C-54468BE99061}"/>
              </a:ext>
            </a:extLst>
          </p:cNvPr>
          <p:cNvGrpSpPr/>
          <p:nvPr/>
        </p:nvGrpSpPr>
        <p:grpSpPr>
          <a:xfrm>
            <a:off x="1219627" y="1517975"/>
            <a:ext cx="1450645" cy="1450645"/>
            <a:chOff x="270333" y="2291499"/>
            <a:chExt cx="1592570" cy="1592570"/>
          </a:xfrm>
          <a:solidFill>
            <a:srgbClr val="DB0011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74A691A-CF87-A3C8-43DD-4DBB4227BB46}"/>
                </a:ext>
              </a:extLst>
            </p:cNvPr>
            <p:cNvSpPr/>
            <p:nvPr/>
          </p:nvSpPr>
          <p:spPr>
            <a:xfrm>
              <a:off x="270333" y="2291499"/>
              <a:ext cx="1592570" cy="1592570"/>
            </a:xfrm>
            <a:prstGeom prst="ellipse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Univers Next for HSBC Light" panose="020B0403030202020203" pitchFamily="34" charset="0"/>
              </a:endParaRPr>
            </a:p>
          </p:txBody>
        </p:sp>
        <p:sp>
          <p:nvSpPr>
            <p:cNvPr id="50" name="Oval 16">
              <a:extLst>
                <a:ext uri="{FF2B5EF4-FFF2-40B4-BE49-F238E27FC236}">
                  <a16:creationId xmlns:a16="http://schemas.microsoft.com/office/drawing/2014/main" id="{9E2BB03F-2B0B-B3B5-3AD6-475428C9397C}"/>
                </a:ext>
              </a:extLst>
            </p:cNvPr>
            <p:cNvSpPr txBox="1"/>
            <p:nvPr/>
          </p:nvSpPr>
          <p:spPr>
            <a:xfrm>
              <a:off x="503559" y="2524725"/>
              <a:ext cx="1126118" cy="112611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Univers Next for HSBC Light" panose="020B0403030202020203" pitchFamily="34" charset="0"/>
                </a:rPr>
                <a:t>Promotion to Senior Manager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Univers Next for HSBC Regular" panose="020B0503030202020203" pitchFamily="34" charset="0"/>
                </a:rPr>
                <a:t>£55,000</a:t>
              </a:r>
            </a:p>
          </p:txBody>
        </p:sp>
      </p:grpSp>
      <p:pic>
        <p:nvPicPr>
          <p:cNvPr id="11" name="Picture 10" descr="A group of people working at a computer&#10;&#10;Description automatically generated">
            <a:extLst>
              <a:ext uri="{FF2B5EF4-FFF2-40B4-BE49-F238E27FC236}">
                <a16:creationId xmlns:a16="http://schemas.microsoft.com/office/drawing/2014/main" id="{2F39F08E-A0DF-239E-1226-4ABD457D1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649" b="-16347"/>
          <a:stretch/>
        </p:blipFill>
        <p:spPr>
          <a:xfrm>
            <a:off x="1540853" y="4434110"/>
            <a:ext cx="1053318" cy="1002744"/>
          </a:xfrm>
          <a:prstGeom prst="rect">
            <a:avLst/>
          </a:prstGeom>
        </p:spPr>
      </p:pic>
      <p:pic>
        <p:nvPicPr>
          <p:cNvPr id="12" name="Picture 11" descr="A group of people working at a computer&#10;&#10;Description automatically generated">
            <a:extLst>
              <a:ext uri="{FF2B5EF4-FFF2-40B4-BE49-F238E27FC236}">
                <a16:creationId xmlns:a16="http://schemas.microsoft.com/office/drawing/2014/main" id="{024E0C4D-0D6C-534E-03E8-24636E8831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283" r="-4974"/>
          <a:stretch/>
        </p:blipFill>
        <p:spPr>
          <a:xfrm>
            <a:off x="1266601" y="906062"/>
            <a:ext cx="1199652" cy="9588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95B3CD6-CE26-6D12-4695-6409D50404DF}"/>
              </a:ext>
            </a:extLst>
          </p:cNvPr>
          <p:cNvGrpSpPr/>
          <p:nvPr/>
        </p:nvGrpSpPr>
        <p:grpSpPr>
          <a:xfrm>
            <a:off x="375112" y="3251718"/>
            <a:ext cx="1450645" cy="1450645"/>
            <a:chOff x="270333" y="2291499"/>
            <a:chExt cx="1592570" cy="1592570"/>
          </a:xfrm>
          <a:solidFill>
            <a:srgbClr val="DB001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C2E48B9-3534-A119-DC59-418522A4B7EC}"/>
                </a:ext>
              </a:extLst>
            </p:cNvPr>
            <p:cNvSpPr/>
            <p:nvPr/>
          </p:nvSpPr>
          <p:spPr>
            <a:xfrm>
              <a:off x="270333" y="2291499"/>
              <a:ext cx="1592570" cy="1592570"/>
            </a:xfrm>
            <a:prstGeom prst="ellipse">
              <a:avLst/>
            </a:prstGeom>
            <a:grp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Univers Next for HSBC Light" panose="020B0403030202020203" pitchFamily="34" charset="0"/>
              </a:endParaRPr>
            </a:p>
          </p:txBody>
        </p:sp>
        <p:sp>
          <p:nvSpPr>
            <p:cNvPr id="5" name="Oval 16">
              <a:extLst>
                <a:ext uri="{FF2B5EF4-FFF2-40B4-BE49-F238E27FC236}">
                  <a16:creationId xmlns:a16="http://schemas.microsoft.com/office/drawing/2014/main" id="{F95F2452-6D38-4B69-3A41-B29B404F48CB}"/>
                </a:ext>
              </a:extLst>
            </p:cNvPr>
            <p:cNvSpPr txBox="1"/>
            <p:nvPr/>
          </p:nvSpPr>
          <p:spPr>
            <a:xfrm>
              <a:off x="503559" y="2524725"/>
              <a:ext cx="1126118" cy="112611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latin typeface="Univers Next for HSBC Light" panose="020B0403030202020203" pitchFamily="34" charset="0"/>
                </a:rPr>
                <a:t>Madison</a:t>
              </a:r>
              <a:endParaRPr lang="en-GB" sz="1600" b="1" kern="1200" dirty="0">
                <a:latin typeface="Univers Next for HSBC Regular" panose="020B0503030202020203" pitchFamily="34" charset="0"/>
              </a:endParaRPr>
            </a:p>
          </p:txBody>
        </p:sp>
      </p:grpSp>
      <p:sp>
        <p:nvSpPr>
          <p:cNvPr id="7" name="Up Arrow 6">
            <a:extLst>
              <a:ext uri="{FF2B5EF4-FFF2-40B4-BE49-F238E27FC236}">
                <a16:creationId xmlns:a16="http://schemas.microsoft.com/office/drawing/2014/main" id="{9D47823B-1EE3-0C6F-C0C7-2456A98AA097}"/>
              </a:ext>
            </a:extLst>
          </p:cNvPr>
          <p:cNvSpPr/>
          <p:nvPr/>
        </p:nvSpPr>
        <p:spPr>
          <a:xfrm rot="5400000">
            <a:off x="1964433" y="3820327"/>
            <a:ext cx="186387" cy="313425"/>
          </a:xfrm>
          <a:prstGeom prst="upArrow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FE36CFFD-2F88-A4B3-033E-E16233BB7BFA}"/>
              </a:ext>
            </a:extLst>
          </p:cNvPr>
          <p:cNvSpPr/>
          <p:nvPr/>
        </p:nvSpPr>
        <p:spPr>
          <a:xfrm rot="8980920">
            <a:off x="1338874" y="4690458"/>
            <a:ext cx="186387" cy="313425"/>
          </a:xfrm>
          <a:prstGeom prst="upArrow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shopping cart on a black background&#10;&#10;Description automatically generated">
            <a:extLst>
              <a:ext uri="{FF2B5EF4-FFF2-40B4-BE49-F238E27FC236}">
                <a16:creationId xmlns:a16="http://schemas.microsoft.com/office/drawing/2014/main" id="{67AD7E5D-5924-276B-18CD-D6F7E4DACA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501" y="2812949"/>
            <a:ext cx="836354" cy="836354"/>
          </a:xfrm>
          <a:prstGeom prst="rect">
            <a:avLst/>
          </a:prstGeom>
        </p:spPr>
      </p:pic>
      <p:graphicFrame>
        <p:nvGraphicFramePr>
          <p:cNvPr id="68" name="Table 6">
            <a:extLst>
              <a:ext uri="{FF2B5EF4-FFF2-40B4-BE49-F238E27FC236}">
                <a16:creationId xmlns:a16="http://schemas.microsoft.com/office/drawing/2014/main" id="{C32C92BF-0A93-37DF-0D80-F6FE34C3E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923066"/>
              </p:ext>
            </p:extLst>
          </p:nvPr>
        </p:nvGraphicFramePr>
        <p:xfrm>
          <a:off x="8158468" y="1449389"/>
          <a:ext cx="3482669" cy="193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273">
                  <a:extLst>
                    <a:ext uri="{9D8B030D-6E8A-4147-A177-3AD203B41FA5}">
                      <a16:colId xmlns:a16="http://schemas.microsoft.com/office/drawing/2014/main" val="4029375955"/>
                    </a:ext>
                  </a:extLst>
                </a:gridCol>
                <a:gridCol w="1572063">
                  <a:extLst>
                    <a:ext uri="{9D8B030D-6E8A-4147-A177-3AD203B41FA5}">
                      <a16:colId xmlns:a16="http://schemas.microsoft.com/office/drawing/2014/main" val="4159094788"/>
                    </a:ext>
                  </a:extLst>
                </a:gridCol>
                <a:gridCol w="614333">
                  <a:extLst>
                    <a:ext uri="{9D8B030D-6E8A-4147-A177-3AD203B41FA5}">
                      <a16:colId xmlns:a16="http://schemas.microsoft.com/office/drawing/2014/main" val="2084584346"/>
                    </a:ext>
                  </a:extLst>
                </a:gridCol>
              </a:tblGrid>
              <a:tr h="415262"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Univers Next for HSBC Regular" panose="020B0503030202020203" pitchFamily="34" charset="0"/>
                        </a:rPr>
                        <a:t>Band</a:t>
                      </a:r>
                    </a:p>
                  </a:txBody>
                  <a:tcPr marT="28800" marB="288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Univers Next for HSBC Regular" panose="020B0503030202020203" pitchFamily="34" charset="0"/>
                        </a:rPr>
                        <a:t>Taxable Income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Univers Next for HSBC Regular" panose="020B0503030202020203" pitchFamily="34" charset="0"/>
                        </a:rPr>
                        <a:t>Tax Rate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764539"/>
                  </a:ext>
                </a:extLst>
              </a:tr>
              <a:tr h="415262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Personal Allowance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Up to £12,570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0%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14007"/>
                  </a:ext>
                </a:extLst>
              </a:tr>
              <a:tr h="383854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Basic Rate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£12,570 - £50,270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20%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23108"/>
                  </a:ext>
                </a:extLst>
              </a:tr>
              <a:tr h="347701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Higher Rate 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£50,270 - £125,140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40%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259065"/>
                  </a:ext>
                </a:extLst>
              </a:tr>
              <a:tr h="353250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Additional Rate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Over £125,140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45%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90735"/>
                  </a:ext>
                </a:extLst>
              </a:tr>
            </a:tbl>
          </a:graphicData>
        </a:graphic>
      </p:graphicFrame>
      <p:pic>
        <p:nvPicPr>
          <p:cNvPr id="13" name="Picture 12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365E286F-CDEC-2CE3-A490-24D53A5A3F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179" y="2937447"/>
            <a:ext cx="7552647" cy="47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FAF189C-6D21-5B08-D1DB-A5D5E792C8F0}"/>
              </a:ext>
            </a:extLst>
          </p:cNvPr>
          <p:cNvSpPr/>
          <p:nvPr/>
        </p:nvSpPr>
        <p:spPr>
          <a:xfrm>
            <a:off x="7837044" y="0"/>
            <a:ext cx="4362757" cy="6858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411212C9-56A0-D11B-0B4D-EBD282E3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Tax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4C627C-45C0-716A-E100-114FC4D93B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5794" y="1989138"/>
            <a:ext cx="3343275" cy="523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0" kern="0" dirty="0">
                <a:solidFill>
                  <a:srgbClr val="000000"/>
                </a:solidFill>
                <a:latin typeface="Univers Next for HSBC Light" panose="020B0403030202020203" pitchFamily="34" charset="0"/>
                <a:cs typeface="Arial"/>
              </a:rPr>
              <a:t>How much more income tax does Leona pay then Scarlett?</a:t>
            </a:r>
            <a:endParaRPr kumimoji="0" lang="en-GB" sz="16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Next for HSBC Light" panose="020B0403030202020203" pitchFamily="34" charset="0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62EAB-E4AA-E6BC-7F34-C1D0E20DDC75}"/>
              </a:ext>
            </a:extLst>
          </p:cNvPr>
          <p:cNvSpPr/>
          <p:nvPr/>
        </p:nvSpPr>
        <p:spPr>
          <a:xfrm>
            <a:off x="554221" y="3972154"/>
            <a:ext cx="3286819" cy="1148524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864748" rtl="0" eaLnBrk="1" fontAlgn="auto" latinLnBrk="0" hangingPunct="1">
              <a:lnSpc>
                <a:spcPts val="1986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latin typeface="Univers Next for HSBC Light" panose="020B0403030202020203" pitchFamily="34" charset="0"/>
                <a:cs typeface="Arial"/>
              </a:rPr>
              <a:t>Scarlett pays £6,486 in Income Tax. </a:t>
            </a:r>
          </a:p>
          <a:p>
            <a:pPr marL="0" marR="0" lvl="0" indent="0" algn="ctr" defTabSz="864748" rtl="0" eaLnBrk="1" fontAlgn="auto" latinLnBrk="0" hangingPunct="1">
              <a:lnSpc>
                <a:spcPts val="1986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latin typeface="Univers Next for HSBC Light" panose="020B0403030202020203" pitchFamily="34" charset="0"/>
                <a:cs typeface="Arial"/>
              </a:rPr>
              <a:t>Leona pays £11,540 in Income Tax</a:t>
            </a:r>
            <a:r>
              <a:rPr lang="en-GB" sz="1000" kern="0" dirty="0">
                <a:latin typeface="Univers Next for HSBC Light" panose="020B0403030202020203" pitchFamily="34" charset="0"/>
                <a:cs typeface="Arial"/>
              </a:rPr>
              <a:t>.</a:t>
            </a:r>
            <a:endParaRPr kumimoji="0" lang="en-GB" sz="10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nivers Next for HSBC Light" panose="020B0403030202020203" pitchFamily="34" charset="0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27702-0AB8-1768-F8FC-7DEC03EC972B}"/>
              </a:ext>
            </a:extLst>
          </p:cNvPr>
          <p:cNvSpPr/>
          <p:nvPr/>
        </p:nvSpPr>
        <p:spPr>
          <a:xfrm>
            <a:off x="4216897" y="3972154"/>
            <a:ext cx="3286819" cy="1148524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864748" rtl="0" eaLnBrk="1" fontAlgn="auto" latinLnBrk="0" hangingPunct="1">
              <a:lnSpc>
                <a:spcPts val="1986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latin typeface="Univers Next for HSBC Light" panose="020B0403030202020203" pitchFamily="34" charset="0"/>
                <a:cs typeface="Arial"/>
              </a:rPr>
              <a:t>£25,000: £2,486 in Income Tax. </a:t>
            </a:r>
          </a:p>
          <a:p>
            <a:pPr marL="0" marR="0" lvl="0" indent="0" algn="ctr" defTabSz="864748" rtl="0" eaLnBrk="1" fontAlgn="auto" latinLnBrk="0" hangingPunct="1">
              <a:lnSpc>
                <a:spcPts val="1986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latin typeface="Univers Next for HSBC Light" panose="020B0403030202020203" pitchFamily="34" charset="0"/>
                <a:cs typeface="Arial"/>
              </a:rPr>
              <a:t>£32,000: £3,886 in Income Tax</a:t>
            </a:r>
            <a:r>
              <a:rPr lang="en-GB" sz="1000" kern="0" dirty="0">
                <a:latin typeface="Univers Next for HSBC Light" panose="020B0403030202020203" pitchFamily="34" charset="0"/>
                <a:cs typeface="Arial"/>
              </a:rPr>
              <a:t>.</a:t>
            </a:r>
            <a:endParaRPr kumimoji="0" lang="en-GB" sz="10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nivers Next for HSBC Light" panose="020B0403030202020203" pitchFamily="34" charset="0"/>
              <a:cs typeface="Arial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C7868F4-86A0-8035-0DD0-72088C8BFFF4}"/>
              </a:ext>
            </a:extLst>
          </p:cNvPr>
          <p:cNvSpPr txBox="1">
            <a:spLocks/>
          </p:cNvSpPr>
          <p:nvPr/>
        </p:nvSpPr>
        <p:spPr>
          <a:xfrm>
            <a:off x="4153434" y="1989847"/>
            <a:ext cx="3286819" cy="523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Univers Next for HSBC Regular" panose="020B05030302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0" kern="0" dirty="0">
                <a:solidFill>
                  <a:srgbClr val="000000"/>
                </a:solidFill>
                <a:latin typeface="Univers Next for HSBC Light" panose="020B0403030202020203" pitchFamily="34" charset="0"/>
                <a:cs typeface="Arial"/>
              </a:rPr>
              <a:t>How much more income tax will Rajesh need to pay?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833B27-AF43-3807-BF3E-79088126CEA2}"/>
              </a:ext>
            </a:extLst>
          </p:cNvPr>
          <p:cNvSpPr/>
          <p:nvPr/>
        </p:nvSpPr>
        <p:spPr>
          <a:xfrm>
            <a:off x="550863" y="5120678"/>
            <a:ext cx="3286819" cy="674079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lIns="272361" tIns="204270" rIns="272361" bIns="85113" rtlCol="0" anchor="t" anchorCtr="1"/>
          <a:lstStyle/>
          <a:p>
            <a:pPr marL="0" marR="0" lvl="0" indent="0" defTabSz="864748" rtl="0" eaLnBrk="1" fontAlgn="auto" latinLnBrk="0" hangingPunct="1">
              <a:lnSpc>
                <a:spcPts val="1986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>
                <a:latin typeface="Univers Next for HSBC Regular" panose="020B0503030202020203" pitchFamily="34" charset="0"/>
                <a:cs typeface="Arial"/>
              </a:rPr>
              <a:t>Leona pays £5054 more</a:t>
            </a:r>
            <a:r>
              <a:rPr lang="en-GB" sz="1000" b="1" kern="0" dirty="0">
                <a:latin typeface="Univers Next for HSBC Regular" panose="020B0503030202020203" pitchFamily="34" charset="0"/>
                <a:cs typeface="Arial"/>
              </a:rPr>
              <a:t>.</a:t>
            </a:r>
            <a:endParaRPr kumimoji="0" lang="en-GB" sz="1000" b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nivers Next for HSBC Regular" panose="020B0503030202020203" pitchFamily="34" charset="0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775711-80DC-2FAE-9F14-DF28DFDDA8CB}"/>
              </a:ext>
            </a:extLst>
          </p:cNvPr>
          <p:cNvSpPr/>
          <p:nvPr/>
        </p:nvSpPr>
        <p:spPr>
          <a:xfrm>
            <a:off x="4153434" y="5120677"/>
            <a:ext cx="3307753" cy="674079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lIns="272361" tIns="204270" rIns="272361" bIns="85113" rtlCol="0" anchor="t" anchorCtr="1"/>
          <a:lstStyle/>
          <a:p>
            <a:pPr marL="0" marR="0" lvl="0" indent="0" defTabSz="864748" rtl="0" eaLnBrk="1" fontAlgn="auto" latinLnBrk="0" hangingPunct="1">
              <a:lnSpc>
                <a:spcPts val="1986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>
                <a:latin typeface="Univers Next for HSBC Regular" panose="020B0503030202020203" pitchFamily="34" charset="0"/>
                <a:cs typeface="Arial"/>
              </a:rPr>
              <a:t>Rajesh must pay £1,400 more. </a:t>
            </a:r>
            <a:endParaRPr kumimoji="0" lang="en-GB" sz="1000" b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nivers Next for HSBC Regular" panose="020B0503030202020203" pitchFamily="34" charset="0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506374-3B3A-B53B-40A6-139340A56273}"/>
              </a:ext>
            </a:extLst>
          </p:cNvPr>
          <p:cNvSpPr/>
          <p:nvPr/>
        </p:nvSpPr>
        <p:spPr>
          <a:xfrm>
            <a:off x="4216897" y="2681364"/>
            <a:ext cx="3286819" cy="1146105"/>
          </a:xfrm>
          <a:prstGeom prst="rect">
            <a:avLst/>
          </a:prstGeom>
          <a:solidFill>
            <a:srgbClr val="DB0011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864748" rtl="0" eaLnBrk="1" fontAlgn="auto" latinLnBrk="0" hangingPunct="1">
              <a:lnSpc>
                <a:spcPts val="1986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chemeClr val="bg1"/>
                </a:solidFill>
                <a:latin typeface="Univers Next for HSBC Light" panose="020B0403030202020203" pitchFamily="34" charset="0"/>
                <a:cs typeface="Arial"/>
              </a:rPr>
              <a:t>Rajesh has earnt a £7,000 pay rise. </a:t>
            </a:r>
          </a:p>
          <a:p>
            <a:pPr marL="0" marR="0" lvl="0" indent="0" algn="ctr" defTabSz="864748" rtl="0" eaLnBrk="1" fontAlgn="auto" latinLnBrk="0" hangingPunct="1">
              <a:lnSpc>
                <a:spcPts val="1986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chemeClr val="bg1"/>
                </a:solidFill>
                <a:latin typeface="Univers Next for HSBC Light" panose="020B0403030202020203" pitchFamily="34" charset="0"/>
                <a:cs typeface="Arial"/>
              </a:rPr>
              <a:t>His salary was £25,000 to start.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9BD343-0094-61E7-B51B-EFD7FD000B3C}"/>
              </a:ext>
            </a:extLst>
          </p:cNvPr>
          <p:cNvSpPr/>
          <p:nvPr/>
        </p:nvSpPr>
        <p:spPr>
          <a:xfrm>
            <a:off x="550863" y="2678640"/>
            <a:ext cx="3286819" cy="1151555"/>
          </a:xfrm>
          <a:prstGeom prst="rect">
            <a:avLst/>
          </a:prstGeom>
          <a:solidFill>
            <a:srgbClr val="DB0011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864748" rtl="0" eaLnBrk="1" fontAlgn="auto" latinLnBrk="0" hangingPunct="1">
              <a:lnSpc>
                <a:spcPts val="1986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chemeClr val="bg1"/>
                </a:solidFill>
                <a:latin typeface="Univers Next for HSBC Light" panose="020B0403030202020203" pitchFamily="34" charset="0"/>
                <a:cs typeface="Arial"/>
              </a:rPr>
              <a:t>Scarlett has a salary of £45,000. </a:t>
            </a:r>
          </a:p>
          <a:p>
            <a:pPr marL="0" marR="0" lvl="0" indent="0" algn="ctr" defTabSz="864748" rtl="0" eaLnBrk="1" fontAlgn="auto" latinLnBrk="0" hangingPunct="1">
              <a:lnSpc>
                <a:spcPts val="1986"/>
              </a:lnSpc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chemeClr val="bg1"/>
                </a:solidFill>
                <a:latin typeface="Univers Next for HSBC Light" panose="020B0403030202020203" pitchFamily="34" charset="0"/>
                <a:cs typeface="Arial"/>
              </a:rPr>
              <a:t>Leona has a Salary of £60,270.</a:t>
            </a:r>
          </a:p>
        </p:txBody>
      </p:sp>
      <p:pic>
        <p:nvPicPr>
          <p:cNvPr id="3" name="Picture 2" descr="A blue bag with a black text next to a stack of gold coins&#10;&#10;Description automatically generated">
            <a:extLst>
              <a:ext uri="{FF2B5EF4-FFF2-40B4-BE49-F238E27FC236}">
                <a16:creationId xmlns:a16="http://schemas.microsoft.com/office/drawing/2014/main" id="{0C1A592A-5A78-CDFE-E097-126EBC1AAB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424" y="-262830"/>
            <a:ext cx="3454620" cy="24441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32003A-B622-F272-1ED1-804450FCA6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9180" y="2937447"/>
            <a:ext cx="7552645" cy="4706432"/>
          </a:xfrm>
          <a:prstGeom prst="rect">
            <a:avLst/>
          </a:prstGeom>
        </p:spPr>
      </p:pic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B36E09C5-CCB2-712C-38AE-805503CC5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721144"/>
              </p:ext>
            </p:extLst>
          </p:nvPr>
        </p:nvGraphicFramePr>
        <p:xfrm>
          <a:off x="8158468" y="1449389"/>
          <a:ext cx="3482669" cy="193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273">
                  <a:extLst>
                    <a:ext uri="{9D8B030D-6E8A-4147-A177-3AD203B41FA5}">
                      <a16:colId xmlns:a16="http://schemas.microsoft.com/office/drawing/2014/main" val="4029375955"/>
                    </a:ext>
                  </a:extLst>
                </a:gridCol>
                <a:gridCol w="1572063">
                  <a:extLst>
                    <a:ext uri="{9D8B030D-6E8A-4147-A177-3AD203B41FA5}">
                      <a16:colId xmlns:a16="http://schemas.microsoft.com/office/drawing/2014/main" val="4159094788"/>
                    </a:ext>
                  </a:extLst>
                </a:gridCol>
                <a:gridCol w="614333">
                  <a:extLst>
                    <a:ext uri="{9D8B030D-6E8A-4147-A177-3AD203B41FA5}">
                      <a16:colId xmlns:a16="http://schemas.microsoft.com/office/drawing/2014/main" val="2084584346"/>
                    </a:ext>
                  </a:extLst>
                </a:gridCol>
              </a:tblGrid>
              <a:tr h="415262"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Univers Next for HSBC Regular" panose="020B0503030202020203" pitchFamily="34" charset="0"/>
                        </a:rPr>
                        <a:t>Band</a:t>
                      </a:r>
                    </a:p>
                  </a:txBody>
                  <a:tcPr marT="28800" marB="288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Univers Next for HSBC Regular" panose="020B0503030202020203" pitchFamily="34" charset="0"/>
                        </a:rPr>
                        <a:t>Taxable Income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Univers Next for HSBC Regular" panose="020B0503030202020203" pitchFamily="34" charset="0"/>
                        </a:rPr>
                        <a:t>Tax Rate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764539"/>
                  </a:ext>
                </a:extLst>
              </a:tr>
              <a:tr h="415262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Personal Allowance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Up to £12,570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0%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14007"/>
                  </a:ext>
                </a:extLst>
              </a:tr>
              <a:tr h="383854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Basic Rate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£12,570 - £50,270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20%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23108"/>
                  </a:ext>
                </a:extLst>
              </a:tr>
              <a:tr h="347701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Higher Rate 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£50,270 - £125,140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40%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259065"/>
                  </a:ext>
                </a:extLst>
              </a:tr>
              <a:tr h="353250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Additional Rate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Over £125,140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45%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90735"/>
                  </a:ext>
                </a:extLst>
              </a:tr>
            </a:tbl>
          </a:graphicData>
        </a:graphic>
      </p:graphicFrame>
      <p:pic>
        <p:nvPicPr>
          <p:cNvPr id="2" name="Picture 1" descr="A group of people with question marks&#10;&#10;Description automatically generated">
            <a:extLst>
              <a:ext uri="{FF2B5EF4-FFF2-40B4-BE49-F238E27FC236}">
                <a16:creationId xmlns:a16="http://schemas.microsoft.com/office/drawing/2014/main" id="{A486897F-1010-04D2-62C0-18CE12B6F6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2227" y="379792"/>
            <a:ext cx="772770" cy="8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E516-DCF4-D648-C984-6B7367B9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Thin" panose="020B0303030202020203" pitchFamily="34" charset="77"/>
                <a:ea typeface="+mn-ea"/>
                <a:cs typeface="+mn-cs"/>
              </a:rPr>
              <a:t>P45 and P60</a:t>
            </a:r>
            <a:endParaRPr lang="en-US" dirty="0">
              <a:latin typeface="Univers Next for HSBC Thin" panose="020B0303030202020203" pitchFamily="34" charset="77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F63F625-6D2C-AF27-D2C2-39DB9A9EC342}"/>
              </a:ext>
            </a:extLst>
          </p:cNvPr>
          <p:cNvSpPr txBox="1"/>
          <p:nvPr/>
        </p:nvSpPr>
        <p:spPr>
          <a:xfrm>
            <a:off x="550863" y="1424149"/>
            <a:ext cx="4964872" cy="400970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Each year your employer will issue you a P60 </a:t>
            </a:r>
            <a:br>
              <a:rPr lang="en-GB" sz="1600" kern="0" dirty="0">
                <a:solidFill>
                  <a:prstClr val="black"/>
                </a:solidFill>
                <a:latin typeface="Univers Next for HSBC Light"/>
              </a:rPr>
            </a:b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to document the tax you have paid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If you move jobs, you will be issued a P45 so that your new employer and HMRC have an accurate record of your taxes paid this year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Each year HMRC will check your taxes paid against their expected total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 may be eligible for a tax rebate if you have paid too much tax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 may need to make an additional </a:t>
            </a:r>
            <a:br>
              <a:rPr lang="en-GB" sz="1600" kern="0" dirty="0">
                <a:solidFill>
                  <a:prstClr val="black"/>
                </a:solidFill>
                <a:latin typeface="Univers Next for HSBC Light"/>
              </a:rPr>
            </a:b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payment if you have paid too little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If you have any worries over your tax, </a:t>
            </a:r>
            <a:br>
              <a:rPr lang="en-GB" sz="1600" kern="0" dirty="0">
                <a:solidFill>
                  <a:prstClr val="black"/>
                </a:solidFill>
                <a:latin typeface="Univers Next for HSBC Light"/>
              </a:rPr>
            </a:b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contact HMRC as soon as possible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kern="0" dirty="0">
              <a:solidFill>
                <a:prstClr val="black"/>
              </a:solidFill>
              <a:latin typeface="Univers Next for HSBC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D46B6-1AD0-7DE0-9440-5DADCB965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916" y="920915"/>
            <a:ext cx="4691675" cy="31293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FFFC08-80A1-6993-2BD3-6B57BC790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511" y="2604562"/>
            <a:ext cx="4064625" cy="3653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54DC76-9C38-3AC2-8719-EF0004F51D3A}"/>
              </a:ext>
            </a:extLst>
          </p:cNvPr>
          <p:cNvSpPr txBox="1"/>
          <p:nvPr/>
        </p:nvSpPr>
        <p:spPr>
          <a:xfrm>
            <a:off x="7148265" y="6593968"/>
            <a:ext cx="4492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Income and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D39C615-923C-FDE6-7F4F-0C52220C9E6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13" name="Picture 12" descr="A row of binders with a black background&#10;&#10;Description automatically generated">
            <a:extLst>
              <a:ext uri="{FF2B5EF4-FFF2-40B4-BE49-F238E27FC236}">
                <a16:creationId xmlns:a16="http://schemas.microsoft.com/office/drawing/2014/main" id="{20A09B53-C965-7CEF-652E-8378A77900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327" y="3757442"/>
            <a:ext cx="3129346" cy="312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894E62-535A-B520-E922-C51B6A1DF8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48"/>
          <a:stretch/>
        </p:blipFill>
        <p:spPr>
          <a:xfrm>
            <a:off x="7316575" y="609601"/>
            <a:ext cx="4324562" cy="5557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78E516-DCF4-D648-C984-6B7367B9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Thin" panose="020B0303030202020203" pitchFamily="34" charset="77"/>
                <a:ea typeface="+mn-ea"/>
                <a:cs typeface="+mn-cs"/>
              </a:rPr>
              <a:t>Self Employment</a:t>
            </a:r>
            <a:endParaRPr lang="en-US" dirty="0">
              <a:latin typeface="Univers Next for HSBC Thin" panose="020B0303030202020203" pitchFamily="34" charset="77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B1808F5-BD1D-A5F5-B0B9-25F3B178E0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139" y="1411288"/>
            <a:ext cx="5911850" cy="669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0" kern="0" dirty="0">
                <a:solidFill>
                  <a:srgbClr val="000000"/>
                </a:solidFill>
                <a:latin typeface="Univers Next for HSBC Light" panose="020B0403030202020203" pitchFamily="34" charset="0"/>
                <a:cs typeface="Arial"/>
              </a:rPr>
              <a:t>If you are self-employed, it is important to stay on top of the tax you owe and this is done via self assessment</a:t>
            </a:r>
            <a:endParaRPr lang="en-US" sz="1600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613A4B37-B994-62AA-3A40-FAB1B44091AD}"/>
              </a:ext>
            </a:extLst>
          </p:cNvPr>
          <p:cNvSpPr txBox="1"/>
          <p:nvPr/>
        </p:nvSpPr>
        <p:spPr>
          <a:xfrm>
            <a:off x="550863" y="2136953"/>
            <a:ext cx="5358159" cy="419455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8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On registering for self-assessment tax return you will be issued with a Unique taxpayer reference.</a:t>
            </a:r>
          </a:p>
          <a:p>
            <a:pPr marL="298450" marR="5080" indent="-285750">
              <a:spcAft>
                <a:spcPts val="8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A record of all untaxed income, business expenses and voluntary pension contributions will need to be kept.</a:t>
            </a:r>
          </a:p>
          <a:p>
            <a:pPr marL="298450" marR="5080" indent="-285750">
              <a:spcAft>
                <a:spcPts val="8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These records should be kept for 5 years in case you are audited by HMRC.</a:t>
            </a:r>
          </a:p>
          <a:p>
            <a:pPr marL="298450" marR="5080" indent="-285750">
              <a:spcAft>
                <a:spcPts val="8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As a self-employed person you will need to submit your tax return by 31st Jan of the subsequent tax year.</a:t>
            </a:r>
          </a:p>
          <a:p>
            <a:pPr marL="298450" marR="5080" indent="-285750">
              <a:spcAft>
                <a:spcPts val="8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If you started running a company in June 2020 – The tax year ends April 2021 and then tax owed by January 2022. </a:t>
            </a:r>
          </a:p>
          <a:p>
            <a:pPr marL="298450" marR="5080" indent="-285750">
              <a:spcAft>
                <a:spcPts val="8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Tax bands are same as for Income tax. </a:t>
            </a:r>
          </a:p>
          <a:p>
            <a:pPr marL="298450" marR="5080" indent="-285750">
              <a:spcAft>
                <a:spcPts val="8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 also need to consider your national insurance contributions, to access state pension and benefits etc.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992D1E-9D8F-1314-2ADF-088BABF179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7183">
            <a:off x="5705475" y="4207512"/>
            <a:ext cx="2478400" cy="247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13D28E-8173-7967-6C64-0951B29AEAB7}"/>
              </a:ext>
            </a:extLst>
          </p:cNvPr>
          <p:cNvSpPr txBox="1"/>
          <p:nvPr/>
        </p:nvSpPr>
        <p:spPr>
          <a:xfrm>
            <a:off x="7148265" y="6593968"/>
            <a:ext cx="4492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Income and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31EFBFE-10D1-DA25-AC99-0F011F422C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7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4_Non-Message Driven">
  <a:themeElements>
    <a:clrScheme name="HSBC Colour pallete 2018">
      <a:dk1>
        <a:srgbClr val="000000"/>
      </a:dk1>
      <a:lt1>
        <a:srgbClr val="FFFFFF"/>
      </a:lt1>
      <a:dk2>
        <a:srgbClr val="4E48C7"/>
      </a:dk2>
      <a:lt2>
        <a:srgbClr val="0F79D6"/>
      </a:lt2>
      <a:accent1>
        <a:srgbClr val="DB0011"/>
      </a:accent1>
      <a:accent2>
        <a:srgbClr val="000000"/>
      </a:accent2>
      <a:accent3>
        <a:srgbClr val="767676"/>
      </a:accent3>
      <a:accent4>
        <a:srgbClr val="D7D8D6"/>
      </a:accent4>
      <a:accent5>
        <a:srgbClr val="B57E10"/>
      </a:accent5>
      <a:accent6>
        <a:srgbClr val="488F29"/>
      </a:accent6>
      <a:hlink>
        <a:srgbClr val="767676"/>
      </a:hlink>
      <a:folHlink>
        <a:srgbClr val="D7D8D6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Non-Message Driven HSBC 1">
        <a:dk1>
          <a:srgbClr val="000000"/>
        </a:dk1>
        <a:lt1>
          <a:srgbClr val="FFFFFF"/>
        </a:lt1>
        <a:dk2>
          <a:srgbClr val="FF0000"/>
        </a:dk2>
        <a:lt2>
          <a:srgbClr val="EAEAEA"/>
        </a:lt2>
        <a:accent1>
          <a:srgbClr val="194173"/>
        </a:accent1>
        <a:accent2>
          <a:srgbClr val="B9D3ED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A7BFD7"/>
        </a:accent6>
        <a:hlink>
          <a:srgbClr val="559FD3"/>
        </a:hlink>
        <a:folHlink>
          <a:srgbClr val="FDB8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rimary_01">
      <a:srgbClr val="DB0011"/>
    </a:custClr>
    <a:custClr name="Primary_02">
      <a:srgbClr val="000000"/>
    </a:custClr>
    <a:custClr name="Primary_03">
      <a:srgbClr val="FFFFFF"/>
    </a:custClr>
    <a:custClr name="Primary_04">
      <a:srgbClr val="767676"/>
    </a:custClr>
    <a:custClr name="Primary_05">
      <a:srgbClr val="D7D8D6"/>
    </a:custClr>
    <a:custClr name="Primary_06">
      <a:srgbClr val="7770FF"/>
    </a:custClr>
    <a:custClr name="Primary_07">
      <a:srgbClr val="4E48C7"/>
    </a:custClr>
    <a:custClr name="Primary_08">
      <a:srgbClr val="36A1FF"/>
    </a:custClr>
    <a:custClr name="Primary_09">
      <a:srgbClr val="0F79D6"/>
    </a:custClr>
    <a:custClr name="Primary_10">
      <a:srgbClr val="2EB8B1"/>
    </a:custClr>
    <a:custClr name="Primary_11">
      <a:srgbClr val="008580"/>
    </a:custClr>
    <a:custClr name="Primary_12">
      <a:srgbClr val="61C238"/>
    </a:custClr>
    <a:custClr name="Primary_13">
      <a:srgbClr val="488F29"/>
    </a:custClr>
    <a:custClr name="Primary_14">
      <a:srgbClr val="E8A215"/>
    </a:custClr>
    <a:custClr name="Primary_15">
      <a:srgbClr val="B57E10"/>
    </a:custClr>
    <a:custClr name="Blank_01">
      <a:srgbClr val="FFFFFF"/>
    </a:custClr>
    <a:custClr name="Blank_02">
      <a:srgbClr val="FFFFFF"/>
    </a:custClr>
    <a:custClr name="Blank_03">
      <a:srgbClr val="FFFFFF"/>
    </a:custClr>
    <a:custClr name="Blank_04">
      <a:srgbClr val="FFFFFF"/>
    </a:custClr>
    <a:custClr name="Blank_05">
      <a:srgbClr val="FFFFFF"/>
    </a:custClr>
    <a:custClr name="RAG_Red">
      <a:srgbClr val="A8000B"/>
    </a:custClr>
    <a:custClr name="RAG_Amber">
      <a:srgbClr val="E8A215"/>
    </a:custClr>
    <a:custClr name="RAG_Green">
      <a:srgbClr val="008580"/>
    </a:custClr>
  </a:custClrLst>
  <a:extLst>
    <a:ext uri="{05A4C25C-085E-4340-85A3-A5531E510DB2}">
      <thm15:themeFamily xmlns:thm15="http://schemas.microsoft.com/office/thememl/2012/main" name="HSBC A4 Landscape 2018.potx" id="{72A842D0-FAB5-412B-B239-383E6E258A2B}" vid="{3D94EECA-5FB5-4A47-92FA-68DDA705840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7179</TotalTime>
  <Words>920</Words>
  <Application>Microsoft Office PowerPoint</Application>
  <PresentationFormat>Widescreen</PresentationFormat>
  <Paragraphs>167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Aptos</vt:lpstr>
      <vt:lpstr>Arial</vt:lpstr>
      <vt:lpstr>Calibri</vt:lpstr>
      <vt:lpstr>Helvetica Neue for HSBC Lt</vt:lpstr>
      <vt:lpstr>Symbol</vt:lpstr>
      <vt:lpstr>System Font Regular</vt:lpstr>
      <vt:lpstr>Times New Roman</vt:lpstr>
      <vt:lpstr>Univers Next for HSBC Light</vt:lpstr>
      <vt:lpstr>Univers Next for HSBC Medium</vt:lpstr>
      <vt:lpstr>Univers Next for HSBC Regular</vt:lpstr>
      <vt:lpstr>Univers Next for HSBC Thin</vt:lpstr>
      <vt:lpstr>Wingdings</vt:lpstr>
      <vt:lpstr>Wingdings 2</vt:lpstr>
      <vt:lpstr>4_Non-Message Driven</vt:lpstr>
      <vt:lpstr>Custom Design</vt:lpstr>
      <vt:lpstr>Income  and Money</vt:lpstr>
      <vt:lpstr>Money vs Income</vt:lpstr>
      <vt:lpstr>Sources of Income</vt:lpstr>
      <vt:lpstr>Income: Payslip</vt:lpstr>
      <vt:lpstr>Types of Tax</vt:lpstr>
      <vt:lpstr>Income Tax</vt:lpstr>
      <vt:lpstr>Income Tax</vt:lpstr>
      <vt:lpstr>P45 and P60</vt:lpstr>
      <vt:lpstr>Self Employment</vt:lpstr>
      <vt:lpstr>Stretch Challenge</vt:lpstr>
    </vt:vector>
  </TitlesOfParts>
  <Manager/>
  <Company>HSBC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vs Income</dc:title>
  <dc:subject/>
  <dc:creator>Harrison GREEN</dc:creator>
  <cp:keywords/>
  <dc:description/>
  <cp:lastModifiedBy>Annette WHALLEY</cp:lastModifiedBy>
  <cp:revision>102</cp:revision>
  <dcterms:created xsi:type="dcterms:W3CDTF">2023-07-31T12:19:01Z</dcterms:created>
  <dcterms:modified xsi:type="dcterms:W3CDTF">2024-07-12T10:29:50Z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486a02c-2dfb-4efe-823f-aa2d1f0e6ab7_Enabled">
    <vt:lpwstr>true</vt:lpwstr>
  </property>
  <property fmtid="{D5CDD505-2E9C-101B-9397-08002B2CF9AE}" pid="3" name="MSIP_Label_3486a02c-2dfb-4efe-823f-aa2d1f0e6ab7_SetDate">
    <vt:lpwstr>2024-07-12T10:29:50Z</vt:lpwstr>
  </property>
  <property fmtid="{D5CDD505-2E9C-101B-9397-08002B2CF9AE}" pid="4" name="MSIP_Label_3486a02c-2dfb-4efe-823f-aa2d1f0e6ab7_Method">
    <vt:lpwstr>Privileged</vt:lpwstr>
  </property>
  <property fmtid="{D5CDD505-2E9C-101B-9397-08002B2CF9AE}" pid="5" name="MSIP_Label_3486a02c-2dfb-4efe-823f-aa2d1f0e6ab7_Name">
    <vt:lpwstr>CLAPUBLIC</vt:lpwstr>
  </property>
  <property fmtid="{D5CDD505-2E9C-101B-9397-08002B2CF9AE}" pid="6" name="MSIP_Label_3486a02c-2dfb-4efe-823f-aa2d1f0e6ab7_SiteId">
    <vt:lpwstr>e0fd434d-ba64-497b-90d2-859c472e1a92</vt:lpwstr>
  </property>
  <property fmtid="{D5CDD505-2E9C-101B-9397-08002B2CF9AE}" pid="7" name="MSIP_Label_3486a02c-2dfb-4efe-823f-aa2d1f0e6ab7_ActionId">
    <vt:lpwstr>b8eb36da-9ccb-4f4e-9e44-40aadaffc4a7</vt:lpwstr>
  </property>
  <property fmtid="{D5CDD505-2E9C-101B-9397-08002B2CF9AE}" pid="8" name="MSIP_Label_3486a02c-2dfb-4efe-823f-aa2d1f0e6ab7_ContentBits">
    <vt:lpwstr>2</vt:lpwstr>
  </property>
  <property fmtid="{D5CDD505-2E9C-101B-9397-08002B2CF9AE}" pid="9" name="Classification">
    <vt:lpwstr>PUBLIC</vt:lpwstr>
  </property>
</Properties>
</file>