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media/image31.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9.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 id="2147483761" r:id="rId5"/>
    <p:sldMasterId id="2147483872" r:id="rId6"/>
    <p:sldMasterId id="2147483876" r:id="rId7"/>
    <p:sldMasterId id="2147483882" r:id="rId8"/>
    <p:sldMasterId id="2147483929" r:id="rId9"/>
  </p:sldMasterIdLst>
  <p:notesMasterIdLst>
    <p:notesMasterId r:id="rId22"/>
  </p:notesMasterIdLst>
  <p:handoutMasterIdLst>
    <p:handoutMasterId r:id="rId23"/>
  </p:handoutMasterIdLst>
  <p:sldIdLst>
    <p:sldId id="405" r:id="rId10"/>
    <p:sldId id="406" r:id="rId11"/>
    <p:sldId id="407" r:id="rId12"/>
    <p:sldId id="408" r:id="rId13"/>
    <p:sldId id="409" r:id="rId14"/>
    <p:sldId id="410" r:id="rId15"/>
    <p:sldId id="411" r:id="rId16"/>
    <p:sldId id="412" r:id="rId17"/>
    <p:sldId id="413" r:id="rId18"/>
    <p:sldId id="414" r:id="rId19"/>
    <p:sldId id="415" r:id="rId20"/>
    <p:sldId id="416" r:id="rId21"/>
  </p:sldIdLst>
  <p:sldSz cx="12192000" cy="6858000"/>
  <p:notesSz cx="6858000" cy="9144000"/>
  <p:defaultTextStyle>
    <a:defPPr>
      <a:defRPr lang="en-US"/>
    </a:defPPr>
    <a:lvl1pPr marL="0" algn="l" defTabSz="914147" rtl="0" eaLnBrk="1" latinLnBrk="0" hangingPunct="1">
      <a:defRPr sz="1800" kern="1200">
        <a:solidFill>
          <a:schemeClr val="tx1"/>
        </a:solidFill>
        <a:latin typeface="+mn-lt"/>
        <a:ea typeface="+mn-ea"/>
        <a:cs typeface="+mn-cs"/>
      </a:defRPr>
    </a:lvl1pPr>
    <a:lvl2pPr marL="457073" algn="l" defTabSz="914147" rtl="0" eaLnBrk="1" latinLnBrk="0" hangingPunct="1">
      <a:defRPr sz="1800" kern="1200">
        <a:solidFill>
          <a:schemeClr val="tx1"/>
        </a:solidFill>
        <a:latin typeface="+mn-lt"/>
        <a:ea typeface="+mn-ea"/>
        <a:cs typeface="+mn-cs"/>
      </a:defRPr>
    </a:lvl2pPr>
    <a:lvl3pPr marL="914147" algn="l" defTabSz="914147" rtl="0" eaLnBrk="1" latinLnBrk="0" hangingPunct="1">
      <a:defRPr sz="1800" kern="1200">
        <a:solidFill>
          <a:schemeClr val="tx1"/>
        </a:solidFill>
        <a:latin typeface="+mn-lt"/>
        <a:ea typeface="+mn-ea"/>
        <a:cs typeface="+mn-cs"/>
      </a:defRPr>
    </a:lvl3pPr>
    <a:lvl4pPr marL="1371218" algn="l" defTabSz="914147" rtl="0" eaLnBrk="1" latinLnBrk="0" hangingPunct="1">
      <a:defRPr sz="1800" kern="1200">
        <a:solidFill>
          <a:schemeClr val="tx1"/>
        </a:solidFill>
        <a:latin typeface="+mn-lt"/>
        <a:ea typeface="+mn-ea"/>
        <a:cs typeface="+mn-cs"/>
      </a:defRPr>
    </a:lvl4pPr>
    <a:lvl5pPr marL="1828292" algn="l" defTabSz="914147" rtl="0" eaLnBrk="1" latinLnBrk="0" hangingPunct="1">
      <a:defRPr sz="1800" kern="1200">
        <a:solidFill>
          <a:schemeClr val="tx1"/>
        </a:solidFill>
        <a:latin typeface="+mn-lt"/>
        <a:ea typeface="+mn-ea"/>
        <a:cs typeface="+mn-cs"/>
      </a:defRPr>
    </a:lvl5pPr>
    <a:lvl6pPr marL="2285365" algn="l" defTabSz="914147" rtl="0" eaLnBrk="1" latinLnBrk="0" hangingPunct="1">
      <a:defRPr sz="1800" kern="1200">
        <a:solidFill>
          <a:schemeClr val="tx1"/>
        </a:solidFill>
        <a:latin typeface="+mn-lt"/>
        <a:ea typeface="+mn-ea"/>
        <a:cs typeface="+mn-cs"/>
      </a:defRPr>
    </a:lvl6pPr>
    <a:lvl7pPr marL="2742439" algn="l" defTabSz="914147" rtl="0" eaLnBrk="1" latinLnBrk="0" hangingPunct="1">
      <a:defRPr sz="1800" kern="1200">
        <a:solidFill>
          <a:schemeClr val="tx1"/>
        </a:solidFill>
        <a:latin typeface="+mn-lt"/>
        <a:ea typeface="+mn-ea"/>
        <a:cs typeface="+mn-cs"/>
      </a:defRPr>
    </a:lvl7pPr>
    <a:lvl8pPr marL="3199511" algn="l" defTabSz="914147" rtl="0" eaLnBrk="1" latinLnBrk="0" hangingPunct="1">
      <a:defRPr sz="1800" kern="1200">
        <a:solidFill>
          <a:schemeClr val="tx1"/>
        </a:solidFill>
        <a:latin typeface="+mn-lt"/>
        <a:ea typeface="+mn-ea"/>
        <a:cs typeface="+mn-cs"/>
      </a:defRPr>
    </a:lvl8pPr>
    <a:lvl9pPr marL="3656585" algn="l" defTabSz="91414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A790D4-94A3-480D-BBD0-04CB749DF023}">
          <p14:sldIdLst>
            <p14:sldId id="405"/>
            <p14:sldId id="406"/>
            <p14:sldId id="407"/>
            <p14:sldId id="408"/>
            <p14:sldId id="409"/>
            <p14:sldId id="410"/>
            <p14:sldId id="411"/>
            <p14:sldId id="412"/>
            <p14:sldId id="413"/>
            <p14:sldId id="414"/>
            <p14:sldId id="415"/>
            <p14:sldId id="4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du SUBASINGHE" initials="MS" lastIdx="3" clrIdx="0">
    <p:extLst>
      <p:ext uri="{19B8F6BF-5375-455C-9EA6-DF929625EA0E}">
        <p15:presenceInfo xmlns:p15="http://schemas.microsoft.com/office/powerpoint/2012/main" userId="S-1-5-21-3208199719-2002702367-2867066461-779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E84"/>
    <a:srgbClr val="EDEDED"/>
    <a:srgbClr val="DB0011"/>
    <a:srgbClr val="ED1C24"/>
    <a:srgbClr val="767676"/>
    <a:srgbClr val="000000"/>
    <a:srgbClr val="D7D8D6"/>
    <a:srgbClr val="BA1110"/>
    <a:srgbClr val="333333"/>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DF6447A-24EA-4742-A8FB-1DF080B5CEFA}">
  <a:tblStyle styleId="{DDF6447A-24EA-4742-A8FB-1DF080B5CEFA}" styleName="HSBC Table">
    <a:wholeTbl>
      <a:tcTxStyle>
        <a:fontRef idx="minor">
          <a:prstClr val="black"/>
        </a:fontRef>
        <a:schemeClr val="tx1"/>
      </a:tcTxStyle>
      <a:tcStyle>
        <a:tcBdr>
          <a:left>
            <a:ln>
              <a:noFill/>
            </a:ln>
          </a:left>
          <a:right>
            <a:ln>
              <a:noFill/>
            </a:ln>
          </a:right>
          <a:top>
            <a:ln>
              <a:noFill/>
            </a:ln>
          </a:top>
          <a:bottom>
            <a:ln w="3175" cmpd="sng">
              <a:solidFill>
                <a:schemeClr val="tx1"/>
              </a:solidFill>
            </a:ln>
          </a:bottom>
          <a:insideH>
            <a:ln w="3175" cmpd="sng">
              <a:solidFill>
                <a:schemeClr val="tx1"/>
              </a:solidFill>
            </a:ln>
          </a:insideH>
          <a:insideV>
            <a:ln>
              <a:noFill/>
            </a:ln>
          </a:insideV>
        </a:tcBdr>
        <a:fill>
          <a:noFill/>
        </a:fill>
      </a:tcStyle>
    </a:wholeTbl>
    <a:band2V>
      <a:tcStyle>
        <a:tcBdr/>
        <a:fill>
          <a:solidFill>
            <a:schemeClr val="dk1">
              <a:tint val="10000"/>
            </a:schemeClr>
          </a:solidFill>
        </a:fill>
      </a:tcStyle>
    </a:band2V>
    <a:firstCol>
      <a:tcTxStyle>
        <a:fontRef idx="minor">
          <a:prstClr val="black"/>
        </a:fontRef>
        <a:schemeClr val="tx2"/>
      </a:tcTxStyle>
      <a:tcStyle>
        <a:tcBdr/>
      </a:tcStyle>
    </a:firstCol>
    <a:firstRow>
      <a:tcTxStyle b="on">
        <a:fontRef idx="minor">
          <a:prstClr val="black"/>
        </a:fontRef>
      </a:tcTxStyle>
      <a:tcStyle>
        <a:tcBdr>
          <a:bottom>
            <a:ln w="12700" cmpd="sng">
              <a:solidFill>
                <a:srgbClr val="000000"/>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62280" autoAdjust="0"/>
  </p:normalViewPr>
  <p:slideViewPr>
    <p:cSldViewPr snapToGrid="0" showGuides="1">
      <p:cViewPr varScale="1">
        <p:scale>
          <a:sx n="67" d="100"/>
          <a:sy n="67" d="100"/>
        </p:scale>
        <p:origin x="2748" y="72"/>
      </p:cViewPr>
      <p:guideLst/>
    </p:cSldViewPr>
  </p:slideViewPr>
  <p:outlineViewPr>
    <p:cViewPr>
      <p:scale>
        <a:sx n="33" d="100"/>
        <a:sy n="33" d="100"/>
      </p:scale>
      <p:origin x="0" y="-39102"/>
    </p:cViewPr>
  </p:outlineViewPr>
  <p:notesTextViewPr>
    <p:cViewPr>
      <p:scale>
        <a:sx n="100" d="100"/>
        <a:sy n="100" d="100"/>
      </p:scale>
      <p:origin x="0" y="0"/>
    </p:cViewPr>
  </p:notesTextViewPr>
  <p:sorterViewPr>
    <p:cViewPr>
      <p:scale>
        <a:sx n="100" d="100"/>
        <a:sy n="100" d="100"/>
      </p:scale>
      <p:origin x="0" y="-11328"/>
    </p:cViewPr>
  </p:sorterViewPr>
  <p:notesViewPr>
    <p:cSldViewPr snapToGrid="0" showGuides="1">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34B34C-8CF8-460D-A72B-300EE37B16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9CBB6C7-CF2B-4120-A528-909D48AD5B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92CE19-2DEE-4348-9EDE-B25364383777}" type="datetimeFigureOut">
              <a:rPr lang="en-GB" smtClean="0"/>
              <a:t>13/09/2024</a:t>
            </a:fld>
            <a:endParaRPr lang="en-GB"/>
          </a:p>
        </p:txBody>
      </p:sp>
      <p:sp>
        <p:nvSpPr>
          <p:cNvPr id="4" name="Footer Placeholder 3">
            <a:extLst>
              <a:ext uri="{FF2B5EF4-FFF2-40B4-BE49-F238E27FC236}">
                <a16:creationId xmlns:a16="http://schemas.microsoft.com/office/drawing/2014/main" id="{22206163-6AC0-482B-8CE1-A27F1B52AD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DDA6A04-7492-4066-B98D-5888AD38B5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4638C7-0204-4C49-80B3-BCFAEABD9FE6}" type="slidenum">
              <a:rPr lang="en-GB" smtClean="0"/>
              <a:t>‹#›</a:t>
            </a:fld>
            <a:endParaRPr lang="en-GB"/>
          </a:p>
        </p:txBody>
      </p:sp>
    </p:spTree>
    <p:extLst>
      <p:ext uri="{BB962C8B-B14F-4D97-AF65-F5344CB8AC3E}">
        <p14:creationId xmlns:p14="http://schemas.microsoft.com/office/powerpoint/2010/main" val="2153804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70090-ED98-4AE7-A62F-A1A902CCDADB}" type="datetimeFigureOut">
              <a:rPr lang="en-GB" smtClean="0"/>
              <a:t>13/09/2024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FBB49-A62D-4379-9D4E-906C96DEC850}" type="slidenum">
              <a:rPr lang="en-GB" smtClean="0"/>
              <a:t>‹#›</a:t>
            </a:fld>
            <a:endParaRPr lang="en-GB"/>
          </a:p>
        </p:txBody>
      </p:sp>
    </p:spTree>
    <p:extLst>
      <p:ext uri="{BB962C8B-B14F-4D97-AF65-F5344CB8AC3E}">
        <p14:creationId xmlns:p14="http://schemas.microsoft.com/office/powerpoint/2010/main" val="595889354"/>
      </p:ext>
    </p:extLst>
  </p:cSld>
  <p:clrMap bg1="lt1" tx1="dk1" bg2="lt2" tx2="dk2" accent1="accent1" accent2="accent2" accent3="accent3" accent4="accent4" accent5="accent5" accent6="accent6" hlink="hlink" folHlink="folHlink"/>
  <p:notesStyle>
    <a:lvl1pPr marL="0" algn="l" defTabSz="914147" rtl="0" eaLnBrk="1" latinLnBrk="0" hangingPunct="1">
      <a:defRPr sz="1200" kern="1200">
        <a:solidFill>
          <a:schemeClr val="tx1"/>
        </a:solidFill>
        <a:latin typeface="+mn-lt"/>
        <a:ea typeface="+mn-ea"/>
        <a:cs typeface="+mn-cs"/>
      </a:defRPr>
    </a:lvl1pPr>
    <a:lvl2pPr marL="457073" algn="l" defTabSz="914147" rtl="0" eaLnBrk="1" latinLnBrk="0" hangingPunct="1">
      <a:defRPr sz="1200" kern="1200">
        <a:solidFill>
          <a:schemeClr val="tx1"/>
        </a:solidFill>
        <a:latin typeface="+mn-lt"/>
        <a:ea typeface="+mn-ea"/>
        <a:cs typeface="+mn-cs"/>
      </a:defRPr>
    </a:lvl2pPr>
    <a:lvl3pPr marL="914147" algn="l" defTabSz="914147" rtl="0" eaLnBrk="1" latinLnBrk="0" hangingPunct="1">
      <a:defRPr sz="1200" kern="1200">
        <a:solidFill>
          <a:schemeClr val="tx1"/>
        </a:solidFill>
        <a:latin typeface="+mn-lt"/>
        <a:ea typeface="+mn-ea"/>
        <a:cs typeface="+mn-cs"/>
      </a:defRPr>
    </a:lvl3pPr>
    <a:lvl4pPr marL="1371218" algn="l" defTabSz="914147" rtl="0" eaLnBrk="1" latinLnBrk="0" hangingPunct="1">
      <a:defRPr sz="1200" kern="1200">
        <a:solidFill>
          <a:schemeClr val="tx1"/>
        </a:solidFill>
        <a:latin typeface="+mn-lt"/>
        <a:ea typeface="+mn-ea"/>
        <a:cs typeface="+mn-cs"/>
      </a:defRPr>
    </a:lvl4pPr>
    <a:lvl5pPr marL="1828292" algn="l" defTabSz="914147" rtl="0" eaLnBrk="1" latinLnBrk="0" hangingPunct="1">
      <a:defRPr sz="1200" kern="1200">
        <a:solidFill>
          <a:schemeClr val="tx1"/>
        </a:solidFill>
        <a:latin typeface="+mn-lt"/>
        <a:ea typeface="+mn-ea"/>
        <a:cs typeface="+mn-cs"/>
      </a:defRPr>
    </a:lvl5pPr>
    <a:lvl6pPr marL="2285365" algn="l" defTabSz="914147" rtl="0" eaLnBrk="1" latinLnBrk="0" hangingPunct="1">
      <a:defRPr sz="1200" kern="1200">
        <a:solidFill>
          <a:schemeClr val="tx1"/>
        </a:solidFill>
        <a:latin typeface="+mn-lt"/>
        <a:ea typeface="+mn-ea"/>
        <a:cs typeface="+mn-cs"/>
      </a:defRPr>
    </a:lvl6pPr>
    <a:lvl7pPr marL="2742439" algn="l" defTabSz="914147" rtl="0" eaLnBrk="1" latinLnBrk="0" hangingPunct="1">
      <a:defRPr sz="1200" kern="1200">
        <a:solidFill>
          <a:schemeClr val="tx1"/>
        </a:solidFill>
        <a:latin typeface="+mn-lt"/>
        <a:ea typeface="+mn-ea"/>
        <a:cs typeface="+mn-cs"/>
      </a:defRPr>
    </a:lvl7pPr>
    <a:lvl8pPr marL="3199511" algn="l" defTabSz="914147" rtl="0" eaLnBrk="1" latinLnBrk="0" hangingPunct="1">
      <a:defRPr sz="1200" kern="1200">
        <a:solidFill>
          <a:schemeClr val="tx1"/>
        </a:solidFill>
        <a:latin typeface="+mn-lt"/>
        <a:ea typeface="+mn-ea"/>
        <a:cs typeface="+mn-cs"/>
      </a:defRPr>
    </a:lvl8pPr>
    <a:lvl9pPr marL="3656585" algn="l" defTabSz="9141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2</a:t>
            </a:fld>
            <a:endParaRPr lang="en-GB"/>
          </a:p>
        </p:txBody>
      </p:sp>
    </p:spTree>
    <p:extLst>
      <p:ext uri="{BB962C8B-B14F-4D97-AF65-F5344CB8AC3E}">
        <p14:creationId xmlns:p14="http://schemas.microsoft.com/office/powerpoint/2010/main" val="127640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11</a:t>
            </a:fld>
            <a:endParaRPr lang="en-GB"/>
          </a:p>
        </p:txBody>
      </p:sp>
    </p:spTree>
    <p:extLst>
      <p:ext uri="{BB962C8B-B14F-4D97-AF65-F5344CB8AC3E}">
        <p14:creationId xmlns:p14="http://schemas.microsoft.com/office/powerpoint/2010/main" val="140368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12</a:t>
            </a:fld>
            <a:endParaRPr lang="en-GB"/>
          </a:p>
        </p:txBody>
      </p:sp>
    </p:spTree>
    <p:extLst>
      <p:ext uri="{BB962C8B-B14F-4D97-AF65-F5344CB8AC3E}">
        <p14:creationId xmlns:p14="http://schemas.microsoft.com/office/powerpoint/2010/main" val="149699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3</a:t>
            </a:fld>
            <a:endParaRPr lang="en-GB"/>
          </a:p>
        </p:txBody>
      </p:sp>
    </p:spTree>
    <p:extLst>
      <p:ext uri="{BB962C8B-B14F-4D97-AF65-F5344CB8AC3E}">
        <p14:creationId xmlns:p14="http://schemas.microsoft.com/office/powerpoint/2010/main" val="335208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4</a:t>
            </a:fld>
            <a:endParaRPr lang="en-GB"/>
          </a:p>
        </p:txBody>
      </p:sp>
    </p:spTree>
    <p:extLst>
      <p:ext uri="{BB962C8B-B14F-4D97-AF65-F5344CB8AC3E}">
        <p14:creationId xmlns:p14="http://schemas.microsoft.com/office/powerpoint/2010/main" val="381436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5</a:t>
            </a:fld>
            <a:endParaRPr lang="en-GB"/>
          </a:p>
        </p:txBody>
      </p:sp>
    </p:spTree>
    <p:extLst>
      <p:ext uri="{BB962C8B-B14F-4D97-AF65-F5344CB8AC3E}">
        <p14:creationId xmlns:p14="http://schemas.microsoft.com/office/powerpoint/2010/main" val="857445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6</a:t>
            </a:fld>
            <a:endParaRPr lang="en-GB"/>
          </a:p>
        </p:txBody>
      </p:sp>
    </p:spTree>
    <p:extLst>
      <p:ext uri="{BB962C8B-B14F-4D97-AF65-F5344CB8AC3E}">
        <p14:creationId xmlns:p14="http://schemas.microsoft.com/office/powerpoint/2010/main" val="191696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7</a:t>
            </a:fld>
            <a:endParaRPr lang="en-GB"/>
          </a:p>
        </p:txBody>
      </p:sp>
    </p:spTree>
    <p:extLst>
      <p:ext uri="{BB962C8B-B14F-4D97-AF65-F5344CB8AC3E}">
        <p14:creationId xmlns:p14="http://schemas.microsoft.com/office/powerpoint/2010/main" val="241494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8</a:t>
            </a:fld>
            <a:endParaRPr lang="en-GB"/>
          </a:p>
        </p:txBody>
      </p:sp>
    </p:spTree>
    <p:extLst>
      <p:ext uri="{BB962C8B-B14F-4D97-AF65-F5344CB8AC3E}">
        <p14:creationId xmlns:p14="http://schemas.microsoft.com/office/powerpoint/2010/main" val="1585547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9</a:t>
            </a:fld>
            <a:endParaRPr lang="en-GB"/>
          </a:p>
        </p:txBody>
      </p:sp>
    </p:spTree>
    <p:extLst>
      <p:ext uri="{BB962C8B-B14F-4D97-AF65-F5344CB8AC3E}">
        <p14:creationId xmlns:p14="http://schemas.microsoft.com/office/powerpoint/2010/main" val="1919803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DFBB49-A62D-4379-9D4E-906C96DEC850}" type="slidenum">
              <a:rPr lang="en-GB" smtClean="0"/>
              <a:t>10</a:t>
            </a:fld>
            <a:endParaRPr lang="en-GB"/>
          </a:p>
        </p:txBody>
      </p:sp>
    </p:spTree>
    <p:extLst>
      <p:ext uri="{BB962C8B-B14F-4D97-AF65-F5344CB8AC3E}">
        <p14:creationId xmlns:p14="http://schemas.microsoft.com/office/powerpoint/2010/main" val="1944197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Master" Target="../slideMasters/slideMaster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r="-4"/>
          <a:stretch/>
        </p:blipFill>
        <p:spPr>
          <a:xfrm>
            <a:off x="1" y="1"/>
            <a:ext cx="12191999" cy="6858000"/>
          </a:xfrm>
          <a:prstGeom prst="rect">
            <a:avLst/>
          </a:prstGeom>
        </p:spPr>
      </p:pic>
      <p:sp>
        <p:nvSpPr>
          <p:cNvPr id="6" name="Footer Placeholder 5"/>
          <p:cNvSpPr>
            <a:spLocks noGrp="1"/>
          </p:cNvSpPr>
          <p:nvPr>
            <p:ph type="ftr" sz="quarter" idx="10"/>
          </p:nvPr>
        </p:nvSpPr>
        <p:spPr/>
        <p:txBody>
          <a:bodyPr/>
          <a:lstStyle>
            <a:lvl1pPr>
              <a:defRPr>
                <a:solidFill>
                  <a:srgbClr val="D7D8D6"/>
                </a:solidFill>
              </a:defRPr>
            </a:lvl1pPr>
          </a:lstStyle>
          <a:p>
            <a:r>
              <a:rPr lang="en-US"/>
              <a:t>Public</a:t>
            </a:r>
            <a:endParaRPr lang="en-US" dirty="0"/>
          </a:p>
        </p:txBody>
      </p:sp>
      <p:grpSp>
        <p:nvGrpSpPr>
          <p:cNvPr id="24" name="Co-branding logo" hidden="1"/>
          <p:cNvGrpSpPr/>
          <p:nvPr userDrawn="1"/>
        </p:nvGrpSpPr>
        <p:grpSpPr>
          <a:xfrm>
            <a:off x="2011624" y="5933638"/>
            <a:ext cx="1004413" cy="692262"/>
            <a:chOff x="2117251" y="6274418"/>
            <a:chExt cx="1071243" cy="738413"/>
          </a:xfrm>
        </p:grpSpPr>
        <p:cxnSp>
          <p:nvCxnSpPr>
            <p:cNvPr id="26" name="Straight Connector 25" hidden="1"/>
            <p:cNvCxnSpPr/>
            <p:nvPr userDrawn="1"/>
          </p:nvCxnSpPr>
          <p:spPr bwMode="auto">
            <a:xfrm flipH="1">
              <a:off x="2117251" y="6296568"/>
              <a:ext cx="1" cy="69411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Rectangle 26" hidden="1"/>
            <p:cNvSpPr/>
            <p:nvPr userDrawn="1"/>
          </p:nvSpPr>
          <p:spPr bwMode="auto">
            <a:xfrm>
              <a:off x="2192615" y="6274418"/>
              <a:ext cx="995879" cy="738413"/>
            </a:xfrm>
            <a:prstGeom prst="rect">
              <a:avLst/>
            </a:prstGeom>
            <a:solidFill>
              <a:schemeClr val="bg1">
                <a:alpha val="43922"/>
              </a:schemeClr>
            </a:solidFill>
            <a:ln w="6350" cap="flat" cmpd="sng" algn="ctr">
              <a:solidFill>
                <a:srgbClr val="00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05241" rtl="0" eaLnBrk="0" fontAlgn="base" latinLnBrk="0" hangingPunct="0">
                <a:lnSpc>
                  <a:spcPct val="100000"/>
                </a:lnSpc>
                <a:spcBef>
                  <a:spcPct val="50000"/>
                </a:spcBef>
                <a:spcAft>
                  <a:spcPct val="0"/>
                </a:spcAft>
                <a:buClrTx/>
                <a:buSzTx/>
                <a:buFontTx/>
                <a:buNone/>
                <a:tabLst/>
              </a:pPr>
              <a:r>
                <a:rPr kumimoji="0" lang="en-US" sz="563" b="0" i="0" u="none" strike="noStrike" cap="none" normalizeH="0" baseline="0" dirty="0">
                  <a:ln>
                    <a:noFill/>
                  </a:ln>
                  <a:solidFill>
                    <a:schemeClr val="tx1"/>
                  </a:solidFill>
                  <a:effectLst/>
                  <a:latin typeface="Arial" charset="0"/>
                </a:rPr>
                <a:t>CO-BRANDING LOGO</a:t>
              </a:r>
            </a:p>
          </p:txBody>
        </p:sp>
      </p:grpSp>
      <p:sp>
        <p:nvSpPr>
          <p:cNvPr id="185" name="Date"/>
          <p:cNvSpPr>
            <a:spLocks noGrp="1"/>
          </p:cNvSpPr>
          <p:nvPr>
            <p:ph type="body" sz="quarter" idx="11" hasCustomPrompt="1"/>
          </p:nvPr>
        </p:nvSpPr>
        <p:spPr>
          <a:xfrm>
            <a:off x="383568" y="1745066"/>
            <a:ext cx="3662075" cy="1731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lang="en-US" sz="1125" b="0" kern="1200" dirty="0" smtClean="0">
                <a:solidFill>
                  <a:schemeClr val="tx1"/>
                </a:solidFill>
                <a:latin typeface="Univers Next for HSBC Light" panose="020B0403030202020203" pitchFamily="34" charset="0"/>
                <a:ea typeface="SimHei"/>
                <a:cs typeface="Arial" charset="0"/>
              </a:defRPr>
            </a:lvl1pPr>
          </a:lstStyle>
          <a:p>
            <a:pPr lvl="0" eaLnBrk="0" hangingPunct="0">
              <a:spcBef>
                <a:spcPct val="20000"/>
              </a:spcBef>
            </a:pPr>
            <a:r>
              <a:rPr lang="en-US" dirty="0"/>
              <a:t>Date: XXXX</a:t>
            </a:r>
          </a:p>
        </p:txBody>
      </p:sp>
      <p:sp>
        <p:nvSpPr>
          <p:cNvPr id="186" name="Prepared by"/>
          <p:cNvSpPr>
            <a:spLocks noGrp="1"/>
          </p:cNvSpPr>
          <p:nvPr>
            <p:ph type="body" sz="quarter" idx="14" hasCustomPrompt="1"/>
          </p:nvPr>
        </p:nvSpPr>
        <p:spPr>
          <a:xfrm>
            <a:off x="383568" y="2071828"/>
            <a:ext cx="3662075" cy="1731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lang="en-US" sz="1125" b="0" kern="1200" dirty="0" smtClean="0">
                <a:solidFill>
                  <a:schemeClr val="tx1"/>
                </a:solidFill>
                <a:latin typeface="Univers Next for HSBC Light" panose="020B0403030202020203" pitchFamily="34" charset="0"/>
                <a:ea typeface="SimHei"/>
                <a:cs typeface="Arial" charset="0"/>
              </a:defRPr>
            </a:lvl1pPr>
          </a:lstStyle>
          <a:p>
            <a:pPr lvl="0" eaLnBrk="0" hangingPunct="0">
              <a:spcBef>
                <a:spcPct val="20000"/>
              </a:spcBef>
            </a:pPr>
            <a:r>
              <a:rPr lang="en-US" dirty="0"/>
              <a:t>Prepared by: XXXX</a:t>
            </a:r>
          </a:p>
        </p:txBody>
      </p:sp>
      <p:sp>
        <p:nvSpPr>
          <p:cNvPr id="184" name="Master subtitle"/>
          <p:cNvSpPr>
            <a:spLocks noGrp="1"/>
          </p:cNvSpPr>
          <p:nvPr>
            <p:ph type="body" sz="quarter" idx="13"/>
          </p:nvPr>
        </p:nvSpPr>
        <p:spPr>
          <a:xfrm>
            <a:off x="382806" y="966462"/>
            <a:ext cx="11402816" cy="375167"/>
          </a:xfrm>
          <a:prstGeom prst="rect">
            <a:avLst/>
          </a:prstGeom>
        </p:spPr>
        <p:txBody>
          <a:bodyPr wrap="square" lIns="0" tIns="0" rIns="0" bIns="0">
            <a:spAutoFit/>
          </a:bodyPr>
          <a:lstStyle>
            <a:lvl1pPr>
              <a:defRPr lang="en-US" altLang="zh-TW" sz="2438" b="0" baseline="0" dirty="0" smtClean="0">
                <a:solidFill>
                  <a:schemeClr val="tx1"/>
                </a:solidFill>
                <a:latin typeface="Univers Next for HSBC Light" panose="020B0403030202020203" pitchFamily="34" charset="0"/>
                <a:ea typeface="SimHei"/>
                <a:cs typeface="+mn-cs"/>
              </a:defRPr>
            </a:lvl1pPr>
          </a:lstStyle>
          <a:p>
            <a:pPr marL="0" marR="0" lvl="0" indent="0" algn="l" defTabSz="845428"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5" name="Master title"/>
          <p:cNvSpPr>
            <a:spLocks noGrp="1"/>
          </p:cNvSpPr>
          <p:nvPr>
            <p:ph type="title"/>
          </p:nvPr>
        </p:nvSpPr>
        <p:spPr>
          <a:xfrm>
            <a:off x="382806" y="466896"/>
            <a:ext cx="11402816" cy="377190"/>
          </a:xfrm>
        </p:spPr>
        <p:txBody>
          <a:bodyPr bIns="0"/>
          <a:lstStyle>
            <a:lvl1pPr>
              <a:defRPr lang="en-US" sz="2438" b="0" baseline="0" dirty="0" smtClean="0">
                <a:solidFill>
                  <a:schemeClr val="tx1"/>
                </a:solidFill>
                <a:latin typeface="Univers Next for HSBC Medium" panose="020B0603030202020203" pitchFamily="34" charset="0"/>
                <a:ea typeface="SimHei"/>
                <a:cs typeface="+mj-cs"/>
              </a:defRPr>
            </a:lvl1pPr>
          </a:lstStyle>
          <a:p>
            <a:pPr lvl="0" algn="l" defTabSz="1092508" rtl="0" eaLnBrk="0" fontAlgn="base" hangingPunct="0">
              <a:lnSpc>
                <a:spcPct val="100000"/>
              </a:lnSpc>
              <a:spcBef>
                <a:spcPct val="0"/>
              </a:spcBef>
              <a:spcAft>
                <a:spcPct val="0"/>
              </a:spcAft>
            </a:pPr>
            <a:r>
              <a:rPr lang="en-US" dirty="0"/>
              <a:t>Click to edit Master title style</a:t>
            </a:r>
          </a:p>
        </p:txBody>
      </p:sp>
      <p:pic>
        <p:nvPicPr>
          <p:cNvPr id="9" name="HSBC Masterbrand RGBB"/>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98" y="5701537"/>
            <a:ext cx="2199448" cy="1156465"/>
          </a:xfrm>
          <a:prstGeom prst="rect">
            <a:avLst/>
          </a:prstGeom>
        </p:spPr>
      </p:pic>
      <p:pic>
        <p:nvPicPr>
          <p:cNvPr id="10" name="HSBC Masterbrand RGBW"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11"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12" name="HSBC Masterbrand MonoW"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spTree>
    <p:extLst>
      <p:ext uri="{BB962C8B-B14F-4D97-AF65-F5344CB8AC3E}">
        <p14:creationId xmlns:p14="http://schemas.microsoft.com/office/powerpoint/2010/main" val="261514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r="-4"/>
          <a:stretch/>
        </p:blipFill>
        <p:spPr>
          <a:xfrm>
            <a:off x="1" y="1"/>
            <a:ext cx="12191999" cy="6858000"/>
          </a:xfrm>
          <a:prstGeom prst="rect">
            <a:avLst/>
          </a:prstGeom>
        </p:spPr>
      </p:pic>
      <p:sp>
        <p:nvSpPr>
          <p:cNvPr id="6" name="Footer Placeholder 5"/>
          <p:cNvSpPr>
            <a:spLocks noGrp="1"/>
          </p:cNvSpPr>
          <p:nvPr>
            <p:ph type="ftr" sz="quarter" idx="10"/>
          </p:nvPr>
        </p:nvSpPr>
        <p:spPr/>
        <p:txBody>
          <a:bodyPr/>
          <a:lstStyle>
            <a:lvl1pPr>
              <a:defRPr>
                <a:solidFill>
                  <a:srgbClr val="D7D8D6"/>
                </a:solidFill>
              </a:defRPr>
            </a:lvl1pPr>
          </a:lstStyle>
          <a:p>
            <a:r>
              <a:rPr lang="en-US"/>
              <a:t>Public</a:t>
            </a:r>
            <a:endParaRPr lang="en-US" dirty="0"/>
          </a:p>
        </p:txBody>
      </p:sp>
      <p:grpSp>
        <p:nvGrpSpPr>
          <p:cNvPr id="24" name="Co-branding logo" hidden="1"/>
          <p:cNvGrpSpPr/>
          <p:nvPr userDrawn="1"/>
        </p:nvGrpSpPr>
        <p:grpSpPr>
          <a:xfrm>
            <a:off x="2011624" y="5933639"/>
            <a:ext cx="1004413" cy="692262"/>
            <a:chOff x="2117251" y="6274418"/>
            <a:chExt cx="1071243" cy="738413"/>
          </a:xfrm>
        </p:grpSpPr>
        <p:cxnSp>
          <p:nvCxnSpPr>
            <p:cNvPr id="26" name="Straight Connector 25" hidden="1"/>
            <p:cNvCxnSpPr/>
            <p:nvPr userDrawn="1"/>
          </p:nvCxnSpPr>
          <p:spPr bwMode="auto">
            <a:xfrm flipH="1">
              <a:off x="2117251" y="6296568"/>
              <a:ext cx="1" cy="694113"/>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Rectangle 26" hidden="1"/>
            <p:cNvSpPr/>
            <p:nvPr userDrawn="1"/>
          </p:nvSpPr>
          <p:spPr bwMode="auto">
            <a:xfrm>
              <a:off x="2192615" y="6274418"/>
              <a:ext cx="995879" cy="738413"/>
            </a:xfrm>
            <a:prstGeom prst="rect">
              <a:avLst/>
            </a:prstGeom>
            <a:solidFill>
              <a:schemeClr val="bg1">
                <a:alpha val="43922"/>
              </a:schemeClr>
            </a:solidFill>
            <a:ln w="6350" cap="flat" cmpd="sng" algn="ctr">
              <a:solidFill>
                <a:srgbClr val="00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05152" rtl="0" eaLnBrk="0" fontAlgn="base" latinLnBrk="0" hangingPunct="0">
                <a:lnSpc>
                  <a:spcPct val="100000"/>
                </a:lnSpc>
                <a:spcBef>
                  <a:spcPct val="50000"/>
                </a:spcBef>
                <a:spcAft>
                  <a:spcPct val="0"/>
                </a:spcAft>
                <a:buClrTx/>
                <a:buSzTx/>
                <a:buFontTx/>
                <a:buNone/>
                <a:tabLst/>
              </a:pPr>
              <a:r>
                <a:rPr kumimoji="0" lang="en-US" sz="562" b="0" i="0" u="none" strike="noStrike" cap="none" normalizeH="0" baseline="0" dirty="0">
                  <a:ln>
                    <a:noFill/>
                  </a:ln>
                  <a:solidFill>
                    <a:schemeClr val="tx1"/>
                  </a:solidFill>
                  <a:effectLst/>
                  <a:latin typeface="Arial" charset="0"/>
                </a:rPr>
                <a:t>CO-BRANDING LOGO</a:t>
              </a:r>
            </a:p>
          </p:txBody>
        </p:sp>
      </p:grpSp>
      <p:sp>
        <p:nvSpPr>
          <p:cNvPr id="185" name="Date"/>
          <p:cNvSpPr>
            <a:spLocks noGrp="1"/>
          </p:cNvSpPr>
          <p:nvPr>
            <p:ph type="body" sz="quarter" idx="11" hasCustomPrompt="1"/>
          </p:nvPr>
        </p:nvSpPr>
        <p:spPr>
          <a:xfrm>
            <a:off x="383569" y="1745066"/>
            <a:ext cx="3662075" cy="1731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lang="en-US" sz="1125" b="0" kern="1200" dirty="0" smtClean="0">
                <a:solidFill>
                  <a:schemeClr val="tx1"/>
                </a:solidFill>
                <a:latin typeface="Univers Next for HSBC Light" panose="020B0403030202020203" pitchFamily="34" charset="0"/>
                <a:ea typeface="SimHei"/>
                <a:cs typeface="Arial" charset="0"/>
              </a:defRPr>
            </a:lvl1pPr>
          </a:lstStyle>
          <a:p>
            <a:pPr lvl="0" eaLnBrk="0" hangingPunct="0">
              <a:spcBef>
                <a:spcPct val="20000"/>
              </a:spcBef>
            </a:pPr>
            <a:r>
              <a:rPr lang="en-US" dirty="0"/>
              <a:t>Date: XXXX</a:t>
            </a:r>
          </a:p>
        </p:txBody>
      </p:sp>
      <p:sp>
        <p:nvSpPr>
          <p:cNvPr id="186" name="Prepared by"/>
          <p:cNvSpPr>
            <a:spLocks noGrp="1"/>
          </p:cNvSpPr>
          <p:nvPr>
            <p:ph type="body" sz="quarter" idx="14" hasCustomPrompt="1"/>
          </p:nvPr>
        </p:nvSpPr>
        <p:spPr>
          <a:xfrm>
            <a:off x="383569" y="2071828"/>
            <a:ext cx="3662075" cy="17312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lang="en-US" sz="1125" b="0" kern="1200" dirty="0" smtClean="0">
                <a:solidFill>
                  <a:schemeClr val="tx1"/>
                </a:solidFill>
                <a:latin typeface="Univers Next for HSBC Light" panose="020B0403030202020203" pitchFamily="34" charset="0"/>
                <a:ea typeface="SimHei"/>
                <a:cs typeface="Arial" charset="0"/>
              </a:defRPr>
            </a:lvl1pPr>
          </a:lstStyle>
          <a:p>
            <a:pPr lvl="0" eaLnBrk="0" hangingPunct="0">
              <a:spcBef>
                <a:spcPct val="20000"/>
              </a:spcBef>
            </a:pPr>
            <a:r>
              <a:rPr lang="en-US" dirty="0"/>
              <a:t>Prepared by: XXXX</a:t>
            </a:r>
          </a:p>
        </p:txBody>
      </p:sp>
      <p:sp>
        <p:nvSpPr>
          <p:cNvPr id="184" name="Master subtitle"/>
          <p:cNvSpPr>
            <a:spLocks noGrp="1"/>
          </p:cNvSpPr>
          <p:nvPr>
            <p:ph type="body" sz="quarter" idx="13"/>
          </p:nvPr>
        </p:nvSpPr>
        <p:spPr>
          <a:xfrm>
            <a:off x="382807" y="966462"/>
            <a:ext cx="11402816" cy="375167"/>
          </a:xfrm>
          <a:prstGeom prst="rect">
            <a:avLst/>
          </a:prstGeom>
        </p:spPr>
        <p:txBody>
          <a:bodyPr wrap="square" lIns="0" tIns="0" rIns="0" bIns="0">
            <a:spAutoFit/>
          </a:bodyPr>
          <a:lstStyle>
            <a:lvl1pPr>
              <a:defRPr lang="en-US" altLang="zh-TW" sz="2438" b="0" baseline="0" dirty="0" smtClean="0">
                <a:solidFill>
                  <a:schemeClr val="tx1"/>
                </a:solidFill>
                <a:latin typeface="Univers Next for HSBC Light" panose="020B0403030202020203" pitchFamily="34" charset="0"/>
                <a:ea typeface="SimHei"/>
                <a:cs typeface="+mn-cs"/>
              </a:defRPr>
            </a:lvl1pPr>
          </a:lstStyle>
          <a:p>
            <a:pPr marL="0" marR="0" lvl="0" indent="0" algn="l" defTabSz="845334"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5" name="Master title"/>
          <p:cNvSpPr>
            <a:spLocks noGrp="1"/>
          </p:cNvSpPr>
          <p:nvPr>
            <p:ph type="title"/>
          </p:nvPr>
        </p:nvSpPr>
        <p:spPr>
          <a:xfrm>
            <a:off x="382807" y="466898"/>
            <a:ext cx="11402816" cy="377191"/>
          </a:xfrm>
        </p:spPr>
        <p:txBody>
          <a:bodyPr bIns="0"/>
          <a:lstStyle>
            <a:lvl1pPr>
              <a:defRPr lang="en-US" sz="2438" b="0" baseline="0" dirty="0" smtClean="0">
                <a:solidFill>
                  <a:schemeClr val="tx1"/>
                </a:solidFill>
                <a:latin typeface="Univers Next for HSBC Medium" panose="020B0603030202020203" pitchFamily="34" charset="0"/>
                <a:ea typeface="SimHei"/>
                <a:cs typeface="+mj-cs"/>
              </a:defRPr>
            </a:lvl1pPr>
          </a:lstStyle>
          <a:p>
            <a:pPr lvl="0" algn="l" defTabSz="1092387" rtl="0" eaLnBrk="0" fontAlgn="base" hangingPunct="0">
              <a:lnSpc>
                <a:spcPct val="100000"/>
              </a:lnSpc>
              <a:spcBef>
                <a:spcPct val="0"/>
              </a:spcBef>
              <a:spcAft>
                <a:spcPct val="0"/>
              </a:spcAft>
            </a:pPr>
            <a:r>
              <a:rPr lang="en-US" dirty="0"/>
              <a:t>Click to edit Master title style</a:t>
            </a:r>
          </a:p>
        </p:txBody>
      </p:sp>
      <p:pic>
        <p:nvPicPr>
          <p:cNvPr id="9" name="HSBC Masterbrand RGBB"/>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99" y="5701538"/>
            <a:ext cx="2199448" cy="1156465"/>
          </a:xfrm>
          <a:prstGeom prst="rect">
            <a:avLst/>
          </a:prstGeom>
        </p:spPr>
      </p:pic>
      <p:pic>
        <p:nvPicPr>
          <p:cNvPr id="10" name="HSBC Masterbrand RGBW"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11"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12" name="HSBC Masterbrand MonoW"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spTree>
    <p:extLst>
      <p:ext uri="{BB962C8B-B14F-4D97-AF65-F5344CB8AC3E}">
        <p14:creationId xmlns:p14="http://schemas.microsoft.com/office/powerpoint/2010/main" val="404347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Imag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840"/>
            <a:ext cx="12192000" cy="6857163"/>
          </a:xfrm>
          <a:prstGeom prst="rect">
            <a:avLst/>
          </a:prstGeom>
        </p:spPr>
      </p:pic>
      <p:sp>
        <p:nvSpPr>
          <p:cNvPr id="203" name="Master subtitle"/>
          <p:cNvSpPr>
            <a:spLocks noGrp="1"/>
          </p:cNvSpPr>
          <p:nvPr>
            <p:ph type="body" sz="quarter" idx="13"/>
          </p:nvPr>
        </p:nvSpPr>
        <p:spPr>
          <a:xfrm>
            <a:off x="382807" y="966462"/>
            <a:ext cx="11402816" cy="375167"/>
          </a:xfrm>
          <a:prstGeom prst="rect">
            <a:avLst/>
          </a:prstGeom>
        </p:spPr>
        <p:txBody>
          <a:bodyPr wrap="square" lIns="0" tIns="0" rIns="0" bIns="0">
            <a:spAutoFit/>
          </a:bodyPr>
          <a:lstStyle>
            <a:lvl1pPr>
              <a:defRPr lang="en-US" altLang="zh-TW" sz="2438" b="0" baseline="0" dirty="0" smtClean="0">
                <a:solidFill>
                  <a:schemeClr val="bg1"/>
                </a:solidFill>
                <a:latin typeface="Univers Next for HSBC Medium" panose="020B0603030202020203" pitchFamily="34" charset="0"/>
                <a:ea typeface="SimHei"/>
                <a:cs typeface="+mn-cs"/>
              </a:defRPr>
            </a:lvl1pPr>
          </a:lstStyle>
          <a:p>
            <a:pPr marL="0" marR="0" lvl="0" indent="0" algn="l" defTabSz="845334"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158" name="Footer Placeholder 1"/>
          <p:cNvSpPr>
            <a:spLocks noGrp="1"/>
          </p:cNvSpPr>
          <p:nvPr>
            <p:ph type="ftr" sz="quarter" idx="10"/>
          </p:nvPr>
        </p:nvSpPr>
        <p:spPr>
          <a:xfrm>
            <a:off x="9642236" y="6335079"/>
            <a:ext cx="2143387" cy="158625"/>
          </a:xfrm>
        </p:spPr>
        <p:txBody>
          <a:bodyPr/>
          <a:lstStyle>
            <a:lvl1pPr marL="0" algn="r" defTabSz="857240" rtl="0" eaLnBrk="0" fontAlgn="base" latinLnBrk="0" hangingPunct="0">
              <a:lnSpc>
                <a:spcPct val="100000"/>
              </a:lnSpc>
              <a:spcBef>
                <a:spcPts val="0"/>
              </a:spcBef>
              <a:spcAft>
                <a:spcPts val="0"/>
              </a:spcAft>
              <a:defRPr lang="en-US" altLang="zh-TW" sz="938" b="0" i="0" kern="1200" dirty="0" smtClean="0">
                <a:solidFill>
                  <a:srgbClr val="D7D8D6"/>
                </a:solidFill>
                <a:latin typeface="Univers Next for HSBC Light" panose="020B0403030202020203" pitchFamily="34" charset="0"/>
                <a:ea typeface="SimHei"/>
                <a:cs typeface="Arial" charset="0"/>
              </a:defRPr>
            </a:lvl1pPr>
          </a:lstStyle>
          <a:p>
            <a:r>
              <a:rPr lang="en-US"/>
              <a:t>Public</a:t>
            </a:r>
          </a:p>
        </p:txBody>
      </p:sp>
      <p:pic>
        <p:nvPicPr>
          <p:cNvPr id="7" name="HSBC Masterbrand RGBB"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8" name="HSBC Masterbrand RGBW"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9"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10" name="HSBC Masterbrand MonoW"/>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0" y="5701973"/>
            <a:ext cx="2200241" cy="1155595"/>
          </a:xfrm>
          <a:prstGeom prst="rect">
            <a:avLst/>
          </a:prstGeom>
        </p:spPr>
      </p:pic>
    </p:spTree>
    <p:extLst>
      <p:ext uri="{BB962C8B-B14F-4D97-AF65-F5344CB8AC3E}">
        <p14:creationId xmlns:p14="http://schemas.microsoft.com/office/powerpoint/2010/main" val="154999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2" name="Imag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840"/>
            <a:ext cx="12192000" cy="6857163"/>
          </a:xfrm>
          <a:prstGeom prst="rect">
            <a:avLst/>
          </a:prstGeom>
        </p:spPr>
      </p:pic>
      <p:sp>
        <p:nvSpPr>
          <p:cNvPr id="87" name="Master subtitle"/>
          <p:cNvSpPr>
            <a:spLocks noGrp="1"/>
          </p:cNvSpPr>
          <p:nvPr>
            <p:ph type="body" sz="quarter" idx="13"/>
          </p:nvPr>
        </p:nvSpPr>
        <p:spPr>
          <a:xfrm>
            <a:off x="382807" y="966462"/>
            <a:ext cx="11402816" cy="375167"/>
          </a:xfrm>
          <a:prstGeom prst="rect">
            <a:avLst/>
          </a:prstGeom>
        </p:spPr>
        <p:txBody>
          <a:bodyPr wrap="square" lIns="0" tIns="0" rIns="0" bIns="0">
            <a:spAutoFit/>
          </a:bodyPr>
          <a:lstStyle>
            <a:lvl1pPr>
              <a:defRPr lang="en-US" altLang="zh-TW" sz="2438" b="0" baseline="0" dirty="0" smtClean="0">
                <a:solidFill>
                  <a:schemeClr val="bg1"/>
                </a:solidFill>
                <a:latin typeface="Univers Next for HSBC Medium" panose="020B0603030202020203" pitchFamily="34" charset="0"/>
                <a:ea typeface="SimHei"/>
                <a:cs typeface="+mn-cs"/>
              </a:defRPr>
            </a:lvl1pPr>
          </a:lstStyle>
          <a:p>
            <a:pPr marL="0" marR="0" lvl="0" indent="0" algn="l" defTabSz="845334"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158" name="Footer Placeholder 1"/>
          <p:cNvSpPr>
            <a:spLocks noGrp="1"/>
          </p:cNvSpPr>
          <p:nvPr>
            <p:ph type="ftr" sz="quarter" idx="10"/>
          </p:nvPr>
        </p:nvSpPr>
        <p:spPr>
          <a:xfrm>
            <a:off x="9642236" y="6335079"/>
            <a:ext cx="2143387" cy="158625"/>
          </a:xfrm>
        </p:spPr>
        <p:txBody>
          <a:bodyPr/>
          <a:lstStyle>
            <a:lvl1pPr marL="0" algn="r" defTabSz="857240" rtl="0" eaLnBrk="0" fontAlgn="base" latinLnBrk="0" hangingPunct="0">
              <a:lnSpc>
                <a:spcPct val="100000"/>
              </a:lnSpc>
              <a:spcBef>
                <a:spcPts val="0"/>
              </a:spcBef>
              <a:spcAft>
                <a:spcPts val="0"/>
              </a:spcAft>
              <a:defRPr lang="en-US" altLang="zh-TW" sz="938" b="0" i="0" kern="1200" dirty="0" smtClean="0">
                <a:solidFill>
                  <a:srgbClr val="D7D8D6"/>
                </a:solidFill>
                <a:latin typeface="Univers Next for HSBC Light" panose="020B0403030202020203" pitchFamily="34" charset="0"/>
                <a:ea typeface="SimHei"/>
                <a:cs typeface="Arial" charset="0"/>
              </a:defRPr>
            </a:lvl1pPr>
          </a:lstStyle>
          <a:p>
            <a:r>
              <a:rPr lang="en-US"/>
              <a:t>Public</a:t>
            </a:r>
          </a:p>
        </p:txBody>
      </p:sp>
      <p:pic>
        <p:nvPicPr>
          <p:cNvPr id="7" name="HSBC Masterbrand RGBB"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8" name="HSBC Masterbrand RGBW"/>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5702684"/>
            <a:ext cx="2200241" cy="1154172"/>
          </a:xfrm>
          <a:prstGeom prst="rect">
            <a:avLst/>
          </a:prstGeom>
        </p:spPr>
      </p:pic>
      <p:pic>
        <p:nvPicPr>
          <p:cNvPr id="9"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10" name="HSBC Masterbrand MonoW"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spTree>
    <p:extLst>
      <p:ext uri="{BB962C8B-B14F-4D97-AF65-F5344CB8AC3E}">
        <p14:creationId xmlns:p14="http://schemas.microsoft.com/office/powerpoint/2010/main" val="417396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2" name="Imag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840"/>
            <a:ext cx="12192000" cy="6857163"/>
          </a:xfrm>
          <a:prstGeom prst="rect">
            <a:avLst/>
          </a:prstGeom>
        </p:spPr>
      </p:pic>
      <p:sp>
        <p:nvSpPr>
          <p:cNvPr id="88" name="Master subtitle"/>
          <p:cNvSpPr>
            <a:spLocks noGrp="1"/>
          </p:cNvSpPr>
          <p:nvPr>
            <p:ph type="body" sz="quarter" idx="13"/>
          </p:nvPr>
        </p:nvSpPr>
        <p:spPr>
          <a:xfrm>
            <a:off x="382807" y="966462"/>
            <a:ext cx="11402816" cy="375167"/>
          </a:xfrm>
          <a:prstGeom prst="rect">
            <a:avLst/>
          </a:prstGeom>
        </p:spPr>
        <p:txBody>
          <a:bodyPr wrap="square" lIns="0" tIns="0" rIns="0" bIns="0">
            <a:spAutoFit/>
          </a:bodyPr>
          <a:lstStyle>
            <a:lvl1pPr>
              <a:defRPr lang="en-US" altLang="zh-TW" sz="2438" b="0" baseline="0" dirty="0" smtClean="0">
                <a:solidFill>
                  <a:schemeClr val="bg1"/>
                </a:solidFill>
                <a:latin typeface="Univers Next for HSBC Medium" panose="020B0603030202020203" pitchFamily="34" charset="0"/>
                <a:ea typeface="SimHei"/>
                <a:cs typeface="+mn-cs"/>
              </a:defRPr>
            </a:lvl1pPr>
          </a:lstStyle>
          <a:p>
            <a:pPr marL="0" marR="0" lvl="0" indent="0" algn="l" defTabSz="845334"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158" name="Footer Placeholder 1"/>
          <p:cNvSpPr>
            <a:spLocks noGrp="1"/>
          </p:cNvSpPr>
          <p:nvPr>
            <p:ph type="ftr" sz="quarter" idx="10"/>
          </p:nvPr>
        </p:nvSpPr>
        <p:spPr>
          <a:xfrm>
            <a:off x="9642236" y="6335079"/>
            <a:ext cx="2143387" cy="158625"/>
          </a:xfrm>
        </p:spPr>
        <p:txBody>
          <a:bodyPr/>
          <a:lstStyle>
            <a:lvl1pPr marL="0" algn="r" defTabSz="857240" rtl="0" eaLnBrk="0" fontAlgn="base" latinLnBrk="0" hangingPunct="0">
              <a:lnSpc>
                <a:spcPct val="100000"/>
              </a:lnSpc>
              <a:spcBef>
                <a:spcPts val="0"/>
              </a:spcBef>
              <a:spcAft>
                <a:spcPts val="0"/>
              </a:spcAft>
              <a:defRPr lang="en-US" altLang="zh-TW" sz="938" b="0" i="0" kern="1200" dirty="0" smtClean="0">
                <a:solidFill>
                  <a:srgbClr val="D7D8D6"/>
                </a:solidFill>
                <a:latin typeface="Univers Next for HSBC Light" panose="020B0403030202020203" pitchFamily="34" charset="0"/>
                <a:ea typeface="SimHei"/>
                <a:cs typeface="Arial" charset="0"/>
              </a:defRPr>
            </a:lvl1pPr>
          </a:lstStyle>
          <a:p>
            <a:r>
              <a:rPr lang="en-US"/>
              <a:t>Public</a:t>
            </a:r>
          </a:p>
        </p:txBody>
      </p:sp>
      <p:pic>
        <p:nvPicPr>
          <p:cNvPr id="7" name="HSBC Masterbrand RGBB"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8" name="HSBC Masterbrand RGBW"/>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5702684"/>
            <a:ext cx="2200241" cy="1154172"/>
          </a:xfrm>
          <a:prstGeom prst="rect">
            <a:avLst/>
          </a:prstGeom>
        </p:spPr>
      </p:pic>
      <p:pic>
        <p:nvPicPr>
          <p:cNvPr id="9"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10" name="HSBC Masterbrand MonoW"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spTree>
    <p:extLst>
      <p:ext uri="{BB962C8B-B14F-4D97-AF65-F5344CB8AC3E}">
        <p14:creationId xmlns:p14="http://schemas.microsoft.com/office/powerpoint/2010/main" val="3647399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spTree>
      <p:nvGrpSpPr>
        <p:cNvPr id="1" name=""/>
        <p:cNvGrpSpPr/>
        <p:nvPr/>
      </p:nvGrpSpPr>
      <p:grpSpPr>
        <a:xfrm>
          <a:off x="0" y="0"/>
          <a:ext cx="0" cy="0"/>
          <a:chOff x="0" y="0"/>
          <a:chExt cx="0" cy="0"/>
        </a:xfrm>
      </p:grpSpPr>
      <p:pic>
        <p:nvPicPr>
          <p:cNvPr id="2" name="Imag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840"/>
            <a:ext cx="12192000" cy="6857163"/>
          </a:xfrm>
          <a:prstGeom prst="rect">
            <a:avLst/>
          </a:prstGeom>
        </p:spPr>
      </p:pic>
      <p:sp>
        <p:nvSpPr>
          <p:cNvPr id="88" name="Master subtitle"/>
          <p:cNvSpPr>
            <a:spLocks noGrp="1"/>
          </p:cNvSpPr>
          <p:nvPr>
            <p:ph type="body" sz="quarter" idx="13"/>
          </p:nvPr>
        </p:nvSpPr>
        <p:spPr>
          <a:xfrm>
            <a:off x="382807" y="966462"/>
            <a:ext cx="11402816" cy="375167"/>
          </a:xfrm>
          <a:prstGeom prst="rect">
            <a:avLst/>
          </a:prstGeom>
        </p:spPr>
        <p:txBody>
          <a:bodyPr wrap="square" lIns="0" tIns="0" rIns="0" bIns="0">
            <a:spAutoFit/>
          </a:bodyPr>
          <a:lstStyle>
            <a:lvl1pPr>
              <a:defRPr lang="en-US" altLang="zh-TW" sz="2438" b="0" baseline="0" dirty="0" smtClean="0">
                <a:solidFill>
                  <a:schemeClr val="tx1"/>
                </a:solidFill>
                <a:latin typeface="Univers Next for HSBC Medium" panose="020B0603030202020203" pitchFamily="34" charset="0"/>
                <a:ea typeface="SimHei"/>
                <a:cs typeface="+mn-cs"/>
              </a:defRPr>
            </a:lvl1pPr>
          </a:lstStyle>
          <a:p>
            <a:pPr marL="0" marR="0" lvl="0" indent="0" algn="l" defTabSz="845334"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158" name="Footer Placeholder 1"/>
          <p:cNvSpPr>
            <a:spLocks noGrp="1"/>
          </p:cNvSpPr>
          <p:nvPr>
            <p:ph type="ftr" sz="quarter" idx="10"/>
          </p:nvPr>
        </p:nvSpPr>
        <p:spPr>
          <a:xfrm>
            <a:off x="9642236" y="6335079"/>
            <a:ext cx="2143387" cy="158625"/>
          </a:xfrm>
        </p:spPr>
        <p:txBody>
          <a:bodyPr/>
          <a:lstStyle>
            <a:lvl1pPr marL="0" algn="r" defTabSz="857240" rtl="0" eaLnBrk="0" fontAlgn="base" latinLnBrk="0" hangingPunct="0">
              <a:lnSpc>
                <a:spcPct val="100000"/>
              </a:lnSpc>
              <a:spcBef>
                <a:spcPts val="0"/>
              </a:spcBef>
              <a:spcAft>
                <a:spcPts val="0"/>
              </a:spcAft>
              <a:defRPr lang="en-US" altLang="zh-TW" sz="938" b="0" i="0" kern="1200" dirty="0" smtClean="0">
                <a:solidFill>
                  <a:srgbClr val="767676"/>
                </a:solidFill>
                <a:latin typeface="Univers Next for HSBC Light" panose="020B0403030202020203" pitchFamily="34" charset="0"/>
                <a:ea typeface="SimHei"/>
                <a:cs typeface="Arial" charset="0"/>
              </a:defRPr>
            </a:lvl1pPr>
          </a:lstStyle>
          <a:p>
            <a:r>
              <a:rPr lang="en-US"/>
              <a:t>Public</a:t>
            </a:r>
          </a:p>
        </p:txBody>
      </p:sp>
      <p:pic>
        <p:nvPicPr>
          <p:cNvPr id="7" name="HSBC Masterbrand RGBB"/>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99" y="5701538"/>
            <a:ext cx="2199448" cy="1156465"/>
          </a:xfrm>
          <a:prstGeom prst="rect">
            <a:avLst/>
          </a:prstGeom>
        </p:spPr>
      </p:pic>
      <p:pic>
        <p:nvPicPr>
          <p:cNvPr id="8" name="HSBC Masterbrand RGBW"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9"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10" name="HSBC Masterbrand MonoW"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spTree>
    <p:extLst>
      <p:ext uri="{BB962C8B-B14F-4D97-AF65-F5344CB8AC3E}">
        <p14:creationId xmlns:p14="http://schemas.microsoft.com/office/powerpoint/2010/main" val="292128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spTree>
      <p:nvGrpSpPr>
        <p:cNvPr id="1" name=""/>
        <p:cNvGrpSpPr/>
        <p:nvPr/>
      </p:nvGrpSpPr>
      <p:grpSpPr>
        <a:xfrm>
          <a:off x="0" y="0"/>
          <a:ext cx="0" cy="0"/>
          <a:chOff x="0" y="0"/>
          <a:chExt cx="0" cy="0"/>
        </a:xfrm>
      </p:grpSpPr>
      <p:pic>
        <p:nvPicPr>
          <p:cNvPr id="2" name="Imag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88" y="0"/>
            <a:ext cx="12193488" cy="6858000"/>
          </a:xfrm>
          <a:prstGeom prst="rect">
            <a:avLst/>
          </a:prstGeom>
        </p:spPr>
      </p:pic>
      <p:sp>
        <p:nvSpPr>
          <p:cNvPr id="305" name="Master subtitle"/>
          <p:cNvSpPr>
            <a:spLocks noGrp="1"/>
          </p:cNvSpPr>
          <p:nvPr userDrawn="1">
            <p:ph type="body" sz="quarter" idx="13"/>
          </p:nvPr>
        </p:nvSpPr>
        <p:spPr>
          <a:xfrm>
            <a:off x="382807" y="966462"/>
            <a:ext cx="11402816" cy="375167"/>
          </a:xfrm>
          <a:prstGeom prst="rect">
            <a:avLst/>
          </a:prstGeom>
        </p:spPr>
        <p:txBody>
          <a:bodyPr wrap="square" lIns="0" tIns="0" rIns="0" bIns="0">
            <a:spAutoFit/>
          </a:bodyPr>
          <a:lstStyle>
            <a:lvl1pPr>
              <a:defRPr lang="en-US" altLang="zh-TW" sz="2438" b="0" baseline="0" dirty="0" smtClean="0">
                <a:solidFill>
                  <a:schemeClr val="tx1"/>
                </a:solidFill>
                <a:latin typeface="Univers Next for HSBC Medium" panose="020B0603030202020203" pitchFamily="34" charset="0"/>
                <a:ea typeface="SimHei"/>
                <a:cs typeface="+mn-cs"/>
              </a:defRPr>
            </a:lvl1pPr>
          </a:lstStyle>
          <a:p>
            <a:pPr marL="0" marR="0" lvl="0" indent="0" algn="l" defTabSz="845334"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229" name="Footer Placeholder 1"/>
          <p:cNvSpPr>
            <a:spLocks noGrp="1"/>
          </p:cNvSpPr>
          <p:nvPr userDrawn="1">
            <p:ph type="ftr" sz="quarter" idx="10"/>
          </p:nvPr>
        </p:nvSpPr>
        <p:spPr>
          <a:xfrm>
            <a:off x="9642236" y="6335079"/>
            <a:ext cx="2143387" cy="158625"/>
          </a:xfrm>
        </p:spPr>
        <p:txBody>
          <a:bodyPr/>
          <a:lstStyle>
            <a:lvl1pPr marL="0" algn="r" defTabSz="857240" rtl="0" eaLnBrk="0" fontAlgn="base" latinLnBrk="0" hangingPunct="0">
              <a:lnSpc>
                <a:spcPct val="100000"/>
              </a:lnSpc>
              <a:spcBef>
                <a:spcPts val="0"/>
              </a:spcBef>
              <a:spcAft>
                <a:spcPts val="0"/>
              </a:spcAft>
              <a:defRPr lang="en-US" altLang="zh-TW" sz="938" b="0" i="0" kern="1200" dirty="0" smtClean="0">
                <a:solidFill>
                  <a:srgbClr val="767676"/>
                </a:solidFill>
                <a:latin typeface="Univers Next for HSBC Light" panose="020B0403030202020203" pitchFamily="34" charset="0"/>
                <a:ea typeface="SimHei"/>
                <a:cs typeface="Arial" charset="0"/>
              </a:defRPr>
            </a:lvl1pPr>
          </a:lstStyle>
          <a:p>
            <a:r>
              <a:rPr lang="en-US"/>
              <a:t>Public</a:t>
            </a:r>
          </a:p>
        </p:txBody>
      </p:sp>
      <p:pic>
        <p:nvPicPr>
          <p:cNvPr id="7" name="HSBC Masterbrand RGBB"/>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99" y="5701538"/>
            <a:ext cx="2199448" cy="1156465"/>
          </a:xfrm>
          <a:prstGeom prst="rect">
            <a:avLst/>
          </a:prstGeom>
        </p:spPr>
      </p:pic>
      <p:pic>
        <p:nvPicPr>
          <p:cNvPr id="8" name="HSBC Masterbrand RGBW"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9"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pic>
        <p:nvPicPr>
          <p:cNvPr id="10" name="HSBC Masterbrand MonoW"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5701538"/>
            <a:ext cx="2200241" cy="1156465"/>
          </a:xfrm>
          <a:prstGeom prst="rect">
            <a:avLst/>
          </a:prstGeom>
        </p:spPr>
      </p:pic>
    </p:spTree>
    <p:extLst>
      <p:ext uri="{BB962C8B-B14F-4D97-AF65-F5344CB8AC3E}">
        <p14:creationId xmlns:p14="http://schemas.microsoft.com/office/powerpoint/2010/main" val="398470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82807" y="775962"/>
            <a:ext cx="11402816" cy="259751"/>
          </a:xfrm>
          <a:prstGeom prst="rect">
            <a:avLst/>
          </a:prstGeom>
        </p:spPr>
        <p:txBody>
          <a:bodyPr wrap="square" lIns="0" tIns="0" rIns="0" bIns="0">
            <a:spAutoFit/>
          </a:bodyPr>
          <a:lstStyle>
            <a:lvl1pPr>
              <a:defRPr lang="en-US" sz="1688" dirty="0">
                <a:latin typeface="Univers Next for HSBC Light" panose="020B0403030202020203" pitchFamily="34" charset="0"/>
              </a:defRPr>
            </a:lvl1pPr>
          </a:lstStyle>
          <a:p>
            <a:pPr marR="0" lvl="0" defTabSz="845334" latinLnBrk="0">
              <a:lnSpc>
                <a:spcPct val="100000"/>
              </a:lnSpc>
              <a:spcBef>
                <a:spcPts val="188"/>
              </a:spcBef>
              <a:buSzTx/>
              <a:tabLst/>
            </a:pPr>
            <a:r>
              <a:rPr lang="en-US" dirty="0"/>
              <a:t>Click to edit Master text styles</a:t>
            </a:r>
          </a:p>
        </p:txBody>
      </p:sp>
      <p:sp>
        <p:nvSpPr>
          <p:cNvPr id="7" name="Title 3"/>
          <p:cNvSpPr>
            <a:spLocks noGrp="1"/>
          </p:cNvSpPr>
          <p:nvPr>
            <p:ph type="title"/>
          </p:nvPr>
        </p:nvSpPr>
        <p:spPr>
          <a:xfrm>
            <a:off x="382807" y="466896"/>
            <a:ext cx="11402816" cy="231458"/>
          </a:xfrm>
        </p:spPr>
        <p:txBody>
          <a:bodyPr/>
          <a:lstStyle/>
          <a:p>
            <a:r>
              <a:rPr lang="en-US" dirty="0"/>
              <a:t>Click to edit Master title style</a:t>
            </a:r>
          </a:p>
        </p:txBody>
      </p:sp>
      <p:sp>
        <p:nvSpPr>
          <p:cNvPr id="9" name="Text Placeholder 3"/>
          <p:cNvSpPr>
            <a:spLocks noGrp="1"/>
          </p:cNvSpPr>
          <p:nvPr>
            <p:ph type="body" sz="quarter" idx="10"/>
          </p:nvPr>
        </p:nvSpPr>
        <p:spPr>
          <a:xfrm>
            <a:off x="382805" y="1253134"/>
            <a:ext cx="11402845" cy="5023485"/>
          </a:xfrm>
          <a:prstGeom prst="rect">
            <a:avLst/>
          </a:prstGeom>
        </p:spPr>
        <p:txBody>
          <a:bodyPr lIns="0" tIns="0" rIns="0" bIns="0"/>
          <a:lstStyle>
            <a:lvl1pPr>
              <a:defRPr lang="en-US" sz="1125" dirty="0" smtClean="0">
                <a:latin typeface="Univers Next for HSBC Light" panose="020B0403030202020203" pitchFamily="34" charset="0"/>
              </a:defRPr>
            </a:lvl1pPr>
            <a:lvl2pPr>
              <a:defRPr sz="1125">
                <a:latin typeface="Univers Next for HSBC Light" panose="020B0403030202020203" pitchFamily="34" charset="0"/>
              </a:defRPr>
            </a:lvl2pPr>
            <a:lvl3pPr>
              <a:defRPr sz="938">
                <a:latin typeface="Univers Next for HSBC Light" panose="020B0403030202020203" pitchFamily="34" charset="0"/>
              </a:defRPr>
            </a:lvl3pPr>
            <a:lvl4pPr>
              <a:defRPr sz="844">
                <a:latin typeface="Univers Next for HSBC Light" panose="020B0403030202020203" pitchFamily="34" charset="0"/>
              </a:defRPr>
            </a:lvl4pPr>
            <a:lvl5pPr>
              <a:defRPr sz="750">
                <a:latin typeface="Univers Next for HSBC Light" panose="020B040303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1"/>
          </p:nvPr>
        </p:nvSpPr>
        <p:spPr/>
        <p:txBody>
          <a:bodyPr/>
          <a:lstStyle/>
          <a:p>
            <a:r>
              <a:rPr lang="en-US"/>
              <a:t>Public</a:t>
            </a:r>
            <a:endParaRPr lang="en-US" dirty="0"/>
          </a:p>
        </p:txBody>
      </p:sp>
    </p:spTree>
    <p:extLst>
      <p:ext uri="{BB962C8B-B14F-4D97-AF65-F5344CB8AC3E}">
        <p14:creationId xmlns:p14="http://schemas.microsoft.com/office/powerpoint/2010/main" val="162945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Public</a:t>
            </a:r>
            <a:endParaRPr lang="en-US" dirty="0"/>
          </a:p>
        </p:txBody>
      </p:sp>
      <p:sp>
        <p:nvSpPr>
          <p:cNvPr id="4" name="Rectangle 3"/>
          <p:cNvSpPr/>
          <p:nvPr userDrawn="1"/>
        </p:nvSpPr>
        <p:spPr bwMode="auto">
          <a:xfrm>
            <a:off x="5951012" y="6282038"/>
            <a:ext cx="289979" cy="272896"/>
          </a:xfrm>
          <a:prstGeom prst="rect">
            <a:avLst/>
          </a:prstGeom>
          <a:solidFill>
            <a:schemeClr val="bg1"/>
          </a:solidFill>
          <a:ln w="6350" cap="flat" cmpd="sng" algn="ctr">
            <a:noFill/>
            <a:prstDash val="solid"/>
            <a:round/>
            <a:headEnd type="none" w="med" len="med"/>
            <a:tailEnd type="none" w="med" len="med"/>
          </a:ln>
          <a:effectLst/>
        </p:spPr>
        <p:txBody>
          <a:bodyPr vert="horz" wrap="none" lIns="85726" tIns="42863" rIns="85726" bIns="42863" numCol="1" rtlCol="0" anchor="ctr" anchorCtr="0" compatLnSpc="1">
            <a:prstTxWarp prst="textNoShape">
              <a:avLst/>
            </a:prstTxWarp>
          </a:bodyPr>
          <a:lstStyle/>
          <a:p>
            <a:pPr marL="0" marR="0" indent="0" algn="ctr" defTabSz="805152" rtl="0" eaLnBrk="0" fontAlgn="base" latinLnBrk="0" hangingPunct="0">
              <a:lnSpc>
                <a:spcPct val="100000"/>
              </a:lnSpc>
              <a:spcBef>
                <a:spcPct val="50000"/>
              </a:spcBef>
              <a:spcAft>
                <a:spcPct val="0"/>
              </a:spcAft>
              <a:buClrTx/>
              <a:buSzTx/>
              <a:buFontTx/>
              <a:buNone/>
              <a:tabLst/>
            </a:pPr>
            <a:endParaRPr kumimoji="0" lang="en-US" sz="562" b="1" i="1" u="none" strike="noStrike" cap="none" normalizeH="0" baseline="0">
              <a:ln>
                <a:noFill/>
              </a:ln>
              <a:solidFill>
                <a:schemeClr val="tx1"/>
              </a:solidFill>
              <a:effectLst/>
              <a:latin typeface="Arial" charset="0"/>
            </a:endParaRPr>
          </a:p>
        </p:txBody>
      </p:sp>
      <p:grpSp>
        <p:nvGrpSpPr>
          <p:cNvPr id="5" name="Group 4"/>
          <p:cNvGrpSpPr/>
          <p:nvPr userDrawn="1"/>
        </p:nvGrpSpPr>
        <p:grpSpPr>
          <a:xfrm>
            <a:off x="3808978" y="2290118"/>
            <a:ext cx="4574046" cy="2277768"/>
            <a:chOff x="4433888" y="3424238"/>
            <a:chExt cx="809625" cy="403225"/>
          </a:xfrm>
        </p:grpSpPr>
        <p:sp>
          <p:nvSpPr>
            <p:cNvPr id="6" name="Rectangle 5"/>
            <p:cNvSpPr>
              <a:spLocks noChangeArrowheads="1"/>
            </p:cNvSpPr>
            <p:nvPr userDrawn="1"/>
          </p:nvSpPr>
          <p:spPr bwMode="auto">
            <a:xfrm>
              <a:off x="4635501" y="3424238"/>
              <a:ext cx="404813" cy="40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88"/>
            </a:p>
          </p:txBody>
        </p:sp>
        <p:sp>
          <p:nvSpPr>
            <p:cNvPr id="7" name="Freeform 6"/>
            <p:cNvSpPr>
              <a:spLocks/>
            </p:cNvSpPr>
            <p:nvPr userDrawn="1"/>
          </p:nvSpPr>
          <p:spPr bwMode="auto">
            <a:xfrm>
              <a:off x="5040313" y="3424238"/>
              <a:ext cx="203200" cy="403225"/>
            </a:xfrm>
            <a:custGeom>
              <a:avLst/>
              <a:gdLst>
                <a:gd name="T0" fmla="*/ 128 w 128"/>
                <a:gd name="T1" fmla="*/ 127 h 254"/>
                <a:gd name="T2" fmla="*/ 0 w 128"/>
                <a:gd name="T3" fmla="*/ 0 h 254"/>
                <a:gd name="T4" fmla="*/ 0 w 128"/>
                <a:gd name="T5" fmla="*/ 254 h 254"/>
                <a:gd name="T6" fmla="*/ 128 w 128"/>
                <a:gd name="T7" fmla="*/ 127 h 254"/>
              </a:gdLst>
              <a:ahLst/>
              <a:cxnLst>
                <a:cxn ang="0">
                  <a:pos x="T0" y="T1"/>
                </a:cxn>
                <a:cxn ang="0">
                  <a:pos x="T2" y="T3"/>
                </a:cxn>
                <a:cxn ang="0">
                  <a:pos x="T4" y="T5"/>
                </a:cxn>
                <a:cxn ang="0">
                  <a:pos x="T6" y="T7"/>
                </a:cxn>
              </a:cxnLst>
              <a:rect l="0" t="0" r="r" b="b"/>
              <a:pathLst>
                <a:path w="128" h="254">
                  <a:moveTo>
                    <a:pt x="128" y="127"/>
                  </a:moveTo>
                  <a:lnTo>
                    <a:pt x="0" y="0"/>
                  </a:lnTo>
                  <a:lnTo>
                    <a:pt x="0" y="254"/>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88"/>
            </a:p>
          </p:txBody>
        </p:sp>
        <p:sp>
          <p:nvSpPr>
            <p:cNvPr id="8" name="Freeform 7"/>
            <p:cNvSpPr>
              <a:spLocks/>
            </p:cNvSpPr>
            <p:nvPr userDrawn="1"/>
          </p:nvSpPr>
          <p:spPr bwMode="auto">
            <a:xfrm>
              <a:off x="4635501" y="3424238"/>
              <a:ext cx="404813" cy="201613"/>
            </a:xfrm>
            <a:custGeom>
              <a:avLst/>
              <a:gdLst>
                <a:gd name="T0" fmla="*/ 128 w 255"/>
                <a:gd name="T1" fmla="*/ 127 h 127"/>
                <a:gd name="T2" fmla="*/ 255 w 255"/>
                <a:gd name="T3" fmla="*/ 0 h 127"/>
                <a:gd name="T4" fmla="*/ 0 w 255"/>
                <a:gd name="T5" fmla="*/ 0 h 127"/>
                <a:gd name="T6" fmla="*/ 128 w 255"/>
                <a:gd name="T7" fmla="*/ 127 h 127"/>
              </a:gdLst>
              <a:ahLst/>
              <a:cxnLst>
                <a:cxn ang="0">
                  <a:pos x="T0" y="T1"/>
                </a:cxn>
                <a:cxn ang="0">
                  <a:pos x="T2" y="T3"/>
                </a:cxn>
                <a:cxn ang="0">
                  <a:pos x="T4" y="T5"/>
                </a:cxn>
                <a:cxn ang="0">
                  <a:pos x="T6" y="T7"/>
                </a:cxn>
              </a:cxnLst>
              <a:rect l="0" t="0" r="r" b="b"/>
              <a:pathLst>
                <a:path w="255" h="127">
                  <a:moveTo>
                    <a:pt x="128" y="127"/>
                  </a:moveTo>
                  <a:lnTo>
                    <a:pt x="255" y="0"/>
                  </a:lnTo>
                  <a:lnTo>
                    <a:pt x="0" y="0"/>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88"/>
            </a:p>
          </p:txBody>
        </p:sp>
        <p:sp>
          <p:nvSpPr>
            <p:cNvPr id="9" name="Freeform 8"/>
            <p:cNvSpPr>
              <a:spLocks/>
            </p:cNvSpPr>
            <p:nvPr userDrawn="1"/>
          </p:nvSpPr>
          <p:spPr bwMode="auto">
            <a:xfrm>
              <a:off x="4433888" y="3424238"/>
              <a:ext cx="201613" cy="403225"/>
            </a:xfrm>
            <a:custGeom>
              <a:avLst/>
              <a:gdLst>
                <a:gd name="T0" fmla="*/ 0 w 127"/>
                <a:gd name="T1" fmla="*/ 127 h 254"/>
                <a:gd name="T2" fmla="*/ 127 w 127"/>
                <a:gd name="T3" fmla="*/ 254 h 254"/>
                <a:gd name="T4" fmla="*/ 127 w 127"/>
                <a:gd name="T5" fmla="*/ 0 h 254"/>
                <a:gd name="T6" fmla="*/ 0 w 127"/>
                <a:gd name="T7" fmla="*/ 127 h 254"/>
              </a:gdLst>
              <a:ahLst/>
              <a:cxnLst>
                <a:cxn ang="0">
                  <a:pos x="T0" y="T1"/>
                </a:cxn>
                <a:cxn ang="0">
                  <a:pos x="T2" y="T3"/>
                </a:cxn>
                <a:cxn ang="0">
                  <a:pos x="T4" y="T5"/>
                </a:cxn>
                <a:cxn ang="0">
                  <a:pos x="T6" y="T7"/>
                </a:cxn>
              </a:cxnLst>
              <a:rect l="0" t="0" r="r" b="b"/>
              <a:pathLst>
                <a:path w="127" h="254">
                  <a:moveTo>
                    <a:pt x="0" y="127"/>
                  </a:moveTo>
                  <a:lnTo>
                    <a:pt x="127" y="254"/>
                  </a:lnTo>
                  <a:lnTo>
                    <a:pt x="127" y="0"/>
                  </a:lnTo>
                  <a:lnTo>
                    <a:pt x="0"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88"/>
            </a:p>
          </p:txBody>
        </p:sp>
        <p:sp>
          <p:nvSpPr>
            <p:cNvPr id="10" name="Freeform 9"/>
            <p:cNvSpPr>
              <a:spLocks/>
            </p:cNvSpPr>
            <p:nvPr userDrawn="1"/>
          </p:nvSpPr>
          <p:spPr bwMode="auto">
            <a:xfrm>
              <a:off x="4635501" y="3625850"/>
              <a:ext cx="404813" cy="201613"/>
            </a:xfrm>
            <a:custGeom>
              <a:avLst/>
              <a:gdLst>
                <a:gd name="T0" fmla="*/ 128 w 255"/>
                <a:gd name="T1" fmla="*/ 0 h 127"/>
                <a:gd name="T2" fmla="*/ 0 w 255"/>
                <a:gd name="T3" fmla="*/ 127 h 127"/>
                <a:gd name="T4" fmla="*/ 255 w 255"/>
                <a:gd name="T5" fmla="*/ 127 h 127"/>
                <a:gd name="T6" fmla="*/ 128 w 255"/>
                <a:gd name="T7" fmla="*/ 0 h 127"/>
              </a:gdLst>
              <a:ahLst/>
              <a:cxnLst>
                <a:cxn ang="0">
                  <a:pos x="T0" y="T1"/>
                </a:cxn>
                <a:cxn ang="0">
                  <a:pos x="T2" y="T3"/>
                </a:cxn>
                <a:cxn ang="0">
                  <a:pos x="T4" y="T5"/>
                </a:cxn>
                <a:cxn ang="0">
                  <a:pos x="T6" y="T7"/>
                </a:cxn>
              </a:cxnLst>
              <a:rect l="0" t="0" r="r" b="b"/>
              <a:pathLst>
                <a:path w="255" h="127">
                  <a:moveTo>
                    <a:pt x="128" y="0"/>
                  </a:moveTo>
                  <a:lnTo>
                    <a:pt x="0" y="127"/>
                  </a:lnTo>
                  <a:lnTo>
                    <a:pt x="255" y="127"/>
                  </a:lnTo>
                  <a:lnTo>
                    <a:pt x="128" y="0"/>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88"/>
            </a:p>
          </p:txBody>
        </p:sp>
      </p:grpSp>
    </p:spTree>
    <p:extLst>
      <p:ext uri="{BB962C8B-B14F-4D97-AF65-F5344CB8AC3E}">
        <p14:creationId xmlns:p14="http://schemas.microsoft.com/office/powerpoint/2010/main" val="2143634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3"/>
          <p:cNvSpPr>
            <a:spLocks noGrp="1"/>
          </p:cNvSpPr>
          <p:nvPr>
            <p:ph type="body" sz="quarter" idx="10"/>
          </p:nvPr>
        </p:nvSpPr>
        <p:spPr>
          <a:xfrm>
            <a:off x="485294" y="704144"/>
            <a:ext cx="11217684" cy="261961"/>
          </a:xfrm>
          <a:prstGeom prst="rect">
            <a:avLst/>
          </a:prstGeom>
        </p:spPr>
        <p:txBody>
          <a:bodyPr wrap="square" lIns="0" tIns="0" rIns="0" bIns="0">
            <a:spAutoFit/>
          </a:bodyPr>
          <a:lstStyle>
            <a:lvl1pPr>
              <a:defRPr sz="1701">
                <a:solidFill>
                  <a:schemeClr val="tx1"/>
                </a:solidFill>
              </a:defRPr>
            </a:lvl1pPr>
          </a:lstStyle>
          <a:p>
            <a:pPr lvl="0"/>
            <a:r>
              <a:rPr lang="en-US" dirty="0"/>
              <a:t>Click to edit Master text styles</a:t>
            </a:r>
          </a:p>
        </p:txBody>
      </p:sp>
      <p:sp>
        <p:nvSpPr>
          <p:cNvPr id="4" name="Footer Placeholder 3"/>
          <p:cNvSpPr>
            <a:spLocks noGrp="1"/>
          </p:cNvSpPr>
          <p:nvPr>
            <p:ph type="ftr" sz="quarter" idx="11"/>
          </p:nvPr>
        </p:nvSpPr>
        <p:spPr/>
        <p:txBody>
          <a:bodyPr/>
          <a:lstStyle/>
          <a:p>
            <a:r>
              <a:rPr lang="en-US">
                <a:solidFill>
                  <a:prstClr val="black"/>
                </a:solidFill>
              </a:rPr>
              <a:t>Public</a:t>
            </a:r>
            <a:endParaRPr lang="en-US" dirty="0">
              <a:solidFill>
                <a:prstClr val="black"/>
              </a:solidFill>
            </a:endParaRPr>
          </a:p>
        </p:txBody>
      </p:sp>
      <p:sp>
        <p:nvSpPr>
          <p:cNvPr id="9" name="Text Placeholder 8"/>
          <p:cNvSpPr>
            <a:spLocks noGrp="1"/>
          </p:cNvSpPr>
          <p:nvPr>
            <p:ph type="body" sz="quarter" idx="12"/>
          </p:nvPr>
        </p:nvSpPr>
        <p:spPr>
          <a:xfrm>
            <a:off x="483800" y="1234081"/>
            <a:ext cx="11210219" cy="5006941"/>
          </a:xfrm>
          <a:prstGeom prst="rect">
            <a:avLst/>
          </a:prstGeo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944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483" y="1234081"/>
            <a:ext cx="11217684" cy="293129"/>
          </a:xfrm>
          <a:prstGeom prst="rect">
            <a:avLst/>
          </a:prstGeom>
        </p:spPr>
        <p:txBody>
          <a:bodyPr/>
          <a:lstStyle>
            <a:lvl1pPr>
              <a:defRPr/>
            </a:lvl1pPr>
          </a:lstStyle>
          <a:p>
            <a:r>
              <a:rPr lang="en-US" dirty="0"/>
              <a:t>Click to t Master title style</a:t>
            </a:r>
          </a:p>
        </p:txBody>
      </p:sp>
      <p:sp>
        <p:nvSpPr>
          <p:cNvPr id="7" name="Text Placeholder 3"/>
          <p:cNvSpPr>
            <a:spLocks noGrp="1"/>
          </p:cNvSpPr>
          <p:nvPr>
            <p:ph type="body" sz="quarter" idx="10"/>
          </p:nvPr>
        </p:nvSpPr>
        <p:spPr>
          <a:xfrm>
            <a:off x="485293" y="704142"/>
            <a:ext cx="11217684" cy="325693"/>
          </a:xfrm>
          <a:prstGeom prst="rect">
            <a:avLst/>
          </a:prstGeom>
        </p:spPr>
        <p:txBody>
          <a:bodyPr wrap="square" lIns="0" tIns="0" rIns="0" bIns="0">
            <a:spAutoFit/>
          </a:bodyPr>
          <a:lstStyle>
            <a:lvl1pPr>
              <a:defRPr sz="2116">
                <a:solidFill>
                  <a:schemeClr val="tx1"/>
                </a:solidFill>
              </a:defRPr>
            </a:lvl1pPr>
          </a:lstStyle>
          <a:p>
            <a:pPr lvl="0"/>
            <a:r>
              <a:rPr lang="en-US" dirty="0"/>
              <a:t>Click to edit Master text styles</a:t>
            </a:r>
          </a:p>
        </p:txBody>
      </p:sp>
      <p:sp>
        <p:nvSpPr>
          <p:cNvPr id="4" name="Footer Placeholder 3"/>
          <p:cNvSpPr>
            <a:spLocks noGrp="1"/>
          </p:cNvSpPr>
          <p:nvPr>
            <p:ph type="ftr" sz="quarter" idx="11"/>
          </p:nvPr>
        </p:nvSpPr>
        <p:spPr/>
        <p:txBody>
          <a:bodyPr/>
          <a:lstStyle/>
          <a:p>
            <a:endParaRPr lang="en-US" dirty="0"/>
          </a:p>
        </p:txBody>
      </p:sp>
      <p:sp>
        <p:nvSpPr>
          <p:cNvPr id="9" name="Text Placeholder 8"/>
          <p:cNvSpPr>
            <a:spLocks noGrp="1"/>
          </p:cNvSpPr>
          <p:nvPr>
            <p:ph type="body" sz="quarter" idx="12"/>
          </p:nvPr>
        </p:nvSpPr>
        <p:spPr>
          <a:xfrm>
            <a:off x="483800" y="1234081"/>
            <a:ext cx="11210219" cy="5006941"/>
          </a:xfrm>
          <a:prstGeom prst="rect">
            <a:avLst/>
          </a:prstGeo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198960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pic>
        <p:nvPicPr>
          <p:cNvPr id="3" name="Imag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840"/>
            <a:ext cx="12192000" cy="6857163"/>
          </a:xfrm>
          <a:prstGeom prst="rect">
            <a:avLst/>
          </a:prstGeom>
        </p:spPr>
      </p:pic>
      <p:sp>
        <p:nvSpPr>
          <p:cNvPr id="203" name="Master subtitle"/>
          <p:cNvSpPr>
            <a:spLocks noGrp="1"/>
          </p:cNvSpPr>
          <p:nvPr>
            <p:ph type="body" sz="quarter" idx="13"/>
          </p:nvPr>
        </p:nvSpPr>
        <p:spPr>
          <a:xfrm>
            <a:off x="382806" y="966462"/>
            <a:ext cx="11402816" cy="375167"/>
          </a:xfrm>
          <a:prstGeom prst="rect">
            <a:avLst/>
          </a:prstGeom>
        </p:spPr>
        <p:txBody>
          <a:bodyPr wrap="square" lIns="0" tIns="0" rIns="0" bIns="0">
            <a:spAutoFit/>
          </a:bodyPr>
          <a:lstStyle>
            <a:lvl1pPr>
              <a:defRPr lang="en-US" altLang="zh-TW" sz="2438" b="0" baseline="0" dirty="0" smtClean="0">
                <a:solidFill>
                  <a:schemeClr val="bg1"/>
                </a:solidFill>
                <a:latin typeface="Univers Next for HSBC Medium" panose="020B0603030202020203" pitchFamily="34" charset="0"/>
                <a:ea typeface="SimHei"/>
                <a:cs typeface="+mn-cs"/>
              </a:defRPr>
            </a:lvl1pPr>
          </a:lstStyle>
          <a:p>
            <a:pPr marL="0" marR="0" lvl="0" indent="0" algn="l" defTabSz="845428"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158" name="Footer Placeholder 1"/>
          <p:cNvSpPr>
            <a:spLocks noGrp="1"/>
          </p:cNvSpPr>
          <p:nvPr>
            <p:ph type="ftr" sz="quarter" idx="10"/>
          </p:nvPr>
        </p:nvSpPr>
        <p:spPr>
          <a:xfrm>
            <a:off x="9642235" y="6335079"/>
            <a:ext cx="2143387" cy="158625"/>
          </a:xfrm>
        </p:spPr>
        <p:txBody>
          <a:bodyPr/>
          <a:lstStyle>
            <a:lvl1pPr marL="0" algn="r" defTabSz="857335" rtl="0" eaLnBrk="0" fontAlgn="base" latinLnBrk="0" hangingPunct="0">
              <a:lnSpc>
                <a:spcPct val="100000"/>
              </a:lnSpc>
              <a:spcBef>
                <a:spcPts val="0"/>
              </a:spcBef>
              <a:spcAft>
                <a:spcPts val="0"/>
              </a:spcAft>
              <a:defRPr lang="en-US" altLang="zh-TW" sz="938" b="0" i="0" kern="1200" dirty="0" smtClean="0">
                <a:solidFill>
                  <a:srgbClr val="D7D8D6"/>
                </a:solidFill>
                <a:latin typeface="Univers Next for HSBC Light" panose="020B0403030202020203" pitchFamily="34" charset="0"/>
                <a:ea typeface="SimHei"/>
                <a:cs typeface="Arial" charset="0"/>
              </a:defRPr>
            </a:lvl1pPr>
          </a:lstStyle>
          <a:p>
            <a:r>
              <a:rPr lang="en-US"/>
              <a:t>Public</a:t>
            </a:r>
          </a:p>
        </p:txBody>
      </p:sp>
      <p:pic>
        <p:nvPicPr>
          <p:cNvPr id="7" name="HSBC Masterbrand RGBB"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8" name="HSBC Masterbrand RGBW"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9"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10" name="HSBC Masterbrand MonoW"/>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0" y="5701972"/>
            <a:ext cx="2200241" cy="1155595"/>
          </a:xfrm>
          <a:prstGeom prst="rect">
            <a:avLst/>
          </a:prstGeom>
        </p:spPr>
      </p:pic>
    </p:spTree>
    <p:extLst>
      <p:ext uri="{BB962C8B-B14F-4D97-AF65-F5344CB8AC3E}">
        <p14:creationId xmlns:p14="http://schemas.microsoft.com/office/powerpoint/2010/main" val="1848510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52988" y="15"/>
            <a:ext cx="4040413" cy="685268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solidFill>
                <a:prstClr val="black"/>
              </a:solidFill>
            </a:endParaRPr>
          </a:p>
        </p:txBody>
      </p:sp>
      <p:sp>
        <p:nvSpPr>
          <p:cNvPr id="17" name="bk object 17"/>
          <p:cNvSpPr/>
          <p:nvPr/>
        </p:nvSpPr>
        <p:spPr>
          <a:xfrm>
            <a:off x="360754" y="771832"/>
            <a:ext cx="7792443" cy="0"/>
          </a:xfrm>
          <a:custGeom>
            <a:avLst/>
            <a:gdLst/>
            <a:ahLst/>
            <a:cxnLst/>
            <a:rect l="l" t="t" r="r" b="b"/>
            <a:pathLst>
              <a:path w="7776209">
                <a:moveTo>
                  <a:pt x="0" y="0"/>
                </a:moveTo>
                <a:lnTo>
                  <a:pt x="7775994" y="0"/>
                </a:lnTo>
              </a:path>
            </a:pathLst>
          </a:custGeom>
          <a:ln w="3175">
            <a:solidFill>
              <a:srgbClr val="231F20"/>
            </a:solidFill>
          </a:ln>
        </p:spPr>
        <p:txBody>
          <a:bodyPr wrap="square" lIns="0" tIns="0" rIns="0" bIns="0" rtlCol="0"/>
          <a:lstStyle/>
          <a:p>
            <a:endParaRPr sz="1803">
              <a:solidFill>
                <a:prstClr val="black"/>
              </a:solidFill>
            </a:endParaRPr>
          </a:p>
        </p:txBody>
      </p:sp>
      <p:sp>
        <p:nvSpPr>
          <p:cNvPr id="2" name="Holder 2"/>
          <p:cNvSpPr>
            <a:spLocks noGrp="1"/>
          </p:cNvSpPr>
          <p:nvPr>
            <p:ph type="ctrTitle"/>
          </p:nvPr>
        </p:nvSpPr>
        <p:spPr>
          <a:xfrm>
            <a:off x="348027" y="1028765"/>
            <a:ext cx="11502311" cy="5847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7" y="3840483"/>
            <a:ext cx="853885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92293995"/>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48027" y="1046798"/>
            <a:ext cx="11502311" cy="585737"/>
          </a:xfrm>
        </p:spPr>
        <p:txBody>
          <a:bodyPr lIns="0" tIns="0" rIns="0" bIns="0"/>
          <a:lstStyle>
            <a:lvl1pPr>
              <a:defRPr sz="3806" b="0" i="0">
                <a:solidFill>
                  <a:srgbClr val="231F20"/>
                </a:solidFill>
                <a:latin typeface="UniversNextforHSBC-Light"/>
                <a:cs typeface="UniversNextforHSBC-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72907150"/>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48027" y="1046798"/>
            <a:ext cx="11502311" cy="585737"/>
          </a:xfrm>
        </p:spPr>
        <p:txBody>
          <a:bodyPr lIns="0" tIns="0" rIns="0" bIns="0"/>
          <a:lstStyle>
            <a:lvl1pPr>
              <a:defRPr sz="3806" b="0" i="0">
                <a:solidFill>
                  <a:srgbClr val="231F20"/>
                </a:solidFill>
                <a:latin typeface="UniversNextforHSBC-Light"/>
                <a:cs typeface="UniversNextforHSBC-Light"/>
              </a:defRPr>
            </a:lvl1pPr>
          </a:lstStyle>
          <a:p>
            <a:endParaRPr/>
          </a:p>
        </p:txBody>
      </p:sp>
      <p:sp>
        <p:nvSpPr>
          <p:cNvPr id="3" name="Holder 3"/>
          <p:cNvSpPr>
            <a:spLocks noGrp="1"/>
          </p:cNvSpPr>
          <p:nvPr>
            <p:ph sz="half" idx="2"/>
          </p:nvPr>
        </p:nvSpPr>
        <p:spPr>
          <a:xfrm>
            <a:off x="348025" y="1766829"/>
            <a:ext cx="3653782" cy="246671"/>
          </a:xfrm>
          <a:prstGeom prst="rect">
            <a:avLst/>
          </a:prstGeom>
        </p:spPr>
        <p:txBody>
          <a:bodyPr wrap="square" lIns="0" tIns="0" rIns="0" bIns="0">
            <a:spAutoFit/>
          </a:bodyPr>
          <a:lstStyle>
            <a:lvl1pPr>
              <a:defRPr sz="1603" b="0" i="0">
                <a:solidFill>
                  <a:srgbClr val="231F20"/>
                </a:solidFill>
                <a:latin typeface="UniversNextforHSBC-Medium"/>
                <a:cs typeface="UniversNextforHSBC-Medium"/>
              </a:defRPr>
            </a:lvl1pPr>
          </a:lstStyle>
          <a:p>
            <a:endParaRPr/>
          </a:p>
        </p:txBody>
      </p:sp>
      <p:sp>
        <p:nvSpPr>
          <p:cNvPr id="4" name="Holder 4"/>
          <p:cNvSpPr>
            <a:spLocks noGrp="1"/>
          </p:cNvSpPr>
          <p:nvPr>
            <p:ph sz="half" idx="3"/>
          </p:nvPr>
        </p:nvSpPr>
        <p:spPr>
          <a:xfrm>
            <a:off x="6282158" y="1577342"/>
            <a:ext cx="530628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66809139"/>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 y="15"/>
            <a:ext cx="12193399" cy="685268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solidFill>
                <a:prstClr val="black"/>
              </a:solidFill>
            </a:endParaRPr>
          </a:p>
        </p:txBody>
      </p:sp>
      <p:sp>
        <p:nvSpPr>
          <p:cNvPr id="17" name="bk object 17"/>
          <p:cNvSpPr/>
          <p:nvPr/>
        </p:nvSpPr>
        <p:spPr>
          <a:xfrm>
            <a:off x="557740" y="6098086"/>
            <a:ext cx="394522" cy="394430"/>
          </a:xfrm>
          <a:custGeom>
            <a:avLst/>
            <a:gdLst/>
            <a:ahLst/>
            <a:cxnLst/>
            <a:rect l="l" t="t" r="r" b="b"/>
            <a:pathLst>
              <a:path w="393700" h="393700">
                <a:moveTo>
                  <a:pt x="0" y="393179"/>
                </a:moveTo>
                <a:lnTo>
                  <a:pt x="393636" y="393179"/>
                </a:lnTo>
                <a:lnTo>
                  <a:pt x="393636" y="0"/>
                </a:lnTo>
                <a:lnTo>
                  <a:pt x="0" y="0"/>
                </a:lnTo>
                <a:lnTo>
                  <a:pt x="0" y="393179"/>
                </a:lnTo>
                <a:close/>
              </a:path>
            </a:pathLst>
          </a:custGeom>
          <a:solidFill>
            <a:srgbClr val="FFFFFF"/>
          </a:solidFill>
        </p:spPr>
        <p:txBody>
          <a:bodyPr wrap="square" lIns="0" tIns="0" rIns="0" bIns="0" rtlCol="0"/>
          <a:lstStyle/>
          <a:p>
            <a:endParaRPr sz="1803">
              <a:solidFill>
                <a:prstClr val="black"/>
              </a:solidFill>
            </a:endParaRPr>
          </a:p>
        </p:txBody>
      </p:sp>
      <p:sp>
        <p:nvSpPr>
          <p:cNvPr id="18" name="bk object 18"/>
          <p:cNvSpPr/>
          <p:nvPr/>
        </p:nvSpPr>
        <p:spPr>
          <a:xfrm>
            <a:off x="952045" y="6097930"/>
            <a:ext cx="197261" cy="394430"/>
          </a:xfrm>
          <a:custGeom>
            <a:avLst/>
            <a:gdLst/>
            <a:ahLst/>
            <a:cxnLst/>
            <a:rect l="l" t="t" r="r" b="b"/>
            <a:pathLst>
              <a:path w="196850" h="393700">
                <a:moveTo>
                  <a:pt x="0" y="0"/>
                </a:moveTo>
                <a:lnTo>
                  <a:pt x="0" y="393369"/>
                </a:lnTo>
                <a:lnTo>
                  <a:pt x="196684" y="196684"/>
                </a:lnTo>
                <a:lnTo>
                  <a:pt x="0" y="0"/>
                </a:lnTo>
                <a:close/>
              </a:path>
            </a:pathLst>
          </a:custGeom>
          <a:solidFill>
            <a:srgbClr val="ED1C24"/>
          </a:solidFill>
        </p:spPr>
        <p:txBody>
          <a:bodyPr wrap="square" lIns="0" tIns="0" rIns="0" bIns="0" rtlCol="0"/>
          <a:lstStyle/>
          <a:p>
            <a:endParaRPr sz="1803">
              <a:solidFill>
                <a:prstClr val="black"/>
              </a:solidFill>
            </a:endParaRPr>
          </a:p>
        </p:txBody>
      </p:sp>
      <p:sp>
        <p:nvSpPr>
          <p:cNvPr id="19" name="bk object 19"/>
          <p:cNvSpPr/>
          <p:nvPr/>
        </p:nvSpPr>
        <p:spPr>
          <a:xfrm>
            <a:off x="557849" y="6097914"/>
            <a:ext cx="394522" cy="197215"/>
          </a:xfrm>
          <a:custGeom>
            <a:avLst/>
            <a:gdLst/>
            <a:ahLst/>
            <a:cxnLst/>
            <a:rect l="l" t="t" r="r" b="b"/>
            <a:pathLst>
              <a:path w="393700" h="196850">
                <a:moveTo>
                  <a:pt x="393369" y="0"/>
                </a:moveTo>
                <a:lnTo>
                  <a:pt x="0" y="0"/>
                </a:lnTo>
                <a:lnTo>
                  <a:pt x="196684" y="196684"/>
                </a:lnTo>
                <a:lnTo>
                  <a:pt x="393369" y="0"/>
                </a:lnTo>
                <a:close/>
              </a:path>
            </a:pathLst>
          </a:custGeom>
          <a:solidFill>
            <a:srgbClr val="ED1C24"/>
          </a:solidFill>
        </p:spPr>
        <p:txBody>
          <a:bodyPr wrap="square" lIns="0" tIns="0" rIns="0" bIns="0" rtlCol="0"/>
          <a:lstStyle/>
          <a:p>
            <a:endParaRPr sz="1803">
              <a:solidFill>
                <a:prstClr val="black"/>
              </a:solidFill>
            </a:endParaRPr>
          </a:p>
        </p:txBody>
      </p:sp>
      <p:sp>
        <p:nvSpPr>
          <p:cNvPr id="20" name="bk object 20"/>
          <p:cNvSpPr/>
          <p:nvPr/>
        </p:nvSpPr>
        <p:spPr>
          <a:xfrm>
            <a:off x="360755" y="6097913"/>
            <a:ext cx="197261" cy="394430"/>
          </a:xfrm>
          <a:custGeom>
            <a:avLst/>
            <a:gdLst/>
            <a:ahLst/>
            <a:cxnLst/>
            <a:rect l="l" t="t" r="r" b="b"/>
            <a:pathLst>
              <a:path w="196850" h="393700">
                <a:moveTo>
                  <a:pt x="196684" y="0"/>
                </a:moveTo>
                <a:lnTo>
                  <a:pt x="0" y="196684"/>
                </a:lnTo>
                <a:lnTo>
                  <a:pt x="196684" y="393382"/>
                </a:lnTo>
                <a:lnTo>
                  <a:pt x="196684" y="0"/>
                </a:lnTo>
                <a:close/>
              </a:path>
            </a:pathLst>
          </a:custGeom>
          <a:solidFill>
            <a:srgbClr val="ED1C24"/>
          </a:solidFill>
        </p:spPr>
        <p:txBody>
          <a:bodyPr wrap="square" lIns="0" tIns="0" rIns="0" bIns="0" rtlCol="0"/>
          <a:lstStyle/>
          <a:p>
            <a:endParaRPr sz="1803">
              <a:solidFill>
                <a:prstClr val="black"/>
              </a:solidFill>
            </a:endParaRPr>
          </a:p>
        </p:txBody>
      </p:sp>
      <p:sp>
        <p:nvSpPr>
          <p:cNvPr id="21" name="bk object 21"/>
          <p:cNvSpPr/>
          <p:nvPr/>
        </p:nvSpPr>
        <p:spPr>
          <a:xfrm>
            <a:off x="557849" y="6294967"/>
            <a:ext cx="394522" cy="197215"/>
          </a:xfrm>
          <a:custGeom>
            <a:avLst/>
            <a:gdLst/>
            <a:ahLst/>
            <a:cxnLst/>
            <a:rect l="l" t="t" r="r" b="b"/>
            <a:pathLst>
              <a:path w="393700" h="196850">
                <a:moveTo>
                  <a:pt x="196684" y="0"/>
                </a:moveTo>
                <a:lnTo>
                  <a:pt x="0" y="196697"/>
                </a:lnTo>
                <a:lnTo>
                  <a:pt x="393369" y="196697"/>
                </a:lnTo>
                <a:lnTo>
                  <a:pt x="196684" y="0"/>
                </a:lnTo>
                <a:close/>
              </a:path>
            </a:pathLst>
          </a:custGeom>
          <a:solidFill>
            <a:srgbClr val="ED1C24"/>
          </a:solidFill>
        </p:spPr>
        <p:txBody>
          <a:bodyPr wrap="square" lIns="0" tIns="0" rIns="0" bIns="0" rtlCol="0"/>
          <a:lstStyle/>
          <a:p>
            <a:endParaRPr sz="1803">
              <a:solidFill>
                <a:prstClr val="black"/>
              </a:solidFill>
            </a:endParaRPr>
          </a:p>
        </p:txBody>
      </p:sp>
      <p:sp>
        <p:nvSpPr>
          <p:cNvPr id="22" name="bk object 22"/>
          <p:cNvSpPr/>
          <p:nvPr/>
        </p:nvSpPr>
        <p:spPr>
          <a:xfrm>
            <a:off x="1214851" y="6306956"/>
            <a:ext cx="36271" cy="69980"/>
          </a:xfrm>
          <a:custGeom>
            <a:avLst/>
            <a:gdLst/>
            <a:ahLst/>
            <a:cxnLst/>
            <a:rect l="l" t="t" r="r" b="b"/>
            <a:pathLst>
              <a:path w="36194" h="69850">
                <a:moveTo>
                  <a:pt x="0" y="69849"/>
                </a:moveTo>
                <a:lnTo>
                  <a:pt x="35763" y="69849"/>
                </a:lnTo>
                <a:lnTo>
                  <a:pt x="35763" y="0"/>
                </a:lnTo>
                <a:lnTo>
                  <a:pt x="0" y="0"/>
                </a:lnTo>
                <a:lnTo>
                  <a:pt x="0" y="69849"/>
                </a:lnTo>
                <a:close/>
              </a:path>
            </a:pathLst>
          </a:custGeom>
          <a:solidFill>
            <a:srgbClr val="231F20"/>
          </a:solidFill>
        </p:spPr>
        <p:txBody>
          <a:bodyPr wrap="square" lIns="0" tIns="0" rIns="0" bIns="0" rtlCol="0"/>
          <a:lstStyle/>
          <a:p>
            <a:endParaRPr sz="1803">
              <a:solidFill>
                <a:prstClr val="black"/>
              </a:solidFill>
            </a:endParaRPr>
          </a:p>
        </p:txBody>
      </p:sp>
      <p:sp>
        <p:nvSpPr>
          <p:cNvPr id="23" name="bk object 23"/>
          <p:cNvSpPr/>
          <p:nvPr/>
        </p:nvSpPr>
        <p:spPr>
          <a:xfrm>
            <a:off x="1214852" y="6293595"/>
            <a:ext cx="143173" cy="0"/>
          </a:xfrm>
          <a:custGeom>
            <a:avLst/>
            <a:gdLst/>
            <a:ahLst/>
            <a:cxnLst/>
            <a:rect l="l" t="t" r="r" b="b"/>
            <a:pathLst>
              <a:path w="142875">
                <a:moveTo>
                  <a:pt x="0" y="0"/>
                </a:moveTo>
                <a:lnTo>
                  <a:pt x="142849" y="0"/>
                </a:lnTo>
              </a:path>
            </a:pathLst>
          </a:custGeom>
          <a:ln w="26670">
            <a:solidFill>
              <a:srgbClr val="231F20"/>
            </a:solidFill>
          </a:ln>
        </p:spPr>
        <p:txBody>
          <a:bodyPr wrap="square" lIns="0" tIns="0" rIns="0" bIns="0" rtlCol="0"/>
          <a:lstStyle/>
          <a:p>
            <a:endParaRPr sz="1803">
              <a:solidFill>
                <a:prstClr val="black"/>
              </a:solidFill>
            </a:endParaRPr>
          </a:p>
        </p:txBody>
      </p:sp>
      <p:sp>
        <p:nvSpPr>
          <p:cNvPr id="24" name="bk object 24"/>
          <p:cNvSpPr/>
          <p:nvPr/>
        </p:nvSpPr>
        <p:spPr>
          <a:xfrm>
            <a:off x="1214851" y="6212803"/>
            <a:ext cx="36271" cy="67435"/>
          </a:xfrm>
          <a:custGeom>
            <a:avLst/>
            <a:gdLst/>
            <a:ahLst/>
            <a:cxnLst/>
            <a:rect l="l" t="t" r="r" b="b"/>
            <a:pathLst>
              <a:path w="36194" h="67310">
                <a:moveTo>
                  <a:pt x="0" y="67310"/>
                </a:moveTo>
                <a:lnTo>
                  <a:pt x="35763" y="67310"/>
                </a:lnTo>
                <a:lnTo>
                  <a:pt x="35763" y="0"/>
                </a:lnTo>
                <a:lnTo>
                  <a:pt x="0" y="0"/>
                </a:lnTo>
                <a:lnTo>
                  <a:pt x="0" y="67310"/>
                </a:lnTo>
                <a:close/>
              </a:path>
            </a:pathLst>
          </a:custGeom>
          <a:solidFill>
            <a:srgbClr val="231F20"/>
          </a:solidFill>
        </p:spPr>
        <p:txBody>
          <a:bodyPr wrap="square" lIns="0" tIns="0" rIns="0" bIns="0" rtlCol="0"/>
          <a:lstStyle/>
          <a:p>
            <a:endParaRPr sz="1803">
              <a:solidFill>
                <a:prstClr val="black"/>
              </a:solidFill>
            </a:endParaRPr>
          </a:p>
        </p:txBody>
      </p:sp>
      <p:sp>
        <p:nvSpPr>
          <p:cNvPr id="25" name="bk object 25"/>
          <p:cNvSpPr/>
          <p:nvPr/>
        </p:nvSpPr>
        <p:spPr>
          <a:xfrm>
            <a:off x="1322161" y="6306955"/>
            <a:ext cx="36271" cy="70616"/>
          </a:xfrm>
          <a:custGeom>
            <a:avLst/>
            <a:gdLst/>
            <a:ahLst/>
            <a:cxnLst/>
            <a:rect l="l" t="t" r="r" b="b"/>
            <a:pathLst>
              <a:path w="36194" h="70485">
                <a:moveTo>
                  <a:pt x="35763" y="0"/>
                </a:moveTo>
                <a:lnTo>
                  <a:pt x="0" y="0"/>
                </a:lnTo>
                <a:lnTo>
                  <a:pt x="0" y="70408"/>
                </a:lnTo>
                <a:lnTo>
                  <a:pt x="35763" y="70408"/>
                </a:lnTo>
                <a:lnTo>
                  <a:pt x="35763" y="0"/>
                </a:lnTo>
                <a:close/>
              </a:path>
            </a:pathLst>
          </a:custGeom>
          <a:solidFill>
            <a:srgbClr val="231F20"/>
          </a:solidFill>
        </p:spPr>
        <p:txBody>
          <a:bodyPr wrap="square" lIns="0" tIns="0" rIns="0" bIns="0" rtlCol="0"/>
          <a:lstStyle/>
          <a:p>
            <a:endParaRPr sz="1803">
              <a:solidFill>
                <a:prstClr val="black"/>
              </a:solidFill>
            </a:endParaRPr>
          </a:p>
        </p:txBody>
      </p:sp>
      <p:sp>
        <p:nvSpPr>
          <p:cNvPr id="26" name="bk object 26"/>
          <p:cNvSpPr/>
          <p:nvPr/>
        </p:nvSpPr>
        <p:spPr>
          <a:xfrm>
            <a:off x="1322161" y="6212448"/>
            <a:ext cx="36271" cy="68071"/>
          </a:xfrm>
          <a:custGeom>
            <a:avLst/>
            <a:gdLst/>
            <a:ahLst/>
            <a:cxnLst/>
            <a:rect l="l" t="t" r="r" b="b"/>
            <a:pathLst>
              <a:path w="36194" h="67945">
                <a:moveTo>
                  <a:pt x="35763" y="0"/>
                </a:moveTo>
                <a:lnTo>
                  <a:pt x="0" y="0"/>
                </a:lnTo>
                <a:lnTo>
                  <a:pt x="0" y="67449"/>
                </a:lnTo>
                <a:lnTo>
                  <a:pt x="35763" y="67449"/>
                </a:lnTo>
                <a:lnTo>
                  <a:pt x="35763" y="0"/>
                </a:lnTo>
                <a:close/>
              </a:path>
            </a:pathLst>
          </a:custGeom>
          <a:solidFill>
            <a:srgbClr val="231F20"/>
          </a:solidFill>
        </p:spPr>
        <p:txBody>
          <a:bodyPr wrap="square" lIns="0" tIns="0" rIns="0" bIns="0" rtlCol="0"/>
          <a:lstStyle/>
          <a:p>
            <a:endParaRPr sz="1803">
              <a:solidFill>
                <a:prstClr val="black"/>
              </a:solidFill>
            </a:endParaRPr>
          </a:p>
        </p:txBody>
      </p:sp>
      <p:sp>
        <p:nvSpPr>
          <p:cNvPr id="27" name="bk object 27"/>
          <p:cNvSpPr/>
          <p:nvPr/>
        </p:nvSpPr>
        <p:spPr>
          <a:xfrm>
            <a:off x="1378306" y="6209263"/>
            <a:ext cx="134252" cy="17119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solidFill>
                <a:prstClr val="black"/>
              </a:solidFill>
            </a:endParaRPr>
          </a:p>
        </p:txBody>
      </p:sp>
      <p:sp>
        <p:nvSpPr>
          <p:cNvPr id="28" name="bk object 28"/>
          <p:cNvSpPr/>
          <p:nvPr/>
        </p:nvSpPr>
        <p:spPr>
          <a:xfrm>
            <a:off x="1532752" y="6209263"/>
            <a:ext cx="292731" cy="17119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solidFill>
                <a:prstClr val="black"/>
              </a:solidFill>
            </a:endParaRPr>
          </a:p>
        </p:txBody>
      </p:sp>
      <p:sp>
        <p:nvSpPr>
          <p:cNvPr id="29" name="bk object 29"/>
          <p:cNvSpPr/>
          <p:nvPr/>
        </p:nvSpPr>
        <p:spPr>
          <a:xfrm>
            <a:off x="1891178" y="6212445"/>
            <a:ext cx="126501" cy="16755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solidFill>
                <a:prstClr val="black"/>
              </a:solidFill>
            </a:endParaRPr>
          </a:p>
        </p:txBody>
      </p:sp>
      <p:sp>
        <p:nvSpPr>
          <p:cNvPr id="30" name="bk object 30"/>
          <p:cNvSpPr/>
          <p:nvPr/>
        </p:nvSpPr>
        <p:spPr>
          <a:xfrm>
            <a:off x="2050230" y="6212453"/>
            <a:ext cx="116906" cy="165037"/>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803">
              <a:solidFill>
                <a:prstClr val="black"/>
              </a:solidFill>
            </a:endParaRPr>
          </a:p>
        </p:txBody>
      </p:sp>
      <p:sp>
        <p:nvSpPr>
          <p:cNvPr id="2" name="Holder 2"/>
          <p:cNvSpPr>
            <a:spLocks noGrp="1"/>
          </p:cNvSpPr>
          <p:nvPr>
            <p:ph type="title"/>
          </p:nvPr>
        </p:nvSpPr>
        <p:spPr>
          <a:xfrm>
            <a:off x="348027" y="1046798"/>
            <a:ext cx="11502311" cy="585737"/>
          </a:xfrm>
        </p:spPr>
        <p:txBody>
          <a:bodyPr lIns="0" tIns="0" rIns="0" bIns="0"/>
          <a:lstStyle>
            <a:lvl1pPr>
              <a:defRPr sz="3806" b="0" i="0">
                <a:solidFill>
                  <a:srgbClr val="231F20"/>
                </a:solidFill>
                <a:latin typeface="UniversNextforHSBC-Light"/>
                <a:cs typeface="UniversNextforHSBC-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33858853"/>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12867456"/>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7" y="2125983"/>
            <a:ext cx="10368609" cy="58477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5" y="3840483"/>
            <a:ext cx="853885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03754260"/>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48026" y="1028764"/>
            <a:ext cx="11502311" cy="585858"/>
          </a:xfrm>
        </p:spPr>
        <p:txBody>
          <a:bodyPr lIns="0" tIns="0" rIns="0" bIns="0"/>
          <a:lstStyle>
            <a:lvl1pPr>
              <a:defRPr sz="3807" b="0" i="0">
                <a:solidFill>
                  <a:srgbClr val="231F20"/>
                </a:solidFill>
                <a:latin typeface="UniversNextforHSBC-Light"/>
                <a:cs typeface="UniversNextforHSBC-Light"/>
              </a:defRPr>
            </a:lvl1pPr>
          </a:lstStyle>
          <a:p>
            <a:endParaRPr/>
          </a:p>
        </p:txBody>
      </p:sp>
      <p:sp>
        <p:nvSpPr>
          <p:cNvPr id="3" name="Holder 3"/>
          <p:cNvSpPr>
            <a:spLocks noGrp="1"/>
          </p:cNvSpPr>
          <p:nvPr>
            <p:ph type="body" idx="1"/>
          </p:nvPr>
        </p:nvSpPr>
        <p:spPr>
          <a:xfrm>
            <a:off x="348026" y="2366287"/>
            <a:ext cx="11502311" cy="276999"/>
          </a:xfrm>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7" name="object 3">
            <a:extLst>
              <a:ext uri="{FF2B5EF4-FFF2-40B4-BE49-F238E27FC236}">
                <a16:creationId xmlns:a16="http://schemas.microsoft.com/office/drawing/2014/main" id="{A18B4DE7-BBD2-5EEF-69DB-86B8F48FD3ED}"/>
              </a:ext>
            </a:extLst>
          </p:cNvPr>
          <p:cNvSpPr txBox="1"/>
          <p:nvPr userDrawn="1"/>
        </p:nvSpPr>
        <p:spPr>
          <a:xfrm>
            <a:off x="11754473" y="437376"/>
            <a:ext cx="89701" cy="151668"/>
          </a:xfrm>
          <a:prstGeom prst="rect">
            <a:avLst/>
          </a:prstGeom>
        </p:spPr>
        <p:txBody>
          <a:bodyPr vert="horz" wrap="square" lIns="0" tIns="12723" rIns="0" bIns="0" rtlCol="0">
            <a:spAutoFit/>
          </a:bodyPr>
          <a:lstStyle/>
          <a:p>
            <a:pPr marL="12721" defTabSz="915962">
              <a:spcBef>
                <a:spcPts val="100"/>
              </a:spcBef>
              <a:defRPr/>
            </a:pPr>
            <a:r>
              <a:rPr sz="902">
                <a:solidFill>
                  <a:srgbClr val="FFFFFF"/>
                </a:solidFill>
                <a:latin typeface="UniversNextforHSBC-Light"/>
                <a:cs typeface="UniversNextforHSBC-Light"/>
              </a:rPr>
              <a:t>3</a:t>
            </a:r>
            <a:endParaRPr sz="902">
              <a:solidFill>
                <a:prstClr val="black"/>
              </a:solidFill>
              <a:latin typeface="UniversNextforHSBC-Light"/>
              <a:cs typeface="UniversNextforHSBC-Light"/>
            </a:endParaRPr>
          </a:p>
        </p:txBody>
      </p:sp>
      <p:sp>
        <p:nvSpPr>
          <p:cNvPr id="8" name="object 4">
            <a:extLst>
              <a:ext uri="{FF2B5EF4-FFF2-40B4-BE49-F238E27FC236}">
                <a16:creationId xmlns:a16="http://schemas.microsoft.com/office/drawing/2014/main" id="{113B7E43-514D-A937-AF04-6FD24005D475}"/>
              </a:ext>
            </a:extLst>
          </p:cNvPr>
          <p:cNvSpPr/>
          <p:nvPr userDrawn="1"/>
        </p:nvSpPr>
        <p:spPr>
          <a:xfrm>
            <a:off x="362085" y="772448"/>
            <a:ext cx="4715988" cy="0"/>
          </a:xfrm>
          <a:custGeom>
            <a:avLst/>
            <a:gdLst/>
            <a:ahLst/>
            <a:cxnLst/>
            <a:rect l="l" t="t" r="r" b="b"/>
            <a:pathLst>
              <a:path w="4707255">
                <a:moveTo>
                  <a:pt x="0" y="0"/>
                </a:moveTo>
                <a:lnTo>
                  <a:pt x="4707001" y="0"/>
                </a:lnTo>
              </a:path>
            </a:pathLst>
          </a:custGeom>
          <a:ln w="3175">
            <a:solidFill>
              <a:srgbClr val="231F20"/>
            </a:solidFill>
          </a:ln>
        </p:spPr>
        <p:txBody>
          <a:bodyPr wrap="square" lIns="0" tIns="0" rIns="0" bIns="0" rtlCol="0"/>
          <a:lstStyle/>
          <a:p>
            <a:pPr defTabSz="915962">
              <a:defRPr/>
            </a:pPr>
            <a:endParaRPr sz="1802">
              <a:solidFill>
                <a:prstClr val="black"/>
              </a:solidFill>
            </a:endParaRPr>
          </a:p>
        </p:txBody>
      </p:sp>
      <p:sp>
        <p:nvSpPr>
          <p:cNvPr id="9" name="object 8">
            <a:extLst>
              <a:ext uri="{FF2B5EF4-FFF2-40B4-BE49-F238E27FC236}">
                <a16:creationId xmlns:a16="http://schemas.microsoft.com/office/drawing/2014/main" id="{03B32981-BCB5-8AC1-BA32-A50A404C42F7}"/>
              </a:ext>
            </a:extLst>
          </p:cNvPr>
          <p:cNvSpPr/>
          <p:nvPr userDrawn="1"/>
        </p:nvSpPr>
        <p:spPr>
          <a:xfrm>
            <a:off x="5077816" y="772448"/>
            <a:ext cx="6753665" cy="0"/>
          </a:xfrm>
          <a:custGeom>
            <a:avLst/>
            <a:gdLst/>
            <a:ahLst/>
            <a:cxnLst/>
            <a:rect l="l" t="t" r="r" b="b"/>
            <a:pathLst>
              <a:path w="6741159">
                <a:moveTo>
                  <a:pt x="0" y="0"/>
                </a:moveTo>
                <a:lnTo>
                  <a:pt x="6740994" y="0"/>
                </a:lnTo>
              </a:path>
            </a:pathLst>
          </a:custGeom>
          <a:ln w="3175">
            <a:solidFill>
              <a:srgbClr val="FFFFFF"/>
            </a:solidFill>
          </a:ln>
        </p:spPr>
        <p:txBody>
          <a:bodyPr wrap="square" lIns="0" tIns="0" rIns="0" bIns="0" rtlCol="0"/>
          <a:lstStyle/>
          <a:p>
            <a:pPr defTabSz="915962">
              <a:defRPr/>
            </a:pPr>
            <a:endParaRPr sz="1802">
              <a:solidFill>
                <a:prstClr val="black"/>
              </a:solidFill>
            </a:endParaRPr>
          </a:p>
        </p:txBody>
      </p:sp>
      <p:sp>
        <p:nvSpPr>
          <p:cNvPr id="10" name="object 4">
            <a:extLst>
              <a:ext uri="{FF2B5EF4-FFF2-40B4-BE49-F238E27FC236}">
                <a16:creationId xmlns:a16="http://schemas.microsoft.com/office/drawing/2014/main" id="{72C30594-7CAC-EE7A-5EC1-5CA409BBA00E}"/>
              </a:ext>
            </a:extLst>
          </p:cNvPr>
          <p:cNvSpPr/>
          <p:nvPr userDrawn="1"/>
        </p:nvSpPr>
        <p:spPr>
          <a:xfrm>
            <a:off x="362083" y="772448"/>
            <a:ext cx="11469655" cy="0"/>
          </a:xfrm>
          <a:custGeom>
            <a:avLst/>
            <a:gdLst/>
            <a:ahLst/>
            <a:cxnLst/>
            <a:rect l="l" t="t" r="r" b="b"/>
            <a:pathLst>
              <a:path w="11448415">
                <a:moveTo>
                  <a:pt x="0" y="0"/>
                </a:moveTo>
                <a:lnTo>
                  <a:pt x="11447995" y="0"/>
                </a:lnTo>
              </a:path>
            </a:pathLst>
          </a:custGeom>
          <a:ln w="3175">
            <a:solidFill>
              <a:srgbClr val="231F20"/>
            </a:solidFill>
          </a:ln>
        </p:spPr>
        <p:txBody>
          <a:bodyPr wrap="square" lIns="0" tIns="0" rIns="0" bIns="0" rtlCol="0"/>
          <a:lstStyle/>
          <a:p>
            <a:pPr defTabSz="915962">
              <a:defRPr/>
            </a:pPr>
            <a:endParaRPr sz="1802">
              <a:solidFill>
                <a:prstClr val="black"/>
              </a:solidFill>
            </a:endParaRPr>
          </a:p>
        </p:txBody>
      </p:sp>
      <p:sp>
        <p:nvSpPr>
          <p:cNvPr id="11" name="object 5">
            <a:extLst>
              <a:ext uri="{FF2B5EF4-FFF2-40B4-BE49-F238E27FC236}">
                <a16:creationId xmlns:a16="http://schemas.microsoft.com/office/drawing/2014/main" id="{DB05D622-E272-179D-7A0A-17F032A2B8E7}"/>
              </a:ext>
            </a:extLst>
          </p:cNvPr>
          <p:cNvSpPr txBox="1"/>
          <p:nvPr userDrawn="1"/>
        </p:nvSpPr>
        <p:spPr>
          <a:xfrm>
            <a:off x="349359" y="437376"/>
            <a:ext cx="1981695" cy="151668"/>
          </a:xfrm>
          <a:prstGeom prst="rect">
            <a:avLst/>
          </a:prstGeom>
        </p:spPr>
        <p:txBody>
          <a:bodyPr vert="horz" wrap="square" lIns="0" tIns="12723" rIns="0" bIns="0" rtlCol="0">
            <a:spAutoFit/>
          </a:bodyPr>
          <a:lstStyle/>
          <a:p>
            <a:pPr marL="12721" defTabSz="915962">
              <a:spcBef>
                <a:spcPts val="100"/>
              </a:spcBef>
              <a:defRPr/>
            </a:pPr>
            <a:r>
              <a:rPr lang="en-GB" sz="902" spc="-5">
                <a:solidFill>
                  <a:srgbClr val="231F20"/>
                </a:solidFill>
                <a:latin typeface="UniversNextforHSBC-Medium"/>
                <a:cs typeface="UniversNextforHSBC-Medium"/>
              </a:rPr>
              <a:t>Starting Your Career</a:t>
            </a:r>
            <a:endParaRPr sz="902">
              <a:solidFill>
                <a:prstClr val="black"/>
              </a:solidFill>
              <a:latin typeface="UniversNextforHSBC-Medium"/>
              <a:cs typeface="UniversNextforHSBC-Medium"/>
            </a:endParaRPr>
          </a:p>
        </p:txBody>
      </p:sp>
    </p:spTree>
    <p:extLst>
      <p:ext uri="{BB962C8B-B14F-4D97-AF65-F5344CB8AC3E}">
        <p14:creationId xmlns:p14="http://schemas.microsoft.com/office/powerpoint/2010/main" val="417227494"/>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48026" y="1028764"/>
            <a:ext cx="11502311" cy="585858"/>
          </a:xfrm>
        </p:spPr>
        <p:txBody>
          <a:bodyPr lIns="0" tIns="0" rIns="0" bIns="0"/>
          <a:lstStyle>
            <a:lvl1pPr>
              <a:defRPr sz="3807" b="0" i="0">
                <a:solidFill>
                  <a:srgbClr val="231F20"/>
                </a:solidFill>
                <a:latin typeface="UniversNextforHSBC-Light"/>
                <a:cs typeface="UniversNextforHSBC-Light"/>
              </a:defRPr>
            </a:lvl1pPr>
          </a:lstStyle>
          <a:p>
            <a:endParaRPr/>
          </a:p>
        </p:txBody>
      </p:sp>
      <p:sp>
        <p:nvSpPr>
          <p:cNvPr id="3" name="Holder 3"/>
          <p:cNvSpPr>
            <a:spLocks noGrp="1"/>
          </p:cNvSpPr>
          <p:nvPr>
            <p:ph sz="half" idx="2"/>
          </p:nvPr>
        </p:nvSpPr>
        <p:spPr>
          <a:xfrm>
            <a:off x="609918" y="1577342"/>
            <a:ext cx="530628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8" y="1577342"/>
            <a:ext cx="530628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object 3">
            <a:extLst>
              <a:ext uri="{FF2B5EF4-FFF2-40B4-BE49-F238E27FC236}">
                <a16:creationId xmlns:a16="http://schemas.microsoft.com/office/drawing/2014/main" id="{13295410-86F2-2C61-E755-E0619748CB70}"/>
              </a:ext>
            </a:extLst>
          </p:cNvPr>
          <p:cNvSpPr txBox="1"/>
          <p:nvPr userDrawn="1"/>
        </p:nvSpPr>
        <p:spPr>
          <a:xfrm>
            <a:off x="11754473" y="437376"/>
            <a:ext cx="89701" cy="151668"/>
          </a:xfrm>
          <a:prstGeom prst="rect">
            <a:avLst/>
          </a:prstGeom>
        </p:spPr>
        <p:txBody>
          <a:bodyPr vert="horz" wrap="square" lIns="0" tIns="12723" rIns="0" bIns="0" rtlCol="0">
            <a:spAutoFit/>
          </a:bodyPr>
          <a:lstStyle/>
          <a:p>
            <a:pPr marL="12721" defTabSz="915962">
              <a:spcBef>
                <a:spcPts val="100"/>
              </a:spcBef>
              <a:defRPr/>
            </a:pPr>
            <a:r>
              <a:rPr sz="902">
                <a:solidFill>
                  <a:srgbClr val="FFFFFF"/>
                </a:solidFill>
                <a:latin typeface="UniversNextforHSBC-Light"/>
                <a:cs typeface="UniversNextforHSBC-Light"/>
              </a:rPr>
              <a:t>3</a:t>
            </a:r>
            <a:endParaRPr sz="902">
              <a:solidFill>
                <a:prstClr val="black"/>
              </a:solidFill>
              <a:latin typeface="UniversNextforHSBC-Light"/>
              <a:cs typeface="UniversNextforHSBC-Light"/>
            </a:endParaRPr>
          </a:p>
        </p:txBody>
      </p:sp>
      <p:sp>
        <p:nvSpPr>
          <p:cNvPr id="9" name="object 4">
            <a:extLst>
              <a:ext uri="{FF2B5EF4-FFF2-40B4-BE49-F238E27FC236}">
                <a16:creationId xmlns:a16="http://schemas.microsoft.com/office/drawing/2014/main" id="{59CCE9BB-2D90-51F0-1085-DF336BD0F2DD}"/>
              </a:ext>
            </a:extLst>
          </p:cNvPr>
          <p:cNvSpPr/>
          <p:nvPr userDrawn="1"/>
        </p:nvSpPr>
        <p:spPr>
          <a:xfrm>
            <a:off x="362085" y="772448"/>
            <a:ext cx="4715988" cy="0"/>
          </a:xfrm>
          <a:custGeom>
            <a:avLst/>
            <a:gdLst/>
            <a:ahLst/>
            <a:cxnLst/>
            <a:rect l="l" t="t" r="r" b="b"/>
            <a:pathLst>
              <a:path w="4707255">
                <a:moveTo>
                  <a:pt x="0" y="0"/>
                </a:moveTo>
                <a:lnTo>
                  <a:pt x="4707001" y="0"/>
                </a:lnTo>
              </a:path>
            </a:pathLst>
          </a:custGeom>
          <a:ln w="3175">
            <a:solidFill>
              <a:srgbClr val="231F20"/>
            </a:solidFill>
          </a:ln>
        </p:spPr>
        <p:txBody>
          <a:bodyPr wrap="square" lIns="0" tIns="0" rIns="0" bIns="0" rtlCol="0"/>
          <a:lstStyle/>
          <a:p>
            <a:pPr defTabSz="915962">
              <a:defRPr/>
            </a:pPr>
            <a:endParaRPr sz="1802">
              <a:solidFill>
                <a:prstClr val="black"/>
              </a:solidFill>
            </a:endParaRPr>
          </a:p>
        </p:txBody>
      </p:sp>
      <p:sp>
        <p:nvSpPr>
          <p:cNvPr id="10" name="object 8">
            <a:extLst>
              <a:ext uri="{FF2B5EF4-FFF2-40B4-BE49-F238E27FC236}">
                <a16:creationId xmlns:a16="http://schemas.microsoft.com/office/drawing/2014/main" id="{3E40693F-3C44-28E1-1BBF-6BBBF19BE7E6}"/>
              </a:ext>
            </a:extLst>
          </p:cNvPr>
          <p:cNvSpPr/>
          <p:nvPr userDrawn="1"/>
        </p:nvSpPr>
        <p:spPr>
          <a:xfrm>
            <a:off x="5077816" y="772448"/>
            <a:ext cx="6753665" cy="0"/>
          </a:xfrm>
          <a:custGeom>
            <a:avLst/>
            <a:gdLst/>
            <a:ahLst/>
            <a:cxnLst/>
            <a:rect l="l" t="t" r="r" b="b"/>
            <a:pathLst>
              <a:path w="6741159">
                <a:moveTo>
                  <a:pt x="0" y="0"/>
                </a:moveTo>
                <a:lnTo>
                  <a:pt x="6740994" y="0"/>
                </a:lnTo>
              </a:path>
            </a:pathLst>
          </a:custGeom>
          <a:ln w="3175">
            <a:solidFill>
              <a:srgbClr val="FFFFFF"/>
            </a:solidFill>
          </a:ln>
        </p:spPr>
        <p:txBody>
          <a:bodyPr wrap="square" lIns="0" tIns="0" rIns="0" bIns="0" rtlCol="0"/>
          <a:lstStyle/>
          <a:p>
            <a:pPr defTabSz="915962">
              <a:defRPr/>
            </a:pPr>
            <a:endParaRPr sz="1802">
              <a:solidFill>
                <a:prstClr val="black"/>
              </a:solidFill>
            </a:endParaRPr>
          </a:p>
        </p:txBody>
      </p:sp>
      <p:sp>
        <p:nvSpPr>
          <p:cNvPr id="11" name="object 4">
            <a:extLst>
              <a:ext uri="{FF2B5EF4-FFF2-40B4-BE49-F238E27FC236}">
                <a16:creationId xmlns:a16="http://schemas.microsoft.com/office/drawing/2014/main" id="{B205D1D3-C16D-A83C-FE0E-B9FEDB2C0F95}"/>
              </a:ext>
            </a:extLst>
          </p:cNvPr>
          <p:cNvSpPr/>
          <p:nvPr userDrawn="1"/>
        </p:nvSpPr>
        <p:spPr>
          <a:xfrm>
            <a:off x="362083" y="772448"/>
            <a:ext cx="11469655" cy="0"/>
          </a:xfrm>
          <a:custGeom>
            <a:avLst/>
            <a:gdLst/>
            <a:ahLst/>
            <a:cxnLst/>
            <a:rect l="l" t="t" r="r" b="b"/>
            <a:pathLst>
              <a:path w="11448415">
                <a:moveTo>
                  <a:pt x="0" y="0"/>
                </a:moveTo>
                <a:lnTo>
                  <a:pt x="11447995" y="0"/>
                </a:lnTo>
              </a:path>
            </a:pathLst>
          </a:custGeom>
          <a:ln w="3175">
            <a:solidFill>
              <a:srgbClr val="231F20"/>
            </a:solidFill>
          </a:ln>
        </p:spPr>
        <p:txBody>
          <a:bodyPr wrap="square" lIns="0" tIns="0" rIns="0" bIns="0" rtlCol="0"/>
          <a:lstStyle/>
          <a:p>
            <a:pPr defTabSz="915962">
              <a:defRPr/>
            </a:pPr>
            <a:endParaRPr sz="1802">
              <a:solidFill>
                <a:prstClr val="black"/>
              </a:solidFill>
            </a:endParaRPr>
          </a:p>
        </p:txBody>
      </p:sp>
    </p:spTree>
    <p:extLst>
      <p:ext uri="{BB962C8B-B14F-4D97-AF65-F5344CB8AC3E}">
        <p14:creationId xmlns:p14="http://schemas.microsoft.com/office/powerpoint/2010/main" val="3083178680"/>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487755"/>
            <a:ext cx="12193399" cy="53649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924"/>
          </a:p>
        </p:txBody>
      </p:sp>
      <p:sp>
        <p:nvSpPr>
          <p:cNvPr id="17" name="bk object 17"/>
          <p:cNvSpPr/>
          <p:nvPr/>
        </p:nvSpPr>
        <p:spPr>
          <a:xfrm>
            <a:off x="557459" y="6097997"/>
            <a:ext cx="395159" cy="394431"/>
          </a:xfrm>
          <a:custGeom>
            <a:avLst/>
            <a:gdLst/>
            <a:ahLst/>
            <a:cxnLst/>
            <a:rect l="l" t="t" r="r" b="b"/>
            <a:pathLst>
              <a:path w="394334" h="393700">
                <a:moveTo>
                  <a:pt x="0" y="393179"/>
                </a:moveTo>
                <a:lnTo>
                  <a:pt x="394093" y="393179"/>
                </a:lnTo>
                <a:lnTo>
                  <a:pt x="394093" y="0"/>
                </a:lnTo>
                <a:lnTo>
                  <a:pt x="0" y="0"/>
                </a:lnTo>
                <a:lnTo>
                  <a:pt x="0" y="393179"/>
                </a:lnTo>
                <a:close/>
              </a:path>
            </a:pathLst>
          </a:custGeom>
          <a:solidFill>
            <a:srgbClr val="FFFFFF"/>
          </a:solidFill>
        </p:spPr>
        <p:txBody>
          <a:bodyPr wrap="square" lIns="0" tIns="0" rIns="0" bIns="0" rtlCol="0"/>
          <a:lstStyle/>
          <a:p>
            <a:endParaRPr sz="1924"/>
          </a:p>
        </p:txBody>
      </p:sp>
      <p:sp>
        <p:nvSpPr>
          <p:cNvPr id="18" name="bk object 18"/>
          <p:cNvSpPr/>
          <p:nvPr/>
        </p:nvSpPr>
        <p:spPr>
          <a:xfrm>
            <a:off x="952045" y="6097911"/>
            <a:ext cx="197261" cy="394431"/>
          </a:xfrm>
          <a:custGeom>
            <a:avLst/>
            <a:gdLst/>
            <a:ahLst/>
            <a:cxnLst/>
            <a:rect l="l" t="t" r="r" b="b"/>
            <a:pathLst>
              <a:path w="196850" h="393700">
                <a:moveTo>
                  <a:pt x="0" y="0"/>
                </a:moveTo>
                <a:lnTo>
                  <a:pt x="0" y="393382"/>
                </a:lnTo>
                <a:lnTo>
                  <a:pt x="196684" y="196697"/>
                </a:lnTo>
                <a:lnTo>
                  <a:pt x="0" y="0"/>
                </a:lnTo>
                <a:close/>
              </a:path>
            </a:pathLst>
          </a:custGeom>
          <a:solidFill>
            <a:srgbClr val="ED1C24"/>
          </a:solidFill>
        </p:spPr>
        <p:txBody>
          <a:bodyPr wrap="square" lIns="0" tIns="0" rIns="0" bIns="0" rtlCol="0"/>
          <a:lstStyle/>
          <a:p>
            <a:endParaRPr sz="1924"/>
          </a:p>
        </p:txBody>
      </p:sp>
      <p:sp>
        <p:nvSpPr>
          <p:cNvPr id="19" name="bk object 19"/>
          <p:cNvSpPr/>
          <p:nvPr/>
        </p:nvSpPr>
        <p:spPr>
          <a:xfrm>
            <a:off x="557849" y="6097913"/>
            <a:ext cx="394522" cy="197215"/>
          </a:xfrm>
          <a:custGeom>
            <a:avLst/>
            <a:gdLst/>
            <a:ahLst/>
            <a:cxnLst/>
            <a:rect l="l" t="t" r="r" b="b"/>
            <a:pathLst>
              <a:path w="393700" h="196850">
                <a:moveTo>
                  <a:pt x="393382" y="0"/>
                </a:moveTo>
                <a:lnTo>
                  <a:pt x="0" y="0"/>
                </a:lnTo>
                <a:lnTo>
                  <a:pt x="196684" y="196697"/>
                </a:lnTo>
                <a:lnTo>
                  <a:pt x="393382" y="0"/>
                </a:lnTo>
                <a:close/>
              </a:path>
            </a:pathLst>
          </a:custGeom>
          <a:solidFill>
            <a:srgbClr val="ED1C24"/>
          </a:solidFill>
        </p:spPr>
        <p:txBody>
          <a:bodyPr wrap="square" lIns="0" tIns="0" rIns="0" bIns="0" rtlCol="0"/>
          <a:lstStyle/>
          <a:p>
            <a:endParaRPr sz="1924"/>
          </a:p>
        </p:txBody>
      </p:sp>
      <p:sp>
        <p:nvSpPr>
          <p:cNvPr id="20" name="bk object 20"/>
          <p:cNvSpPr/>
          <p:nvPr/>
        </p:nvSpPr>
        <p:spPr>
          <a:xfrm>
            <a:off x="360754" y="6097911"/>
            <a:ext cx="197261" cy="394431"/>
          </a:xfrm>
          <a:custGeom>
            <a:avLst/>
            <a:gdLst/>
            <a:ahLst/>
            <a:cxnLst/>
            <a:rect l="l" t="t" r="r" b="b"/>
            <a:pathLst>
              <a:path w="196850" h="393700">
                <a:moveTo>
                  <a:pt x="196684" y="0"/>
                </a:moveTo>
                <a:lnTo>
                  <a:pt x="0" y="196684"/>
                </a:lnTo>
                <a:lnTo>
                  <a:pt x="196684" y="393382"/>
                </a:lnTo>
                <a:lnTo>
                  <a:pt x="196684" y="0"/>
                </a:lnTo>
                <a:close/>
              </a:path>
            </a:pathLst>
          </a:custGeom>
          <a:solidFill>
            <a:srgbClr val="ED1C24"/>
          </a:solidFill>
        </p:spPr>
        <p:txBody>
          <a:bodyPr wrap="square" lIns="0" tIns="0" rIns="0" bIns="0" rtlCol="0"/>
          <a:lstStyle/>
          <a:p>
            <a:endParaRPr sz="1924"/>
          </a:p>
        </p:txBody>
      </p:sp>
      <p:sp>
        <p:nvSpPr>
          <p:cNvPr id="21" name="bk object 21"/>
          <p:cNvSpPr/>
          <p:nvPr/>
        </p:nvSpPr>
        <p:spPr>
          <a:xfrm>
            <a:off x="557849" y="6294967"/>
            <a:ext cx="394522" cy="197215"/>
          </a:xfrm>
          <a:custGeom>
            <a:avLst/>
            <a:gdLst/>
            <a:ahLst/>
            <a:cxnLst/>
            <a:rect l="l" t="t" r="r" b="b"/>
            <a:pathLst>
              <a:path w="393700" h="196850">
                <a:moveTo>
                  <a:pt x="196684" y="0"/>
                </a:moveTo>
                <a:lnTo>
                  <a:pt x="0" y="196697"/>
                </a:lnTo>
                <a:lnTo>
                  <a:pt x="393382" y="196697"/>
                </a:lnTo>
                <a:lnTo>
                  <a:pt x="196684" y="0"/>
                </a:lnTo>
                <a:close/>
              </a:path>
            </a:pathLst>
          </a:custGeom>
          <a:solidFill>
            <a:srgbClr val="ED1C24"/>
          </a:solidFill>
        </p:spPr>
        <p:txBody>
          <a:bodyPr wrap="square" lIns="0" tIns="0" rIns="0" bIns="0" rtlCol="0"/>
          <a:lstStyle/>
          <a:p>
            <a:endParaRPr sz="1924"/>
          </a:p>
        </p:txBody>
      </p:sp>
      <p:sp>
        <p:nvSpPr>
          <p:cNvPr id="22" name="bk object 22"/>
          <p:cNvSpPr/>
          <p:nvPr/>
        </p:nvSpPr>
        <p:spPr>
          <a:xfrm>
            <a:off x="1214851" y="6306955"/>
            <a:ext cx="36271" cy="69980"/>
          </a:xfrm>
          <a:custGeom>
            <a:avLst/>
            <a:gdLst/>
            <a:ahLst/>
            <a:cxnLst/>
            <a:rect l="l" t="t" r="r" b="b"/>
            <a:pathLst>
              <a:path w="36194" h="69850">
                <a:moveTo>
                  <a:pt x="0" y="69850"/>
                </a:moveTo>
                <a:lnTo>
                  <a:pt x="35775" y="69850"/>
                </a:lnTo>
                <a:lnTo>
                  <a:pt x="35775" y="0"/>
                </a:lnTo>
                <a:lnTo>
                  <a:pt x="0" y="0"/>
                </a:lnTo>
                <a:lnTo>
                  <a:pt x="0" y="69850"/>
                </a:lnTo>
                <a:close/>
              </a:path>
            </a:pathLst>
          </a:custGeom>
          <a:solidFill>
            <a:srgbClr val="FFFFFF"/>
          </a:solidFill>
        </p:spPr>
        <p:txBody>
          <a:bodyPr wrap="square" lIns="0" tIns="0" rIns="0" bIns="0" rtlCol="0"/>
          <a:lstStyle/>
          <a:p>
            <a:endParaRPr sz="1924"/>
          </a:p>
        </p:txBody>
      </p:sp>
      <p:sp>
        <p:nvSpPr>
          <p:cNvPr id="23" name="bk object 23"/>
          <p:cNvSpPr/>
          <p:nvPr/>
        </p:nvSpPr>
        <p:spPr>
          <a:xfrm>
            <a:off x="1214851" y="6293594"/>
            <a:ext cx="143174" cy="0"/>
          </a:xfrm>
          <a:custGeom>
            <a:avLst/>
            <a:gdLst/>
            <a:ahLst/>
            <a:cxnLst/>
            <a:rect l="l" t="t" r="r" b="b"/>
            <a:pathLst>
              <a:path w="142875">
                <a:moveTo>
                  <a:pt x="0" y="0"/>
                </a:moveTo>
                <a:lnTo>
                  <a:pt x="142862" y="0"/>
                </a:lnTo>
              </a:path>
            </a:pathLst>
          </a:custGeom>
          <a:ln w="26670">
            <a:solidFill>
              <a:srgbClr val="FFFFFF"/>
            </a:solidFill>
          </a:ln>
        </p:spPr>
        <p:txBody>
          <a:bodyPr wrap="square" lIns="0" tIns="0" rIns="0" bIns="0" rtlCol="0"/>
          <a:lstStyle/>
          <a:p>
            <a:endParaRPr sz="1924"/>
          </a:p>
        </p:txBody>
      </p:sp>
      <p:sp>
        <p:nvSpPr>
          <p:cNvPr id="24" name="bk object 24"/>
          <p:cNvSpPr/>
          <p:nvPr/>
        </p:nvSpPr>
        <p:spPr>
          <a:xfrm>
            <a:off x="1214851" y="6212802"/>
            <a:ext cx="36271" cy="67435"/>
          </a:xfrm>
          <a:custGeom>
            <a:avLst/>
            <a:gdLst/>
            <a:ahLst/>
            <a:cxnLst/>
            <a:rect l="l" t="t" r="r" b="b"/>
            <a:pathLst>
              <a:path w="36194" h="67310">
                <a:moveTo>
                  <a:pt x="0" y="67310"/>
                </a:moveTo>
                <a:lnTo>
                  <a:pt x="35775" y="67310"/>
                </a:lnTo>
                <a:lnTo>
                  <a:pt x="35775" y="0"/>
                </a:lnTo>
                <a:lnTo>
                  <a:pt x="0" y="0"/>
                </a:lnTo>
                <a:lnTo>
                  <a:pt x="0" y="67310"/>
                </a:lnTo>
                <a:close/>
              </a:path>
            </a:pathLst>
          </a:custGeom>
          <a:solidFill>
            <a:srgbClr val="FFFFFF"/>
          </a:solidFill>
        </p:spPr>
        <p:txBody>
          <a:bodyPr wrap="square" lIns="0" tIns="0" rIns="0" bIns="0" rtlCol="0"/>
          <a:lstStyle/>
          <a:p>
            <a:endParaRPr sz="1924"/>
          </a:p>
        </p:txBody>
      </p:sp>
      <p:sp>
        <p:nvSpPr>
          <p:cNvPr id="25" name="bk object 25"/>
          <p:cNvSpPr/>
          <p:nvPr/>
        </p:nvSpPr>
        <p:spPr>
          <a:xfrm>
            <a:off x="1322161" y="6306957"/>
            <a:ext cx="36271" cy="70615"/>
          </a:xfrm>
          <a:custGeom>
            <a:avLst/>
            <a:gdLst/>
            <a:ahLst/>
            <a:cxnLst/>
            <a:rect l="l" t="t" r="r" b="b"/>
            <a:pathLst>
              <a:path w="36194" h="70485">
                <a:moveTo>
                  <a:pt x="35775" y="0"/>
                </a:moveTo>
                <a:lnTo>
                  <a:pt x="0" y="0"/>
                </a:lnTo>
                <a:lnTo>
                  <a:pt x="0" y="70408"/>
                </a:lnTo>
                <a:lnTo>
                  <a:pt x="35775" y="70408"/>
                </a:lnTo>
                <a:lnTo>
                  <a:pt x="35775" y="0"/>
                </a:lnTo>
                <a:close/>
              </a:path>
            </a:pathLst>
          </a:custGeom>
          <a:solidFill>
            <a:srgbClr val="FFFFFF"/>
          </a:solidFill>
        </p:spPr>
        <p:txBody>
          <a:bodyPr wrap="square" lIns="0" tIns="0" rIns="0" bIns="0" rtlCol="0"/>
          <a:lstStyle/>
          <a:p>
            <a:endParaRPr sz="1924"/>
          </a:p>
        </p:txBody>
      </p:sp>
      <p:sp>
        <p:nvSpPr>
          <p:cNvPr id="26" name="bk object 26"/>
          <p:cNvSpPr/>
          <p:nvPr/>
        </p:nvSpPr>
        <p:spPr>
          <a:xfrm>
            <a:off x="1322161" y="6212459"/>
            <a:ext cx="36271" cy="68071"/>
          </a:xfrm>
          <a:custGeom>
            <a:avLst/>
            <a:gdLst/>
            <a:ahLst/>
            <a:cxnLst/>
            <a:rect l="l" t="t" r="r" b="b"/>
            <a:pathLst>
              <a:path w="36194" h="67945">
                <a:moveTo>
                  <a:pt x="35775" y="0"/>
                </a:moveTo>
                <a:lnTo>
                  <a:pt x="0" y="0"/>
                </a:lnTo>
                <a:lnTo>
                  <a:pt x="0" y="67436"/>
                </a:lnTo>
                <a:lnTo>
                  <a:pt x="35775" y="67436"/>
                </a:lnTo>
                <a:lnTo>
                  <a:pt x="35775" y="0"/>
                </a:lnTo>
                <a:close/>
              </a:path>
            </a:pathLst>
          </a:custGeom>
          <a:solidFill>
            <a:srgbClr val="FFFFFF"/>
          </a:solidFill>
        </p:spPr>
        <p:txBody>
          <a:bodyPr wrap="square" lIns="0" tIns="0" rIns="0" bIns="0" rtlCol="0"/>
          <a:lstStyle/>
          <a:p>
            <a:endParaRPr sz="1924"/>
          </a:p>
        </p:txBody>
      </p:sp>
      <p:sp>
        <p:nvSpPr>
          <p:cNvPr id="27" name="bk object 27"/>
          <p:cNvSpPr/>
          <p:nvPr/>
        </p:nvSpPr>
        <p:spPr>
          <a:xfrm>
            <a:off x="1378306" y="6209262"/>
            <a:ext cx="134251" cy="17119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924"/>
          </a:p>
        </p:txBody>
      </p:sp>
      <p:sp>
        <p:nvSpPr>
          <p:cNvPr id="28" name="bk object 28"/>
          <p:cNvSpPr/>
          <p:nvPr/>
        </p:nvSpPr>
        <p:spPr>
          <a:xfrm>
            <a:off x="1532750" y="6209262"/>
            <a:ext cx="292732" cy="17119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924"/>
          </a:p>
        </p:txBody>
      </p:sp>
      <p:sp>
        <p:nvSpPr>
          <p:cNvPr id="29" name="bk object 29"/>
          <p:cNvSpPr/>
          <p:nvPr/>
        </p:nvSpPr>
        <p:spPr>
          <a:xfrm>
            <a:off x="1891177" y="6212446"/>
            <a:ext cx="126500" cy="16755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924"/>
          </a:p>
        </p:txBody>
      </p:sp>
      <p:sp>
        <p:nvSpPr>
          <p:cNvPr id="30" name="bk object 30"/>
          <p:cNvSpPr/>
          <p:nvPr/>
        </p:nvSpPr>
        <p:spPr>
          <a:xfrm>
            <a:off x="2050230" y="6212452"/>
            <a:ext cx="116906" cy="16505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924"/>
          </a:p>
        </p:txBody>
      </p:sp>
      <p:sp>
        <p:nvSpPr>
          <p:cNvPr id="31" name="bk object 31"/>
          <p:cNvSpPr/>
          <p:nvPr/>
        </p:nvSpPr>
        <p:spPr>
          <a:xfrm>
            <a:off x="1" y="3"/>
            <a:ext cx="12193399" cy="1487753"/>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924"/>
          </a:p>
        </p:txBody>
      </p:sp>
      <p:sp>
        <p:nvSpPr>
          <p:cNvPr id="2" name="Holder 2"/>
          <p:cNvSpPr>
            <a:spLocks noGrp="1"/>
          </p:cNvSpPr>
          <p:nvPr>
            <p:ph type="title"/>
          </p:nvPr>
        </p:nvSpPr>
        <p:spPr>
          <a:xfrm>
            <a:off x="348026" y="1028764"/>
            <a:ext cx="11502311" cy="585858"/>
          </a:xfrm>
        </p:spPr>
        <p:txBody>
          <a:bodyPr lIns="0" tIns="0" rIns="0" bIns="0"/>
          <a:lstStyle>
            <a:lvl1pPr>
              <a:defRPr sz="3807" b="0" i="0">
                <a:solidFill>
                  <a:srgbClr val="231F20"/>
                </a:solidFill>
                <a:latin typeface="UniversNextforHSBC-Light"/>
                <a:cs typeface="UniversNextforHSBC-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42663396"/>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5" name="object 3">
            <a:extLst>
              <a:ext uri="{FF2B5EF4-FFF2-40B4-BE49-F238E27FC236}">
                <a16:creationId xmlns:a16="http://schemas.microsoft.com/office/drawing/2014/main" id="{D99623D7-0E17-973F-ECDA-8D2E93DC427B}"/>
              </a:ext>
            </a:extLst>
          </p:cNvPr>
          <p:cNvSpPr txBox="1"/>
          <p:nvPr userDrawn="1"/>
        </p:nvSpPr>
        <p:spPr>
          <a:xfrm>
            <a:off x="11754473" y="437376"/>
            <a:ext cx="89701" cy="151668"/>
          </a:xfrm>
          <a:prstGeom prst="rect">
            <a:avLst/>
          </a:prstGeom>
        </p:spPr>
        <p:txBody>
          <a:bodyPr vert="horz" wrap="square" lIns="0" tIns="12723" rIns="0" bIns="0" rtlCol="0">
            <a:spAutoFit/>
          </a:bodyPr>
          <a:lstStyle/>
          <a:p>
            <a:pPr marL="12721" defTabSz="915962">
              <a:spcBef>
                <a:spcPts val="100"/>
              </a:spcBef>
              <a:defRPr/>
            </a:pPr>
            <a:r>
              <a:rPr sz="902">
                <a:solidFill>
                  <a:srgbClr val="FFFFFF"/>
                </a:solidFill>
                <a:latin typeface="UniversNextforHSBC-Light"/>
                <a:cs typeface="UniversNextforHSBC-Light"/>
              </a:rPr>
              <a:t>3</a:t>
            </a:r>
            <a:endParaRPr sz="902">
              <a:solidFill>
                <a:prstClr val="black"/>
              </a:solidFill>
              <a:latin typeface="UniversNextforHSBC-Light"/>
              <a:cs typeface="UniversNextforHSBC-Light"/>
            </a:endParaRPr>
          </a:p>
        </p:txBody>
      </p:sp>
      <p:sp>
        <p:nvSpPr>
          <p:cNvPr id="6" name="object 4">
            <a:extLst>
              <a:ext uri="{FF2B5EF4-FFF2-40B4-BE49-F238E27FC236}">
                <a16:creationId xmlns:a16="http://schemas.microsoft.com/office/drawing/2014/main" id="{7DC319EE-2673-35C9-34CC-3AE28BD74F21}"/>
              </a:ext>
            </a:extLst>
          </p:cNvPr>
          <p:cNvSpPr/>
          <p:nvPr userDrawn="1"/>
        </p:nvSpPr>
        <p:spPr>
          <a:xfrm>
            <a:off x="362085" y="772448"/>
            <a:ext cx="4715988" cy="0"/>
          </a:xfrm>
          <a:custGeom>
            <a:avLst/>
            <a:gdLst/>
            <a:ahLst/>
            <a:cxnLst/>
            <a:rect l="l" t="t" r="r" b="b"/>
            <a:pathLst>
              <a:path w="4707255">
                <a:moveTo>
                  <a:pt x="0" y="0"/>
                </a:moveTo>
                <a:lnTo>
                  <a:pt x="4707001" y="0"/>
                </a:lnTo>
              </a:path>
            </a:pathLst>
          </a:custGeom>
          <a:ln w="3175">
            <a:solidFill>
              <a:srgbClr val="231F20"/>
            </a:solidFill>
          </a:ln>
        </p:spPr>
        <p:txBody>
          <a:bodyPr wrap="square" lIns="0" tIns="0" rIns="0" bIns="0" rtlCol="0"/>
          <a:lstStyle/>
          <a:p>
            <a:pPr defTabSz="915962">
              <a:defRPr/>
            </a:pPr>
            <a:endParaRPr sz="1802">
              <a:solidFill>
                <a:prstClr val="black"/>
              </a:solidFill>
            </a:endParaRPr>
          </a:p>
        </p:txBody>
      </p:sp>
      <p:sp>
        <p:nvSpPr>
          <p:cNvPr id="7" name="object 8">
            <a:extLst>
              <a:ext uri="{FF2B5EF4-FFF2-40B4-BE49-F238E27FC236}">
                <a16:creationId xmlns:a16="http://schemas.microsoft.com/office/drawing/2014/main" id="{12E91D0B-75D2-938C-EA99-DB3B81287A02}"/>
              </a:ext>
            </a:extLst>
          </p:cNvPr>
          <p:cNvSpPr/>
          <p:nvPr userDrawn="1"/>
        </p:nvSpPr>
        <p:spPr>
          <a:xfrm>
            <a:off x="5077816" y="772448"/>
            <a:ext cx="6753665" cy="0"/>
          </a:xfrm>
          <a:custGeom>
            <a:avLst/>
            <a:gdLst/>
            <a:ahLst/>
            <a:cxnLst/>
            <a:rect l="l" t="t" r="r" b="b"/>
            <a:pathLst>
              <a:path w="6741159">
                <a:moveTo>
                  <a:pt x="0" y="0"/>
                </a:moveTo>
                <a:lnTo>
                  <a:pt x="6740994" y="0"/>
                </a:lnTo>
              </a:path>
            </a:pathLst>
          </a:custGeom>
          <a:ln w="3175">
            <a:solidFill>
              <a:srgbClr val="FFFFFF"/>
            </a:solidFill>
          </a:ln>
        </p:spPr>
        <p:txBody>
          <a:bodyPr wrap="square" lIns="0" tIns="0" rIns="0" bIns="0" rtlCol="0"/>
          <a:lstStyle/>
          <a:p>
            <a:pPr defTabSz="915962">
              <a:defRPr/>
            </a:pPr>
            <a:endParaRPr sz="1802">
              <a:solidFill>
                <a:prstClr val="black"/>
              </a:solidFill>
            </a:endParaRPr>
          </a:p>
        </p:txBody>
      </p:sp>
      <p:sp>
        <p:nvSpPr>
          <p:cNvPr id="8" name="object 4">
            <a:extLst>
              <a:ext uri="{FF2B5EF4-FFF2-40B4-BE49-F238E27FC236}">
                <a16:creationId xmlns:a16="http://schemas.microsoft.com/office/drawing/2014/main" id="{70E4DE9B-2746-945D-2B96-C6D76C5C8BDD}"/>
              </a:ext>
            </a:extLst>
          </p:cNvPr>
          <p:cNvSpPr/>
          <p:nvPr userDrawn="1"/>
        </p:nvSpPr>
        <p:spPr>
          <a:xfrm>
            <a:off x="362083" y="772448"/>
            <a:ext cx="11469655" cy="0"/>
          </a:xfrm>
          <a:custGeom>
            <a:avLst/>
            <a:gdLst/>
            <a:ahLst/>
            <a:cxnLst/>
            <a:rect l="l" t="t" r="r" b="b"/>
            <a:pathLst>
              <a:path w="11448415">
                <a:moveTo>
                  <a:pt x="0" y="0"/>
                </a:moveTo>
                <a:lnTo>
                  <a:pt x="11447995" y="0"/>
                </a:lnTo>
              </a:path>
            </a:pathLst>
          </a:custGeom>
          <a:ln w="3175">
            <a:solidFill>
              <a:srgbClr val="231F20"/>
            </a:solidFill>
          </a:ln>
        </p:spPr>
        <p:txBody>
          <a:bodyPr wrap="square" lIns="0" tIns="0" rIns="0" bIns="0" rtlCol="0"/>
          <a:lstStyle/>
          <a:p>
            <a:pPr defTabSz="915962">
              <a:defRPr/>
            </a:pPr>
            <a:endParaRPr sz="1802">
              <a:solidFill>
                <a:prstClr val="black"/>
              </a:solidFill>
            </a:endParaRPr>
          </a:p>
        </p:txBody>
      </p:sp>
      <p:sp>
        <p:nvSpPr>
          <p:cNvPr id="9" name="object 5">
            <a:extLst>
              <a:ext uri="{FF2B5EF4-FFF2-40B4-BE49-F238E27FC236}">
                <a16:creationId xmlns:a16="http://schemas.microsoft.com/office/drawing/2014/main" id="{C3405056-7A19-BB7F-A1F0-350EF625EB9D}"/>
              </a:ext>
            </a:extLst>
          </p:cNvPr>
          <p:cNvSpPr txBox="1"/>
          <p:nvPr userDrawn="1"/>
        </p:nvSpPr>
        <p:spPr>
          <a:xfrm>
            <a:off x="349359" y="437376"/>
            <a:ext cx="1981695" cy="151668"/>
          </a:xfrm>
          <a:prstGeom prst="rect">
            <a:avLst/>
          </a:prstGeom>
        </p:spPr>
        <p:txBody>
          <a:bodyPr vert="horz" wrap="square" lIns="0" tIns="12723" rIns="0" bIns="0" rtlCol="0">
            <a:spAutoFit/>
          </a:bodyPr>
          <a:lstStyle/>
          <a:p>
            <a:pPr marL="12721" defTabSz="915962">
              <a:spcBef>
                <a:spcPts val="100"/>
              </a:spcBef>
              <a:defRPr/>
            </a:pPr>
            <a:r>
              <a:rPr lang="en-GB" sz="902" spc="-5">
                <a:solidFill>
                  <a:srgbClr val="231F20"/>
                </a:solidFill>
                <a:latin typeface="UniversNextforHSBC-Medium"/>
                <a:cs typeface="UniversNextforHSBC-Medium"/>
              </a:rPr>
              <a:t>Starting Your Career</a:t>
            </a:r>
            <a:endParaRPr sz="902">
              <a:solidFill>
                <a:prstClr val="black"/>
              </a:solidFill>
              <a:latin typeface="UniversNextforHSBC-Medium"/>
              <a:cs typeface="UniversNextforHSBC-Medium"/>
            </a:endParaRPr>
          </a:p>
        </p:txBody>
      </p:sp>
    </p:spTree>
    <p:extLst>
      <p:ext uri="{BB962C8B-B14F-4D97-AF65-F5344CB8AC3E}">
        <p14:creationId xmlns:p14="http://schemas.microsoft.com/office/powerpoint/2010/main" val="271664331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spTree>
      <p:nvGrpSpPr>
        <p:cNvPr id="1" name=""/>
        <p:cNvGrpSpPr/>
        <p:nvPr/>
      </p:nvGrpSpPr>
      <p:grpSpPr>
        <a:xfrm>
          <a:off x="0" y="0"/>
          <a:ext cx="0" cy="0"/>
          <a:chOff x="0" y="0"/>
          <a:chExt cx="0" cy="0"/>
        </a:xfrm>
      </p:grpSpPr>
      <p:pic>
        <p:nvPicPr>
          <p:cNvPr id="2" name="Imag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840"/>
            <a:ext cx="12192000" cy="6857163"/>
          </a:xfrm>
          <a:prstGeom prst="rect">
            <a:avLst/>
          </a:prstGeom>
        </p:spPr>
      </p:pic>
      <p:sp>
        <p:nvSpPr>
          <p:cNvPr id="87" name="Master subtitle"/>
          <p:cNvSpPr>
            <a:spLocks noGrp="1"/>
          </p:cNvSpPr>
          <p:nvPr>
            <p:ph type="body" sz="quarter" idx="13"/>
          </p:nvPr>
        </p:nvSpPr>
        <p:spPr>
          <a:xfrm>
            <a:off x="382806" y="966462"/>
            <a:ext cx="11402816" cy="375167"/>
          </a:xfrm>
          <a:prstGeom prst="rect">
            <a:avLst/>
          </a:prstGeom>
        </p:spPr>
        <p:txBody>
          <a:bodyPr wrap="square" lIns="0" tIns="0" rIns="0" bIns="0">
            <a:spAutoFit/>
          </a:bodyPr>
          <a:lstStyle>
            <a:lvl1pPr>
              <a:defRPr lang="en-US" altLang="zh-TW" sz="2438" b="0" baseline="0" dirty="0" smtClean="0">
                <a:solidFill>
                  <a:schemeClr val="bg1"/>
                </a:solidFill>
                <a:latin typeface="Univers Next for HSBC Medium" panose="020B0603030202020203" pitchFamily="34" charset="0"/>
                <a:ea typeface="SimHei"/>
                <a:cs typeface="+mn-cs"/>
              </a:defRPr>
            </a:lvl1pPr>
          </a:lstStyle>
          <a:p>
            <a:pPr marL="0" marR="0" lvl="0" indent="0" algn="l" defTabSz="845428"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158" name="Footer Placeholder 1"/>
          <p:cNvSpPr>
            <a:spLocks noGrp="1"/>
          </p:cNvSpPr>
          <p:nvPr>
            <p:ph type="ftr" sz="quarter" idx="10"/>
          </p:nvPr>
        </p:nvSpPr>
        <p:spPr>
          <a:xfrm>
            <a:off x="9642235" y="6335079"/>
            <a:ext cx="2143387" cy="158625"/>
          </a:xfrm>
        </p:spPr>
        <p:txBody>
          <a:bodyPr/>
          <a:lstStyle>
            <a:lvl1pPr marL="0" algn="r" defTabSz="857335" rtl="0" eaLnBrk="0" fontAlgn="base" latinLnBrk="0" hangingPunct="0">
              <a:lnSpc>
                <a:spcPct val="100000"/>
              </a:lnSpc>
              <a:spcBef>
                <a:spcPts val="0"/>
              </a:spcBef>
              <a:spcAft>
                <a:spcPts val="0"/>
              </a:spcAft>
              <a:defRPr lang="en-US" altLang="zh-TW" sz="938" b="0" i="0" kern="1200" dirty="0" smtClean="0">
                <a:solidFill>
                  <a:srgbClr val="D7D8D6"/>
                </a:solidFill>
                <a:latin typeface="Univers Next for HSBC Light" panose="020B0403030202020203" pitchFamily="34" charset="0"/>
                <a:ea typeface="SimHei"/>
                <a:cs typeface="Arial" charset="0"/>
              </a:defRPr>
            </a:lvl1pPr>
          </a:lstStyle>
          <a:p>
            <a:r>
              <a:rPr lang="en-US"/>
              <a:t>Public</a:t>
            </a:r>
          </a:p>
        </p:txBody>
      </p:sp>
      <p:pic>
        <p:nvPicPr>
          <p:cNvPr id="7" name="HSBC Masterbrand RGBB"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8" name="HSBC Masterbrand RGBW"/>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5702683"/>
            <a:ext cx="2200241" cy="1154172"/>
          </a:xfrm>
          <a:prstGeom prst="rect">
            <a:avLst/>
          </a:prstGeom>
        </p:spPr>
      </p:pic>
      <p:pic>
        <p:nvPicPr>
          <p:cNvPr id="9"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10" name="HSBC Masterbrand MonoW"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spTree>
    <p:extLst>
      <p:ext uri="{BB962C8B-B14F-4D97-AF65-F5344CB8AC3E}">
        <p14:creationId xmlns:p14="http://schemas.microsoft.com/office/powerpoint/2010/main" val="2013988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7" y="2125983"/>
            <a:ext cx="10368609" cy="58477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5" y="3840483"/>
            <a:ext cx="8538854"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09023015"/>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48024" y="1028764"/>
            <a:ext cx="4996429" cy="585858"/>
          </a:xfrm>
        </p:spPr>
        <p:txBody>
          <a:bodyPr lIns="0" tIns="0" rIns="0" bIns="0"/>
          <a:lstStyle>
            <a:lvl1pPr>
              <a:defRPr sz="3807" b="0" i="0">
                <a:solidFill>
                  <a:srgbClr val="231F20"/>
                </a:solidFill>
                <a:latin typeface="UniversNextforHSBC-Light"/>
                <a:cs typeface="UniversNextforHSBC-Light"/>
              </a:defRPr>
            </a:lvl1pPr>
          </a:lstStyle>
          <a:p>
            <a:endParaRPr/>
          </a:p>
        </p:txBody>
      </p:sp>
      <p:sp>
        <p:nvSpPr>
          <p:cNvPr id="3" name="Holder 3"/>
          <p:cNvSpPr>
            <a:spLocks noGrp="1"/>
          </p:cNvSpPr>
          <p:nvPr>
            <p:ph type="body" idx="1"/>
          </p:nvPr>
        </p:nvSpPr>
        <p:spPr>
          <a:xfrm>
            <a:off x="348026" y="1625140"/>
            <a:ext cx="9239449" cy="246702"/>
          </a:xfrm>
        </p:spPr>
        <p:txBody>
          <a:bodyPr lIns="0" tIns="0" rIns="0" bIns="0"/>
          <a:lstStyle>
            <a:lvl1pPr>
              <a:defRPr sz="1603" b="0" i="0">
                <a:solidFill>
                  <a:srgbClr val="231F20"/>
                </a:solidFill>
                <a:latin typeface="UniversNextforHSBC-Medium"/>
                <a:cs typeface="UniversNextforHSBC-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54345882"/>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48024" y="1028764"/>
            <a:ext cx="4996429" cy="585858"/>
          </a:xfrm>
        </p:spPr>
        <p:txBody>
          <a:bodyPr lIns="0" tIns="0" rIns="0" bIns="0"/>
          <a:lstStyle>
            <a:lvl1pPr>
              <a:defRPr sz="3807" b="0" i="0">
                <a:solidFill>
                  <a:srgbClr val="231F20"/>
                </a:solidFill>
                <a:latin typeface="UniversNextforHSBC-Light"/>
                <a:cs typeface="UniversNextforHSBC-Light"/>
              </a:defRPr>
            </a:lvl1pPr>
          </a:lstStyle>
          <a:p>
            <a:endParaRPr/>
          </a:p>
        </p:txBody>
      </p:sp>
      <p:sp>
        <p:nvSpPr>
          <p:cNvPr id="3" name="Holder 3"/>
          <p:cNvSpPr>
            <a:spLocks noGrp="1"/>
          </p:cNvSpPr>
          <p:nvPr>
            <p:ph sz="half" idx="2"/>
          </p:nvPr>
        </p:nvSpPr>
        <p:spPr>
          <a:xfrm>
            <a:off x="348025" y="1766831"/>
            <a:ext cx="4710719" cy="246702"/>
          </a:xfrm>
          <a:prstGeom prst="rect">
            <a:avLst/>
          </a:prstGeom>
        </p:spPr>
        <p:txBody>
          <a:bodyPr wrap="square" lIns="0" tIns="0" rIns="0" bIns="0">
            <a:spAutoFit/>
          </a:bodyPr>
          <a:lstStyle>
            <a:lvl1pPr>
              <a:defRPr sz="1603" b="0" i="0">
                <a:solidFill>
                  <a:srgbClr val="231F20"/>
                </a:solidFill>
                <a:latin typeface="UniversNextforHSBC-Medium"/>
                <a:cs typeface="UniversNextforHSBC-Medium"/>
              </a:defRPr>
            </a:lvl1pPr>
          </a:lstStyle>
          <a:p>
            <a:endParaRPr/>
          </a:p>
        </p:txBody>
      </p:sp>
      <p:sp>
        <p:nvSpPr>
          <p:cNvPr id="4" name="Holder 4"/>
          <p:cNvSpPr>
            <a:spLocks noGrp="1"/>
          </p:cNvSpPr>
          <p:nvPr>
            <p:ph sz="half" idx="3"/>
          </p:nvPr>
        </p:nvSpPr>
        <p:spPr>
          <a:xfrm>
            <a:off x="6282158" y="1577343"/>
            <a:ext cx="5306289"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2473279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3"/>
            <a:ext cx="12193399" cy="6852682"/>
          </a:xfrm>
          <a:prstGeom prst="rect">
            <a:avLst/>
          </a:prstGeom>
          <a:blipFill>
            <a:blip r:embed="rId2" cstate="print"/>
            <a:stretch>
              <a:fillRect/>
            </a:stretch>
          </a:blipFill>
        </p:spPr>
        <p:txBody>
          <a:bodyPr wrap="square" lIns="0" tIns="0" rIns="0" bIns="0" rtlCol="0"/>
          <a:lstStyle/>
          <a:p>
            <a:endParaRPr sz="1924"/>
          </a:p>
        </p:txBody>
      </p:sp>
      <p:sp>
        <p:nvSpPr>
          <p:cNvPr id="17" name="bk object 17"/>
          <p:cNvSpPr/>
          <p:nvPr/>
        </p:nvSpPr>
        <p:spPr>
          <a:xfrm>
            <a:off x="557459" y="6097997"/>
            <a:ext cx="395159" cy="394431"/>
          </a:xfrm>
          <a:custGeom>
            <a:avLst/>
            <a:gdLst/>
            <a:ahLst/>
            <a:cxnLst/>
            <a:rect l="l" t="t" r="r" b="b"/>
            <a:pathLst>
              <a:path w="394334" h="393700">
                <a:moveTo>
                  <a:pt x="0" y="393179"/>
                </a:moveTo>
                <a:lnTo>
                  <a:pt x="394093" y="393179"/>
                </a:lnTo>
                <a:lnTo>
                  <a:pt x="394093" y="0"/>
                </a:lnTo>
                <a:lnTo>
                  <a:pt x="0" y="0"/>
                </a:lnTo>
                <a:lnTo>
                  <a:pt x="0" y="393179"/>
                </a:lnTo>
                <a:close/>
              </a:path>
            </a:pathLst>
          </a:custGeom>
          <a:solidFill>
            <a:srgbClr val="FFFFFF"/>
          </a:solidFill>
        </p:spPr>
        <p:txBody>
          <a:bodyPr wrap="square" lIns="0" tIns="0" rIns="0" bIns="0" rtlCol="0"/>
          <a:lstStyle/>
          <a:p>
            <a:endParaRPr sz="1924"/>
          </a:p>
        </p:txBody>
      </p:sp>
      <p:sp>
        <p:nvSpPr>
          <p:cNvPr id="18" name="bk object 18"/>
          <p:cNvSpPr/>
          <p:nvPr/>
        </p:nvSpPr>
        <p:spPr>
          <a:xfrm>
            <a:off x="952045" y="6097911"/>
            <a:ext cx="197261" cy="394431"/>
          </a:xfrm>
          <a:custGeom>
            <a:avLst/>
            <a:gdLst/>
            <a:ahLst/>
            <a:cxnLst/>
            <a:rect l="l" t="t" r="r" b="b"/>
            <a:pathLst>
              <a:path w="196850" h="393700">
                <a:moveTo>
                  <a:pt x="0" y="0"/>
                </a:moveTo>
                <a:lnTo>
                  <a:pt x="0" y="393382"/>
                </a:lnTo>
                <a:lnTo>
                  <a:pt x="196684" y="196697"/>
                </a:lnTo>
                <a:lnTo>
                  <a:pt x="0" y="0"/>
                </a:lnTo>
                <a:close/>
              </a:path>
            </a:pathLst>
          </a:custGeom>
          <a:solidFill>
            <a:srgbClr val="ED1C24"/>
          </a:solidFill>
        </p:spPr>
        <p:txBody>
          <a:bodyPr wrap="square" lIns="0" tIns="0" rIns="0" bIns="0" rtlCol="0"/>
          <a:lstStyle/>
          <a:p>
            <a:endParaRPr sz="1924"/>
          </a:p>
        </p:txBody>
      </p:sp>
      <p:sp>
        <p:nvSpPr>
          <p:cNvPr id="19" name="bk object 19"/>
          <p:cNvSpPr/>
          <p:nvPr/>
        </p:nvSpPr>
        <p:spPr>
          <a:xfrm>
            <a:off x="557849" y="6097913"/>
            <a:ext cx="394522" cy="197215"/>
          </a:xfrm>
          <a:custGeom>
            <a:avLst/>
            <a:gdLst/>
            <a:ahLst/>
            <a:cxnLst/>
            <a:rect l="l" t="t" r="r" b="b"/>
            <a:pathLst>
              <a:path w="393700" h="196850">
                <a:moveTo>
                  <a:pt x="393382" y="0"/>
                </a:moveTo>
                <a:lnTo>
                  <a:pt x="0" y="0"/>
                </a:lnTo>
                <a:lnTo>
                  <a:pt x="196684" y="196697"/>
                </a:lnTo>
                <a:lnTo>
                  <a:pt x="393382" y="0"/>
                </a:lnTo>
                <a:close/>
              </a:path>
            </a:pathLst>
          </a:custGeom>
          <a:solidFill>
            <a:srgbClr val="ED1C24"/>
          </a:solidFill>
        </p:spPr>
        <p:txBody>
          <a:bodyPr wrap="square" lIns="0" tIns="0" rIns="0" bIns="0" rtlCol="0"/>
          <a:lstStyle/>
          <a:p>
            <a:endParaRPr sz="1924"/>
          </a:p>
        </p:txBody>
      </p:sp>
      <p:sp>
        <p:nvSpPr>
          <p:cNvPr id="20" name="bk object 20"/>
          <p:cNvSpPr/>
          <p:nvPr/>
        </p:nvSpPr>
        <p:spPr>
          <a:xfrm>
            <a:off x="360754" y="6097911"/>
            <a:ext cx="197261" cy="394431"/>
          </a:xfrm>
          <a:custGeom>
            <a:avLst/>
            <a:gdLst/>
            <a:ahLst/>
            <a:cxnLst/>
            <a:rect l="l" t="t" r="r" b="b"/>
            <a:pathLst>
              <a:path w="196850" h="393700">
                <a:moveTo>
                  <a:pt x="196684" y="0"/>
                </a:moveTo>
                <a:lnTo>
                  <a:pt x="0" y="196684"/>
                </a:lnTo>
                <a:lnTo>
                  <a:pt x="196684" y="393382"/>
                </a:lnTo>
                <a:lnTo>
                  <a:pt x="196684" y="0"/>
                </a:lnTo>
                <a:close/>
              </a:path>
            </a:pathLst>
          </a:custGeom>
          <a:solidFill>
            <a:srgbClr val="ED1C24"/>
          </a:solidFill>
        </p:spPr>
        <p:txBody>
          <a:bodyPr wrap="square" lIns="0" tIns="0" rIns="0" bIns="0" rtlCol="0"/>
          <a:lstStyle/>
          <a:p>
            <a:endParaRPr sz="1924"/>
          </a:p>
        </p:txBody>
      </p:sp>
      <p:sp>
        <p:nvSpPr>
          <p:cNvPr id="21" name="bk object 21"/>
          <p:cNvSpPr/>
          <p:nvPr/>
        </p:nvSpPr>
        <p:spPr>
          <a:xfrm>
            <a:off x="557849" y="6294967"/>
            <a:ext cx="394522" cy="197215"/>
          </a:xfrm>
          <a:custGeom>
            <a:avLst/>
            <a:gdLst/>
            <a:ahLst/>
            <a:cxnLst/>
            <a:rect l="l" t="t" r="r" b="b"/>
            <a:pathLst>
              <a:path w="393700" h="196850">
                <a:moveTo>
                  <a:pt x="196684" y="0"/>
                </a:moveTo>
                <a:lnTo>
                  <a:pt x="0" y="196697"/>
                </a:lnTo>
                <a:lnTo>
                  <a:pt x="393382" y="196697"/>
                </a:lnTo>
                <a:lnTo>
                  <a:pt x="196684" y="0"/>
                </a:lnTo>
                <a:close/>
              </a:path>
            </a:pathLst>
          </a:custGeom>
          <a:solidFill>
            <a:srgbClr val="ED1C24"/>
          </a:solidFill>
        </p:spPr>
        <p:txBody>
          <a:bodyPr wrap="square" lIns="0" tIns="0" rIns="0" bIns="0" rtlCol="0"/>
          <a:lstStyle/>
          <a:p>
            <a:endParaRPr sz="1924"/>
          </a:p>
        </p:txBody>
      </p:sp>
      <p:sp>
        <p:nvSpPr>
          <p:cNvPr id="22" name="bk object 22"/>
          <p:cNvSpPr/>
          <p:nvPr/>
        </p:nvSpPr>
        <p:spPr>
          <a:xfrm>
            <a:off x="1214851" y="6306955"/>
            <a:ext cx="36271" cy="69980"/>
          </a:xfrm>
          <a:custGeom>
            <a:avLst/>
            <a:gdLst/>
            <a:ahLst/>
            <a:cxnLst/>
            <a:rect l="l" t="t" r="r" b="b"/>
            <a:pathLst>
              <a:path w="36194" h="69850">
                <a:moveTo>
                  <a:pt x="0" y="69850"/>
                </a:moveTo>
                <a:lnTo>
                  <a:pt x="35775" y="69850"/>
                </a:lnTo>
                <a:lnTo>
                  <a:pt x="35775" y="0"/>
                </a:lnTo>
                <a:lnTo>
                  <a:pt x="0" y="0"/>
                </a:lnTo>
                <a:lnTo>
                  <a:pt x="0" y="69850"/>
                </a:lnTo>
                <a:close/>
              </a:path>
            </a:pathLst>
          </a:custGeom>
          <a:solidFill>
            <a:srgbClr val="FFFFFF"/>
          </a:solidFill>
        </p:spPr>
        <p:txBody>
          <a:bodyPr wrap="square" lIns="0" tIns="0" rIns="0" bIns="0" rtlCol="0"/>
          <a:lstStyle/>
          <a:p>
            <a:endParaRPr sz="1924"/>
          </a:p>
        </p:txBody>
      </p:sp>
      <p:sp>
        <p:nvSpPr>
          <p:cNvPr id="23" name="bk object 23"/>
          <p:cNvSpPr/>
          <p:nvPr/>
        </p:nvSpPr>
        <p:spPr>
          <a:xfrm>
            <a:off x="1214851" y="6293594"/>
            <a:ext cx="143174" cy="0"/>
          </a:xfrm>
          <a:custGeom>
            <a:avLst/>
            <a:gdLst/>
            <a:ahLst/>
            <a:cxnLst/>
            <a:rect l="l" t="t" r="r" b="b"/>
            <a:pathLst>
              <a:path w="142875">
                <a:moveTo>
                  <a:pt x="0" y="0"/>
                </a:moveTo>
                <a:lnTo>
                  <a:pt x="142862" y="0"/>
                </a:lnTo>
              </a:path>
            </a:pathLst>
          </a:custGeom>
          <a:ln w="26670">
            <a:solidFill>
              <a:srgbClr val="FFFFFF"/>
            </a:solidFill>
          </a:ln>
        </p:spPr>
        <p:txBody>
          <a:bodyPr wrap="square" lIns="0" tIns="0" rIns="0" bIns="0" rtlCol="0"/>
          <a:lstStyle/>
          <a:p>
            <a:endParaRPr sz="1924"/>
          </a:p>
        </p:txBody>
      </p:sp>
      <p:sp>
        <p:nvSpPr>
          <p:cNvPr id="24" name="bk object 24"/>
          <p:cNvSpPr/>
          <p:nvPr/>
        </p:nvSpPr>
        <p:spPr>
          <a:xfrm>
            <a:off x="1214851" y="6212802"/>
            <a:ext cx="36271" cy="67435"/>
          </a:xfrm>
          <a:custGeom>
            <a:avLst/>
            <a:gdLst/>
            <a:ahLst/>
            <a:cxnLst/>
            <a:rect l="l" t="t" r="r" b="b"/>
            <a:pathLst>
              <a:path w="36194" h="67310">
                <a:moveTo>
                  <a:pt x="0" y="67310"/>
                </a:moveTo>
                <a:lnTo>
                  <a:pt x="35775" y="67310"/>
                </a:lnTo>
                <a:lnTo>
                  <a:pt x="35775" y="0"/>
                </a:lnTo>
                <a:lnTo>
                  <a:pt x="0" y="0"/>
                </a:lnTo>
                <a:lnTo>
                  <a:pt x="0" y="67310"/>
                </a:lnTo>
                <a:close/>
              </a:path>
            </a:pathLst>
          </a:custGeom>
          <a:solidFill>
            <a:srgbClr val="FFFFFF"/>
          </a:solidFill>
        </p:spPr>
        <p:txBody>
          <a:bodyPr wrap="square" lIns="0" tIns="0" rIns="0" bIns="0" rtlCol="0"/>
          <a:lstStyle/>
          <a:p>
            <a:endParaRPr sz="1924"/>
          </a:p>
        </p:txBody>
      </p:sp>
      <p:sp>
        <p:nvSpPr>
          <p:cNvPr id="25" name="bk object 25"/>
          <p:cNvSpPr/>
          <p:nvPr/>
        </p:nvSpPr>
        <p:spPr>
          <a:xfrm>
            <a:off x="1322161" y="6306957"/>
            <a:ext cx="36271" cy="70615"/>
          </a:xfrm>
          <a:custGeom>
            <a:avLst/>
            <a:gdLst/>
            <a:ahLst/>
            <a:cxnLst/>
            <a:rect l="l" t="t" r="r" b="b"/>
            <a:pathLst>
              <a:path w="36194" h="70485">
                <a:moveTo>
                  <a:pt x="35775" y="0"/>
                </a:moveTo>
                <a:lnTo>
                  <a:pt x="0" y="0"/>
                </a:lnTo>
                <a:lnTo>
                  <a:pt x="0" y="70408"/>
                </a:lnTo>
                <a:lnTo>
                  <a:pt x="35775" y="70408"/>
                </a:lnTo>
                <a:lnTo>
                  <a:pt x="35775" y="0"/>
                </a:lnTo>
                <a:close/>
              </a:path>
            </a:pathLst>
          </a:custGeom>
          <a:solidFill>
            <a:srgbClr val="FFFFFF"/>
          </a:solidFill>
        </p:spPr>
        <p:txBody>
          <a:bodyPr wrap="square" lIns="0" tIns="0" rIns="0" bIns="0" rtlCol="0"/>
          <a:lstStyle/>
          <a:p>
            <a:endParaRPr sz="1924"/>
          </a:p>
        </p:txBody>
      </p:sp>
      <p:sp>
        <p:nvSpPr>
          <p:cNvPr id="26" name="bk object 26"/>
          <p:cNvSpPr/>
          <p:nvPr/>
        </p:nvSpPr>
        <p:spPr>
          <a:xfrm>
            <a:off x="1322161" y="6212459"/>
            <a:ext cx="36271" cy="68071"/>
          </a:xfrm>
          <a:custGeom>
            <a:avLst/>
            <a:gdLst/>
            <a:ahLst/>
            <a:cxnLst/>
            <a:rect l="l" t="t" r="r" b="b"/>
            <a:pathLst>
              <a:path w="36194" h="67945">
                <a:moveTo>
                  <a:pt x="35775" y="0"/>
                </a:moveTo>
                <a:lnTo>
                  <a:pt x="0" y="0"/>
                </a:lnTo>
                <a:lnTo>
                  <a:pt x="0" y="67436"/>
                </a:lnTo>
                <a:lnTo>
                  <a:pt x="35775" y="67436"/>
                </a:lnTo>
                <a:lnTo>
                  <a:pt x="35775" y="0"/>
                </a:lnTo>
                <a:close/>
              </a:path>
            </a:pathLst>
          </a:custGeom>
          <a:solidFill>
            <a:srgbClr val="FFFFFF"/>
          </a:solidFill>
        </p:spPr>
        <p:txBody>
          <a:bodyPr wrap="square" lIns="0" tIns="0" rIns="0" bIns="0" rtlCol="0"/>
          <a:lstStyle/>
          <a:p>
            <a:endParaRPr sz="1924"/>
          </a:p>
        </p:txBody>
      </p:sp>
      <p:sp>
        <p:nvSpPr>
          <p:cNvPr id="27" name="bk object 27"/>
          <p:cNvSpPr/>
          <p:nvPr/>
        </p:nvSpPr>
        <p:spPr>
          <a:xfrm>
            <a:off x="1378306" y="6209262"/>
            <a:ext cx="134251" cy="171195"/>
          </a:xfrm>
          <a:prstGeom prst="rect">
            <a:avLst/>
          </a:prstGeom>
          <a:blipFill>
            <a:blip r:embed="rId3" cstate="print"/>
            <a:stretch>
              <a:fillRect/>
            </a:stretch>
          </a:blipFill>
        </p:spPr>
        <p:txBody>
          <a:bodyPr wrap="square" lIns="0" tIns="0" rIns="0" bIns="0" rtlCol="0"/>
          <a:lstStyle/>
          <a:p>
            <a:endParaRPr sz="1924"/>
          </a:p>
        </p:txBody>
      </p:sp>
      <p:sp>
        <p:nvSpPr>
          <p:cNvPr id="28" name="bk object 28"/>
          <p:cNvSpPr/>
          <p:nvPr/>
        </p:nvSpPr>
        <p:spPr>
          <a:xfrm>
            <a:off x="1532750" y="6209262"/>
            <a:ext cx="292732" cy="171195"/>
          </a:xfrm>
          <a:prstGeom prst="rect">
            <a:avLst/>
          </a:prstGeom>
          <a:blipFill>
            <a:blip r:embed="rId4" cstate="print"/>
            <a:stretch>
              <a:fillRect/>
            </a:stretch>
          </a:blipFill>
        </p:spPr>
        <p:txBody>
          <a:bodyPr wrap="square" lIns="0" tIns="0" rIns="0" bIns="0" rtlCol="0"/>
          <a:lstStyle/>
          <a:p>
            <a:endParaRPr sz="1924"/>
          </a:p>
        </p:txBody>
      </p:sp>
      <p:sp>
        <p:nvSpPr>
          <p:cNvPr id="29" name="bk object 29"/>
          <p:cNvSpPr/>
          <p:nvPr/>
        </p:nvSpPr>
        <p:spPr>
          <a:xfrm>
            <a:off x="1891177" y="6212446"/>
            <a:ext cx="126500" cy="167557"/>
          </a:xfrm>
          <a:prstGeom prst="rect">
            <a:avLst/>
          </a:prstGeom>
          <a:blipFill>
            <a:blip r:embed="rId5" cstate="print"/>
            <a:stretch>
              <a:fillRect/>
            </a:stretch>
          </a:blipFill>
        </p:spPr>
        <p:txBody>
          <a:bodyPr wrap="square" lIns="0" tIns="0" rIns="0" bIns="0" rtlCol="0"/>
          <a:lstStyle/>
          <a:p>
            <a:endParaRPr sz="1924"/>
          </a:p>
        </p:txBody>
      </p:sp>
      <p:sp>
        <p:nvSpPr>
          <p:cNvPr id="30" name="bk object 30"/>
          <p:cNvSpPr/>
          <p:nvPr/>
        </p:nvSpPr>
        <p:spPr>
          <a:xfrm>
            <a:off x="2050230" y="6212452"/>
            <a:ext cx="116906" cy="165050"/>
          </a:xfrm>
          <a:prstGeom prst="rect">
            <a:avLst/>
          </a:prstGeom>
          <a:blipFill>
            <a:blip r:embed="rId6" cstate="print"/>
            <a:stretch>
              <a:fillRect/>
            </a:stretch>
          </a:blipFill>
        </p:spPr>
        <p:txBody>
          <a:bodyPr wrap="square" lIns="0" tIns="0" rIns="0" bIns="0" rtlCol="0"/>
          <a:lstStyle/>
          <a:p>
            <a:endParaRPr sz="1924"/>
          </a:p>
        </p:txBody>
      </p:sp>
      <p:sp>
        <p:nvSpPr>
          <p:cNvPr id="2" name="Holder 2"/>
          <p:cNvSpPr>
            <a:spLocks noGrp="1"/>
          </p:cNvSpPr>
          <p:nvPr>
            <p:ph type="title"/>
          </p:nvPr>
        </p:nvSpPr>
        <p:spPr>
          <a:xfrm>
            <a:off x="348024" y="1028764"/>
            <a:ext cx="4996429" cy="585858"/>
          </a:xfrm>
        </p:spPr>
        <p:txBody>
          <a:bodyPr lIns="0" tIns="0" rIns="0" bIns="0"/>
          <a:lstStyle>
            <a:lvl1pPr>
              <a:defRPr sz="3807" b="0" i="0">
                <a:solidFill>
                  <a:srgbClr val="231F20"/>
                </a:solidFill>
                <a:latin typeface="UniversNextforHSBC-Light"/>
                <a:cs typeface="UniversNextforHSBC-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395752"/>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40707132"/>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Divider Slide Red">
    <p:bg>
      <p:bgPr>
        <a:solidFill>
          <a:srgbClr val="DB00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1475" y="1757362"/>
            <a:ext cx="11412539" cy="676952"/>
          </a:xfrm>
        </p:spPr>
        <p:txBody>
          <a:bodyPr anchor="t" anchorCtr="0"/>
          <a:lstStyle>
            <a:lvl1pPr algn="l">
              <a:defRPr sz="4399">
                <a:solidFill>
                  <a:schemeClr val="bg1"/>
                </a:solidFill>
                <a:latin typeface="+mn-lt"/>
              </a:defRPr>
            </a:lvl1pPr>
          </a:lstStyle>
          <a:p>
            <a:r>
              <a:rPr lang="en-GB"/>
              <a:t>Click to edit Master title style</a:t>
            </a:r>
            <a:endParaRPr lang="en-GB" dirty="0"/>
          </a:p>
        </p:txBody>
      </p:sp>
      <p:cxnSp>
        <p:nvCxnSpPr>
          <p:cNvPr id="19" name="Straight Connector 18"/>
          <p:cNvCxnSpPr/>
          <p:nvPr userDrawn="1"/>
        </p:nvCxnSpPr>
        <p:spPr>
          <a:xfrm>
            <a:off x="383458" y="800100"/>
            <a:ext cx="114005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E3A9F283-5F12-46DD-9C24-714CC304239E}"/>
              </a:ext>
            </a:extLst>
          </p:cNvPr>
          <p:cNvSpPr>
            <a:spLocks noGrp="1"/>
          </p:cNvSpPr>
          <p:nvPr>
            <p:ph type="dt" sz="half" idx="10"/>
          </p:nvPr>
        </p:nvSpPr>
        <p:spPr>
          <a:xfrm>
            <a:off x="609918" y="6377941"/>
            <a:ext cx="2805623" cy="277513"/>
          </a:xfrm>
        </p:spPr>
        <p:txBody>
          <a:bodyPr/>
          <a:lstStyle>
            <a:lvl1pPr>
              <a:defRPr>
                <a:solidFill>
                  <a:schemeClr val="bg1"/>
                </a:solidFill>
              </a:defRPr>
            </a:lvl1pPr>
          </a:lstStyle>
          <a:p>
            <a:r>
              <a:rPr lang="en-US" dirty="0"/>
              <a:t>11 December 2017</a:t>
            </a:r>
            <a:endParaRPr lang="en-GB" dirty="0"/>
          </a:p>
        </p:txBody>
      </p:sp>
      <p:sp>
        <p:nvSpPr>
          <p:cNvPr id="6" name="Footer Placeholder 5">
            <a:extLst>
              <a:ext uri="{FF2B5EF4-FFF2-40B4-BE49-F238E27FC236}">
                <a16:creationId xmlns:a16="http://schemas.microsoft.com/office/drawing/2014/main" id="{F350B9C7-C703-46B6-99C8-9ABA98A53A96}"/>
              </a:ext>
            </a:extLst>
          </p:cNvPr>
          <p:cNvSpPr>
            <a:spLocks noGrp="1"/>
          </p:cNvSpPr>
          <p:nvPr>
            <p:ph type="ftr" sz="quarter" idx="11"/>
          </p:nvPr>
        </p:nvSpPr>
        <p:spPr>
          <a:xfrm>
            <a:off x="4147444" y="6377941"/>
            <a:ext cx="3903477" cy="277513"/>
          </a:xfrm>
        </p:spPr>
        <p:txBody>
          <a:bodyPr/>
          <a:lstStyle>
            <a:lvl1pPr>
              <a:defRPr>
                <a:solidFill>
                  <a:srgbClr val="000000"/>
                </a:solidFill>
              </a:defRPr>
            </a:lvl1pPr>
          </a:lstStyle>
          <a:p>
            <a:endParaRPr lang="en-GB" dirty="0"/>
          </a:p>
        </p:txBody>
      </p:sp>
      <p:sp>
        <p:nvSpPr>
          <p:cNvPr id="9" name="Slide Number Placeholder 8">
            <a:extLst>
              <a:ext uri="{FF2B5EF4-FFF2-40B4-BE49-F238E27FC236}">
                <a16:creationId xmlns:a16="http://schemas.microsoft.com/office/drawing/2014/main" id="{AD76A701-3D68-4203-93DB-B1122397AC09}"/>
              </a:ext>
            </a:extLst>
          </p:cNvPr>
          <p:cNvSpPr>
            <a:spLocks noGrp="1"/>
          </p:cNvSpPr>
          <p:nvPr>
            <p:ph type="sldNum" sz="quarter" idx="12"/>
          </p:nvPr>
        </p:nvSpPr>
        <p:spPr>
          <a:xfrm>
            <a:off x="8782822" y="6377941"/>
            <a:ext cx="2805623" cy="277513"/>
          </a:xfrm>
        </p:spPr>
        <p:txBody>
          <a:bodyPr/>
          <a:lstStyle>
            <a:lvl1pPr>
              <a:defRPr>
                <a:solidFill>
                  <a:schemeClr val="bg1"/>
                </a:solidFill>
              </a:defRPr>
            </a:lvl1pPr>
          </a:lstStyle>
          <a:p>
            <a:fld id="{1E899A84-0A7C-4488-B245-0310F52DBB74}" type="slidenum">
              <a:rPr lang="en-GB" smtClean="0"/>
              <a:pPr/>
              <a:t>‹#›</a:t>
            </a:fld>
            <a:endParaRPr lang="en-GB" dirty="0"/>
          </a:p>
        </p:txBody>
      </p:sp>
    </p:spTree>
    <p:extLst>
      <p:ext uri="{BB962C8B-B14F-4D97-AF65-F5344CB8AC3E}">
        <p14:creationId xmlns:p14="http://schemas.microsoft.com/office/powerpoint/2010/main" val="438094832"/>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spTree>
      <p:nvGrpSpPr>
        <p:cNvPr id="1" name=""/>
        <p:cNvGrpSpPr/>
        <p:nvPr/>
      </p:nvGrpSpPr>
      <p:grpSpPr>
        <a:xfrm>
          <a:off x="0" y="0"/>
          <a:ext cx="0" cy="0"/>
          <a:chOff x="0" y="0"/>
          <a:chExt cx="0" cy="0"/>
        </a:xfrm>
      </p:grpSpPr>
      <p:pic>
        <p:nvPicPr>
          <p:cNvPr id="2" name="Imag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840"/>
            <a:ext cx="12192000" cy="6857163"/>
          </a:xfrm>
          <a:prstGeom prst="rect">
            <a:avLst/>
          </a:prstGeom>
        </p:spPr>
      </p:pic>
      <p:sp>
        <p:nvSpPr>
          <p:cNvPr id="88" name="Master subtitle"/>
          <p:cNvSpPr>
            <a:spLocks noGrp="1"/>
          </p:cNvSpPr>
          <p:nvPr>
            <p:ph type="body" sz="quarter" idx="13"/>
          </p:nvPr>
        </p:nvSpPr>
        <p:spPr>
          <a:xfrm>
            <a:off x="382806" y="966462"/>
            <a:ext cx="11402816" cy="375167"/>
          </a:xfrm>
          <a:prstGeom prst="rect">
            <a:avLst/>
          </a:prstGeom>
        </p:spPr>
        <p:txBody>
          <a:bodyPr wrap="square" lIns="0" tIns="0" rIns="0" bIns="0">
            <a:spAutoFit/>
          </a:bodyPr>
          <a:lstStyle>
            <a:lvl1pPr>
              <a:defRPr lang="en-US" altLang="zh-TW" sz="2438" b="0" baseline="0" dirty="0" smtClean="0">
                <a:solidFill>
                  <a:schemeClr val="bg1"/>
                </a:solidFill>
                <a:latin typeface="Univers Next for HSBC Medium" panose="020B0603030202020203" pitchFamily="34" charset="0"/>
                <a:ea typeface="SimHei"/>
                <a:cs typeface="+mn-cs"/>
              </a:defRPr>
            </a:lvl1pPr>
          </a:lstStyle>
          <a:p>
            <a:pPr marL="0" marR="0" lvl="0" indent="0" algn="l" defTabSz="845428"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158" name="Footer Placeholder 1"/>
          <p:cNvSpPr>
            <a:spLocks noGrp="1"/>
          </p:cNvSpPr>
          <p:nvPr>
            <p:ph type="ftr" sz="quarter" idx="10"/>
          </p:nvPr>
        </p:nvSpPr>
        <p:spPr>
          <a:xfrm>
            <a:off x="9642235" y="6335079"/>
            <a:ext cx="2143387" cy="158625"/>
          </a:xfrm>
        </p:spPr>
        <p:txBody>
          <a:bodyPr/>
          <a:lstStyle>
            <a:lvl1pPr marL="0" algn="r" defTabSz="857335" rtl="0" eaLnBrk="0" fontAlgn="base" latinLnBrk="0" hangingPunct="0">
              <a:lnSpc>
                <a:spcPct val="100000"/>
              </a:lnSpc>
              <a:spcBef>
                <a:spcPts val="0"/>
              </a:spcBef>
              <a:spcAft>
                <a:spcPts val="0"/>
              </a:spcAft>
              <a:defRPr lang="en-US" altLang="zh-TW" sz="938" b="0" i="0" kern="1200" dirty="0" smtClean="0">
                <a:solidFill>
                  <a:srgbClr val="D7D8D6"/>
                </a:solidFill>
                <a:latin typeface="Univers Next for HSBC Light" panose="020B0403030202020203" pitchFamily="34" charset="0"/>
                <a:ea typeface="SimHei"/>
                <a:cs typeface="Arial" charset="0"/>
              </a:defRPr>
            </a:lvl1pPr>
          </a:lstStyle>
          <a:p>
            <a:r>
              <a:rPr lang="en-US"/>
              <a:t>Public</a:t>
            </a:r>
          </a:p>
        </p:txBody>
      </p:sp>
      <p:pic>
        <p:nvPicPr>
          <p:cNvPr id="7" name="HSBC Masterbrand RGBB" hidden="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8" name="HSBC Masterbrand RGBW"/>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5702683"/>
            <a:ext cx="2200241" cy="1154172"/>
          </a:xfrm>
          <a:prstGeom prst="rect">
            <a:avLst/>
          </a:prstGeom>
        </p:spPr>
      </p:pic>
      <p:pic>
        <p:nvPicPr>
          <p:cNvPr id="9"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10" name="HSBC Masterbrand MonoW"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spTree>
    <p:extLst>
      <p:ext uri="{BB962C8B-B14F-4D97-AF65-F5344CB8AC3E}">
        <p14:creationId xmlns:p14="http://schemas.microsoft.com/office/powerpoint/2010/main" val="68398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spTree>
      <p:nvGrpSpPr>
        <p:cNvPr id="1" name=""/>
        <p:cNvGrpSpPr/>
        <p:nvPr/>
      </p:nvGrpSpPr>
      <p:grpSpPr>
        <a:xfrm>
          <a:off x="0" y="0"/>
          <a:ext cx="0" cy="0"/>
          <a:chOff x="0" y="0"/>
          <a:chExt cx="0" cy="0"/>
        </a:xfrm>
      </p:grpSpPr>
      <p:pic>
        <p:nvPicPr>
          <p:cNvPr id="2" name="Imag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840"/>
            <a:ext cx="12192000" cy="6857163"/>
          </a:xfrm>
          <a:prstGeom prst="rect">
            <a:avLst/>
          </a:prstGeom>
        </p:spPr>
      </p:pic>
      <p:sp>
        <p:nvSpPr>
          <p:cNvPr id="88" name="Master subtitle"/>
          <p:cNvSpPr>
            <a:spLocks noGrp="1"/>
          </p:cNvSpPr>
          <p:nvPr>
            <p:ph type="body" sz="quarter" idx="13"/>
          </p:nvPr>
        </p:nvSpPr>
        <p:spPr>
          <a:xfrm>
            <a:off x="382806" y="966462"/>
            <a:ext cx="11402816" cy="375167"/>
          </a:xfrm>
          <a:prstGeom prst="rect">
            <a:avLst/>
          </a:prstGeom>
        </p:spPr>
        <p:txBody>
          <a:bodyPr wrap="square" lIns="0" tIns="0" rIns="0" bIns="0">
            <a:spAutoFit/>
          </a:bodyPr>
          <a:lstStyle>
            <a:lvl1pPr>
              <a:defRPr lang="en-US" altLang="zh-TW" sz="2438" b="0" baseline="0" dirty="0" smtClean="0">
                <a:solidFill>
                  <a:schemeClr val="tx1"/>
                </a:solidFill>
                <a:latin typeface="Univers Next for HSBC Medium" panose="020B0603030202020203" pitchFamily="34" charset="0"/>
                <a:ea typeface="SimHei"/>
                <a:cs typeface="+mn-cs"/>
              </a:defRPr>
            </a:lvl1pPr>
          </a:lstStyle>
          <a:p>
            <a:pPr marL="0" marR="0" lvl="0" indent="0" algn="l" defTabSz="845428"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158" name="Footer Placeholder 1"/>
          <p:cNvSpPr>
            <a:spLocks noGrp="1"/>
          </p:cNvSpPr>
          <p:nvPr>
            <p:ph type="ftr" sz="quarter" idx="10"/>
          </p:nvPr>
        </p:nvSpPr>
        <p:spPr>
          <a:xfrm>
            <a:off x="9642235" y="6335079"/>
            <a:ext cx="2143387" cy="158625"/>
          </a:xfrm>
        </p:spPr>
        <p:txBody>
          <a:bodyPr/>
          <a:lstStyle>
            <a:lvl1pPr marL="0" algn="r" defTabSz="857335" rtl="0" eaLnBrk="0" fontAlgn="base" latinLnBrk="0" hangingPunct="0">
              <a:lnSpc>
                <a:spcPct val="100000"/>
              </a:lnSpc>
              <a:spcBef>
                <a:spcPts val="0"/>
              </a:spcBef>
              <a:spcAft>
                <a:spcPts val="0"/>
              </a:spcAft>
              <a:defRPr lang="en-US" altLang="zh-TW" sz="938" b="0" i="0" kern="1200" dirty="0" smtClean="0">
                <a:solidFill>
                  <a:srgbClr val="767676"/>
                </a:solidFill>
                <a:latin typeface="Univers Next for HSBC Light" panose="020B0403030202020203" pitchFamily="34" charset="0"/>
                <a:ea typeface="SimHei"/>
                <a:cs typeface="Arial" charset="0"/>
              </a:defRPr>
            </a:lvl1pPr>
          </a:lstStyle>
          <a:p>
            <a:r>
              <a:rPr lang="en-US"/>
              <a:t>Public</a:t>
            </a:r>
          </a:p>
        </p:txBody>
      </p:sp>
      <p:pic>
        <p:nvPicPr>
          <p:cNvPr id="7" name="HSBC Masterbrand RGBB"/>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98" y="5701537"/>
            <a:ext cx="2199448" cy="1156465"/>
          </a:xfrm>
          <a:prstGeom prst="rect">
            <a:avLst/>
          </a:prstGeom>
        </p:spPr>
      </p:pic>
      <p:pic>
        <p:nvPicPr>
          <p:cNvPr id="8" name="HSBC Masterbrand RGBW"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9"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10" name="HSBC Masterbrand MonoW"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spTree>
    <p:extLst>
      <p:ext uri="{BB962C8B-B14F-4D97-AF65-F5344CB8AC3E}">
        <p14:creationId xmlns:p14="http://schemas.microsoft.com/office/powerpoint/2010/main" val="383020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spTree>
      <p:nvGrpSpPr>
        <p:cNvPr id="1" name=""/>
        <p:cNvGrpSpPr/>
        <p:nvPr/>
      </p:nvGrpSpPr>
      <p:grpSpPr>
        <a:xfrm>
          <a:off x="0" y="0"/>
          <a:ext cx="0" cy="0"/>
          <a:chOff x="0" y="0"/>
          <a:chExt cx="0" cy="0"/>
        </a:xfrm>
      </p:grpSpPr>
      <p:pic>
        <p:nvPicPr>
          <p:cNvPr id="2" name="Imag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88" y="0"/>
            <a:ext cx="12193488" cy="6858000"/>
          </a:xfrm>
          <a:prstGeom prst="rect">
            <a:avLst/>
          </a:prstGeom>
        </p:spPr>
      </p:pic>
      <p:sp>
        <p:nvSpPr>
          <p:cNvPr id="305" name="Master subtitle"/>
          <p:cNvSpPr>
            <a:spLocks noGrp="1"/>
          </p:cNvSpPr>
          <p:nvPr userDrawn="1">
            <p:ph type="body" sz="quarter" idx="13"/>
          </p:nvPr>
        </p:nvSpPr>
        <p:spPr>
          <a:xfrm>
            <a:off x="382806" y="966462"/>
            <a:ext cx="11402816" cy="375167"/>
          </a:xfrm>
          <a:prstGeom prst="rect">
            <a:avLst/>
          </a:prstGeom>
        </p:spPr>
        <p:txBody>
          <a:bodyPr wrap="square" lIns="0" tIns="0" rIns="0" bIns="0">
            <a:spAutoFit/>
          </a:bodyPr>
          <a:lstStyle>
            <a:lvl1pPr>
              <a:defRPr lang="en-US" altLang="zh-TW" sz="2438" b="0" baseline="0" dirty="0" smtClean="0">
                <a:solidFill>
                  <a:schemeClr val="tx1"/>
                </a:solidFill>
                <a:latin typeface="Univers Next for HSBC Medium" panose="020B0603030202020203" pitchFamily="34" charset="0"/>
                <a:ea typeface="SimHei"/>
                <a:cs typeface="+mn-cs"/>
              </a:defRPr>
            </a:lvl1pPr>
          </a:lstStyle>
          <a:p>
            <a:pPr marL="0" marR="0" lvl="0" indent="0" algn="l" defTabSz="845428" rtl="0" eaLnBrk="0" fontAlgn="base" latinLnBrk="0" hangingPunct="0">
              <a:lnSpc>
                <a:spcPct val="100000"/>
              </a:lnSpc>
              <a:spcBef>
                <a:spcPts val="188"/>
              </a:spcBef>
              <a:spcAft>
                <a:spcPct val="0"/>
              </a:spcAft>
              <a:buClrTx/>
              <a:buSzTx/>
              <a:buFontTx/>
              <a:buNone/>
              <a:tabLst/>
            </a:pPr>
            <a:r>
              <a:rPr lang="en-US" dirty="0"/>
              <a:t>Click to edit Master text styles</a:t>
            </a:r>
          </a:p>
        </p:txBody>
      </p:sp>
      <p:sp>
        <p:nvSpPr>
          <p:cNvPr id="229" name="Footer Placeholder 1"/>
          <p:cNvSpPr>
            <a:spLocks noGrp="1"/>
          </p:cNvSpPr>
          <p:nvPr userDrawn="1">
            <p:ph type="ftr" sz="quarter" idx="10"/>
          </p:nvPr>
        </p:nvSpPr>
        <p:spPr>
          <a:xfrm>
            <a:off x="9642235" y="6335079"/>
            <a:ext cx="2143387" cy="158625"/>
          </a:xfrm>
        </p:spPr>
        <p:txBody>
          <a:bodyPr/>
          <a:lstStyle>
            <a:lvl1pPr marL="0" algn="r" defTabSz="857335" rtl="0" eaLnBrk="0" fontAlgn="base" latinLnBrk="0" hangingPunct="0">
              <a:lnSpc>
                <a:spcPct val="100000"/>
              </a:lnSpc>
              <a:spcBef>
                <a:spcPts val="0"/>
              </a:spcBef>
              <a:spcAft>
                <a:spcPts val="0"/>
              </a:spcAft>
              <a:defRPr lang="en-US" altLang="zh-TW" sz="938" b="0" i="0" kern="1200" dirty="0" smtClean="0">
                <a:solidFill>
                  <a:srgbClr val="767676"/>
                </a:solidFill>
                <a:latin typeface="Univers Next for HSBC Light" panose="020B0403030202020203" pitchFamily="34" charset="0"/>
                <a:ea typeface="SimHei"/>
                <a:cs typeface="Arial" charset="0"/>
              </a:defRPr>
            </a:lvl1pPr>
          </a:lstStyle>
          <a:p>
            <a:r>
              <a:rPr lang="en-US"/>
              <a:t>Public</a:t>
            </a:r>
          </a:p>
        </p:txBody>
      </p:sp>
      <p:pic>
        <p:nvPicPr>
          <p:cNvPr id="7" name="HSBC Masterbrand RGBB"/>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98" y="5701537"/>
            <a:ext cx="2199448" cy="1156465"/>
          </a:xfrm>
          <a:prstGeom prst="rect">
            <a:avLst/>
          </a:prstGeom>
        </p:spPr>
      </p:pic>
      <p:pic>
        <p:nvPicPr>
          <p:cNvPr id="8" name="HSBC Masterbrand RGBW" hidden="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9" name="HSBC Masterbrand MonoB" hidden="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pic>
        <p:nvPicPr>
          <p:cNvPr id="10" name="HSBC Masterbrand MonoW" hidden="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5701537"/>
            <a:ext cx="2200241" cy="1156465"/>
          </a:xfrm>
          <a:prstGeom prst="rect">
            <a:avLst/>
          </a:prstGeom>
        </p:spPr>
      </p:pic>
    </p:spTree>
    <p:extLst>
      <p:ext uri="{BB962C8B-B14F-4D97-AF65-F5344CB8AC3E}">
        <p14:creationId xmlns:p14="http://schemas.microsoft.com/office/powerpoint/2010/main" val="353091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82806" y="775962"/>
            <a:ext cx="11402816" cy="259751"/>
          </a:xfrm>
          <a:prstGeom prst="rect">
            <a:avLst/>
          </a:prstGeom>
        </p:spPr>
        <p:txBody>
          <a:bodyPr wrap="square" lIns="0" tIns="0" rIns="0" bIns="0">
            <a:spAutoFit/>
          </a:bodyPr>
          <a:lstStyle>
            <a:lvl1pPr>
              <a:defRPr lang="en-US" sz="1688" dirty="0">
                <a:latin typeface="Univers Next for HSBC Light" panose="020B0403030202020203" pitchFamily="34" charset="0"/>
              </a:defRPr>
            </a:lvl1pPr>
          </a:lstStyle>
          <a:p>
            <a:pPr marR="0" lvl="0" defTabSz="845428" latinLnBrk="0">
              <a:lnSpc>
                <a:spcPct val="100000"/>
              </a:lnSpc>
              <a:spcBef>
                <a:spcPts val="188"/>
              </a:spcBef>
              <a:buSzTx/>
              <a:tabLst/>
            </a:pPr>
            <a:r>
              <a:rPr lang="en-US" dirty="0"/>
              <a:t>Click to edit Master text styles</a:t>
            </a:r>
          </a:p>
        </p:txBody>
      </p:sp>
      <p:sp>
        <p:nvSpPr>
          <p:cNvPr id="7" name="Title 3"/>
          <p:cNvSpPr>
            <a:spLocks noGrp="1"/>
          </p:cNvSpPr>
          <p:nvPr>
            <p:ph type="title"/>
          </p:nvPr>
        </p:nvSpPr>
        <p:spPr>
          <a:xfrm>
            <a:off x="382806" y="466895"/>
            <a:ext cx="11402816" cy="231458"/>
          </a:xfrm>
        </p:spPr>
        <p:txBody>
          <a:bodyPr/>
          <a:lstStyle/>
          <a:p>
            <a:r>
              <a:rPr lang="en-US" dirty="0"/>
              <a:t>Click to edit Master title style</a:t>
            </a:r>
          </a:p>
        </p:txBody>
      </p:sp>
      <p:sp>
        <p:nvSpPr>
          <p:cNvPr id="9" name="Text Placeholder 3"/>
          <p:cNvSpPr>
            <a:spLocks noGrp="1"/>
          </p:cNvSpPr>
          <p:nvPr>
            <p:ph type="body" sz="quarter" idx="10"/>
          </p:nvPr>
        </p:nvSpPr>
        <p:spPr>
          <a:xfrm>
            <a:off x="382804" y="1253134"/>
            <a:ext cx="11402845" cy="5023485"/>
          </a:xfrm>
          <a:prstGeom prst="rect">
            <a:avLst/>
          </a:prstGeom>
        </p:spPr>
        <p:txBody>
          <a:bodyPr lIns="0" tIns="0" rIns="0" bIns="0"/>
          <a:lstStyle>
            <a:lvl1pPr>
              <a:defRPr lang="en-US" sz="1125" dirty="0" smtClean="0">
                <a:latin typeface="Univers Next for HSBC Light" panose="020B0403030202020203" pitchFamily="34" charset="0"/>
              </a:defRPr>
            </a:lvl1pPr>
            <a:lvl2pPr>
              <a:defRPr sz="1125">
                <a:latin typeface="Univers Next for HSBC Light" panose="020B0403030202020203" pitchFamily="34" charset="0"/>
              </a:defRPr>
            </a:lvl2pPr>
            <a:lvl3pPr>
              <a:defRPr sz="938">
                <a:latin typeface="Univers Next for HSBC Light" panose="020B0403030202020203" pitchFamily="34" charset="0"/>
              </a:defRPr>
            </a:lvl3pPr>
            <a:lvl4pPr>
              <a:defRPr sz="844">
                <a:latin typeface="Univers Next for HSBC Light" panose="020B0403030202020203" pitchFamily="34" charset="0"/>
              </a:defRPr>
            </a:lvl4pPr>
            <a:lvl5pPr>
              <a:defRPr sz="750">
                <a:latin typeface="Univers Next for HSBC Light" panose="020B040303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1"/>
          </p:nvPr>
        </p:nvSpPr>
        <p:spPr/>
        <p:txBody>
          <a:bodyPr/>
          <a:lstStyle/>
          <a:p>
            <a:r>
              <a:rPr lang="en-US"/>
              <a:t>Public</a:t>
            </a:r>
            <a:endParaRPr lang="en-US" dirty="0"/>
          </a:p>
        </p:txBody>
      </p:sp>
    </p:spTree>
    <p:extLst>
      <p:ext uri="{BB962C8B-B14F-4D97-AF65-F5344CB8AC3E}">
        <p14:creationId xmlns:p14="http://schemas.microsoft.com/office/powerpoint/2010/main" val="315248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Public</a:t>
            </a:r>
            <a:endParaRPr lang="en-US" dirty="0"/>
          </a:p>
        </p:txBody>
      </p:sp>
      <p:sp>
        <p:nvSpPr>
          <p:cNvPr id="4" name="Rectangle 3"/>
          <p:cNvSpPr/>
          <p:nvPr userDrawn="1"/>
        </p:nvSpPr>
        <p:spPr bwMode="auto">
          <a:xfrm>
            <a:off x="5951011" y="6282037"/>
            <a:ext cx="289979" cy="272896"/>
          </a:xfrm>
          <a:prstGeom prst="rect">
            <a:avLst/>
          </a:prstGeom>
          <a:solidFill>
            <a:schemeClr val="bg1"/>
          </a:solidFill>
          <a:ln w="6350" cap="flat" cmpd="sng" algn="ctr">
            <a:noFill/>
            <a:prstDash val="solid"/>
            <a:round/>
            <a:headEnd type="none" w="med" len="med"/>
            <a:tailEnd type="none" w="med" len="med"/>
          </a:ln>
          <a:effectLst/>
        </p:spPr>
        <p:txBody>
          <a:bodyPr vert="horz" wrap="none" lIns="85735" tIns="42868" rIns="85735" bIns="42868" numCol="1" rtlCol="0" anchor="ctr" anchorCtr="0" compatLnSpc="1">
            <a:prstTxWarp prst="textNoShape">
              <a:avLst/>
            </a:prstTxWarp>
          </a:bodyPr>
          <a:lstStyle/>
          <a:p>
            <a:pPr marL="0" marR="0" indent="0" algn="ctr" defTabSz="805241" rtl="0" eaLnBrk="0" fontAlgn="base" latinLnBrk="0" hangingPunct="0">
              <a:lnSpc>
                <a:spcPct val="100000"/>
              </a:lnSpc>
              <a:spcBef>
                <a:spcPct val="50000"/>
              </a:spcBef>
              <a:spcAft>
                <a:spcPct val="0"/>
              </a:spcAft>
              <a:buClrTx/>
              <a:buSzTx/>
              <a:buFontTx/>
              <a:buNone/>
              <a:tabLst/>
            </a:pPr>
            <a:endParaRPr kumimoji="0" lang="en-US" sz="563" b="1" i="1" u="none" strike="noStrike" cap="none" normalizeH="0" baseline="0">
              <a:ln>
                <a:noFill/>
              </a:ln>
              <a:solidFill>
                <a:schemeClr val="tx1"/>
              </a:solidFill>
              <a:effectLst/>
              <a:latin typeface="Arial" charset="0"/>
            </a:endParaRPr>
          </a:p>
        </p:txBody>
      </p:sp>
      <p:grpSp>
        <p:nvGrpSpPr>
          <p:cNvPr id="5" name="Group 4"/>
          <p:cNvGrpSpPr/>
          <p:nvPr userDrawn="1"/>
        </p:nvGrpSpPr>
        <p:grpSpPr>
          <a:xfrm>
            <a:off x="3808977" y="2290118"/>
            <a:ext cx="4574046" cy="2277768"/>
            <a:chOff x="4433888" y="3424238"/>
            <a:chExt cx="809625" cy="403225"/>
          </a:xfrm>
        </p:grpSpPr>
        <p:sp>
          <p:nvSpPr>
            <p:cNvPr id="6" name="Rectangle 5"/>
            <p:cNvSpPr>
              <a:spLocks noChangeArrowheads="1"/>
            </p:cNvSpPr>
            <p:nvPr userDrawn="1"/>
          </p:nvSpPr>
          <p:spPr bwMode="auto">
            <a:xfrm>
              <a:off x="4635501" y="3424238"/>
              <a:ext cx="404813" cy="403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 name="Freeform 6"/>
            <p:cNvSpPr>
              <a:spLocks/>
            </p:cNvSpPr>
            <p:nvPr userDrawn="1"/>
          </p:nvSpPr>
          <p:spPr bwMode="auto">
            <a:xfrm>
              <a:off x="5040313" y="3424238"/>
              <a:ext cx="203200" cy="403225"/>
            </a:xfrm>
            <a:custGeom>
              <a:avLst/>
              <a:gdLst>
                <a:gd name="T0" fmla="*/ 128 w 128"/>
                <a:gd name="T1" fmla="*/ 127 h 254"/>
                <a:gd name="T2" fmla="*/ 0 w 128"/>
                <a:gd name="T3" fmla="*/ 0 h 254"/>
                <a:gd name="T4" fmla="*/ 0 w 128"/>
                <a:gd name="T5" fmla="*/ 254 h 254"/>
                <a:gd name="T6" fmla="*/ 128 w 128"/>
                <a:gd name="T7" fmla="*/ 127 h 254"/>
              </a:gdLst>
              <a:ahLst/>
              <a:cxnLst>
                <a:cxn ang="0">
                  <a:pos x="T0" y="T1"/>
                </a:cxn>
                <a:cxn ang="0">
                  <a:pos x="T2" y="T3"/>
                </a:cxn>
                <a:cxn ang="0">
                  <a:pos x="T4" y="T5"/>
                </a:cxn>
                <a:cxn ang="0">
                  <a:pos x="T6" y="T7"/>
                </a:cxn>
              </a:cxnLst>
              <a:rect l="0" t="0" r="r" b="b"/>
              <a:pathLst>
                <a:path w="128" h="254">
                  <a:moveTo>
                    <a:pt x="128" y="127"/>
                  </a:moveTo>
                  <a:lnTo>
                    <a:pt x="0" y="0"/>
                  </a:lnTo>
                  <a:lnTo>
                    <a:pt x="0" y="254"/>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 name="Freeform 7"/>
            <p:cNvSpPr>
              <a:spLocks/>
            </p:cNvSpPr>
            <p:nvPr userDrawn="1"/>
          </p:nvSpPr>
          <p:spPr bwMode="auto">
            <a:xfrm>
              <a:off x="4635501" y="3424238"/>
              <a:ext cx="404813" cy="201613"/>
            </a:xfrm>
            <a:custGeom>
              <a:avLst/>
              <a:gdLst>
                <a:gd name="T0" fmla="*/ 128 w 255"/>
                <a:gd name="T1" fmla="*/ 127 h 127"/>
                <a:gd name="T2" fmla="*/ 255 w 255"/>
                <a:gd name="T3" fmla="*/ 0 h 127"/>
                <a:gd name="T4" fmla="*/ 0 w 255"/>
                <a:gd name="T5" fmla="*/ 0 h 127"/>
                <a:gd name="T6" fmla="*/ 128 w 255"/>
                <a:gd name="T7" fmla="*/ 127 h 127"/>
              </a:gdLst>
              <a:ahLst/>
              <a:cxnLst>
                <a:cxn ang="0">
                  <a:pos x="T0" y="T1"/>
                </a:cxn>
                <a:cxn ang="0">
                  <a:pos x="T2" y="T3"/>
                </a:cxn>
                <a:cxn ang="0">
                  <a:pos x="T4" y="T5"/>
                </a:cxn>
                <a:cxn ang="0">
                  <a:pos x="T6" y="T7"/>
                </a:cxn>
              </a:cxnLst>
              <a:rect l="0" t="0" r="r" b="b"/>
              <a:pathLst>
                <a:path w="255" h="127">
                  <a:moveTo>
                    <a:pt x="128" y="127"/>
                  </a:moveTo>
                  <a:lnTo>
                    <a:pt x="255" y="0"/>
                  </a:lnTo>
                  <a:lnTo>
                    <a:pt x="0" y="0"/>
                  </a:lnTo>
                  <a:lnTo>
                    <a:pt x="128"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Freeform 8"/>
            <p:cNvSpPr>
              <a:spLocks/>
            </p:cNvSpPr>
            <p:nvPr userDrawn="1"/>
          </p:nvSpPr>
          <p:spPr bwMode="auto">
            <a:xfrm>
              <a:off x="4433888" y="3424238"/>
              <a:ext cx="201613" cy="403225"/>
            </a:xfrm>
            <a:custGeom>
              <a:avLst/>
              <a:gdLst>
                <a:gd name="T0" fmla="*/ 0 w 127"/>
                <a:gd name="T1" fmla="*/ 127 h 254"/>
                <a:gd name="T2" fmla="*/ 127 w 127"/>
                <a:gd name="T3" fmla="*/ 254 h 254"/>
                <a:gd name="T4" fmla="*/ 127 w 127"/>
                <a:gd name="T5" fmla="*/ 0 h 254"/>
                <a:gd name="T6" fmla="*/ 0 w 127"/>
                <a:gd name="T7" fmla="*/ 127 h 254"/>
              </a:gdLst>
              <a:ahLst/>
              <a:cxnLst>
                <a:cxn ang="0">
                  <a:pos x="T0" y="T1"/>
                </a:cxn>
                <a:cxn ang="0">
                  <a:pos x="T2" y="T3"/>
                </a:cxn>
                <a:cxn ang="0">
                  <a:pos x="T4" y="T5"/>
                </a:cxn>
                <a:cxn ang="0">
                  <a:pos x="T6" y="T7"/>
                </a:cxn>
              </a:cxnLst>
              <a:rect l="0" t="0" r="r" b="b"/>
              <a:pathLst>
                <a:path w="127" h="254">
                  <a:moveTo>
                    <a:pt x="0" y="127"/>
                  </a:moveTo>
                  <a:lnTo>
                    <a:pt x="127" y="254"/>
                  </a:lnTo>
                  <a:lnTo>
                    <a:pt x="127" y="0"/>
                  </a:lnTo>
                  <a:lnTo>
                    <a:pt x="0" y="127"/>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9"/>
            <p:cNvSpPr>
              <a:spLocks/>
            </p:cNvSpPr>
            <p:nvPr userDrawn="1"/>
          </p:nvSpPr>
          <p:spPr bwMode="auto">
            <a:xfrm>
              <a:off x="4635501" y="3625850"/>
              <a:ext cx="404813" cy="201613"/>
            </a:xfrm>
            <a:custGeom>
              <a:avLst/>
              <a:gdLst>
                <a:gd name="T0" fmla="*/ 128 w 255"/>
                <a:gd name="T1" fmla="*/ 0 h 127"/>
                <a:gd name="T2" fmla="*/ 0 w 255"/>
                <a:gd name="T3" fmla="*/ 127 h 127"/>
                <a:gd name="T4" fmla="*/ 255 w 255"/>
                <a:gd name="T5" fmla="*/ 127 h 127"/>
                <a:gd name="T6" fmla="*/ 128 w 255"/>
                <a:gd name="T7" fmla="*/ 0 h 127"/>
              </a:gdLst>
              <a:ahLst/>
              <a:cxnLst>
                <a:cxn ang="0">
                  <a:pos x="T0" y="T1"/>
                </a:cxn>
                <a:cxn ang="0">
                  <a:pos x="T2" y="T3"/>
                </a:cxn>
                <a:cxn ang="0">
                  <a:pos x="T4" y="T5"/>
                </a:cxn>
                <a:cxn ang="0">
                  <a:pos x="T6" y="T7"/>
                </a:cxn>
              </a:cxnLst>
              <a:rect l="0" t="0" r="r" b="b"/>
              <a:pathLst>
                <a:path w="255" h="127">
                  <a:moveTo>
                    <a:pt x="128" y="0"/>
                  </a:moveTo>
                  <a:lnTo>
                    <a:pt x="0" y="127"/>
                  </a:lnTo>
                  <a:lnTo>
                    <a:pt x="255" y="127"/>
                  </a:lnTo>
                  <a:lnTo>
                    <a:pt x="128" y="0"/>
                  </a:lnTo>
                  <a:close/>
                </a:path>
              </a:pathLst>
            </a:custGeom>
            <a:solidFill>
              <a:srgbClr val="DB0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49076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 Placeholder 3"/>
          <p:cNvSpPr>
            <a:spLocks noGrp="1"/>
          </p:cNvSpPr>
          <p:nvPr>
            <p:ph type="body" sz="quarter" idx="10"/>
          </p:nvPr>
        </p:nvSpPr>
        <p:spPr>
          <a:xfrm>
            <a:off x="485293" y="704143"/>
            <a:ext cx="11217684" cy="261961"/>
          </a:xfrm>
          <a:prstGeom prst="rect">
            <a:avLst/>
          </a:prstGeom>
        </p:spPr>
        <p:txBody>
          <a:bodyPr wrap="square" lIns="0" tIns="0" rIns="0" bIns="0">
            <a:spAutoFit/>
          </a:bodyPr>
          <a:lstStyle>
            <a:lvl1pPr>
              <a:defRPr sz="1702">
                <a:solidFill>
                  <a:schemeClr val="tx1"/>
                </a:solidFill>
              </a:defRPr>
            </a:lvl1pPr>
          </a:lstStyle>
          <a:p>
            <a:pPr lvl="0"/>
            <a:r>
              <a:rPr lang="en-US" dirty="0"/>
              <a:t>Click to edit Master text styles</a:t>
            </a:r>
          </a:p>
        </p:txBody>
      </p:sp>
      <p:sp>
        <p:nvSpPr>
          <p:cNvPr id="4" name="Footer Placeholder 3"/>
          <p:cNvSpPr>
            <a:spLocks noGrp="1"/>
          </p:cNvSpPr>
          <p:nvPr>
            <p:ph type="ftr" sz="quarter" idx="11"/>
          </p:nvPr>
        </p:nvSpPr>
        <p:spPr/>
        <p:txBody>
          <a:bodyPr/>
          <a:lstStyle/>
          <a:p>
            <a:r>
              <a:rPr lang="en-US">
                <a:solidFill>
                  <a:prstClr val="black"/>
                </a:solidFill>
              </a:rPr>
              <a:t>Public</a:t>
            </a:r>
            <a:endParaRPr lang="en-US" dirty="0">
              <a:solidFill>
                <a:prstClr val="black"/>
              </a:solidFill>
            </a:endParaRPr>
          </a:p>
        </p:txBody>
      </p:sp>
      <p:sp>
        <p:nvSpPr>
          <p:cNvPr id="9" name="Text Placeholder 8"/>
          <p:cNvSpPr>
            <a:spLocks noGrp="1"/>
          </p:cNvSpPr>
          <p:nvPr>
            <p:ph type="body" sz="quarter" idx="12"/>
          </p:nvPr>
        </p:nvSpPr>
        <p:spPr>
          <a:xfrm>
            <a:off x="483799" y="1234081"/>
            <a:ext cx="11210219" cy="5006941"/>
          </a:xfrm>
          <a:prstGeom prst="rect">
            <a:avLst/>
          </a:prstGeom>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750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4" name="Slide title"/>
          <p:cNvSpPr>
            <a:spLocks noGrp="1" noChangeArrowheads="1"/>
          </p:cNvSpPr>
          <p:nvPr>
            <p:ph type="title"/>
          </p:nvPr>
        </p:nvSpPr>
        <p:spPr bwMode="gray">
          <a:xfrm>
            <a:off x="382806" y="466895"/>
            <a:ext cx="11402816" cy="231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20754" numCol="1" anchor="t" anchorCtr="0" compatLnSpc="1">
            <a:prstTxWarp prst="textNoShape">
              <a:avLst/>
            </a:prstTxWarp>
          </a:bodyPr>
          <a:lstStyle/>
          <a:p>
            <a:pPr lvl="0" algn="l" defTabSz="1092508" rtl="0" eaLnBrk="1" fontAlgn="base" hangingPunct="1">
              <a:lnSpc>
                <a:spcPct val="90000"/>
              </a:lnSpc>
              <a:spcBef>
                <a:spcPct val="0"/>
              </a:spcBef>
              <a:spcAft>
                <a:spcPct val="0"/>
              </a:spcAft>
            </a:pPr>
            <a:r>
              <a:rPr lang="en-GB" altLang="zh-TW" dirty="0"/>
              <a:t>Click to edit Master title style</a:t>
            </a:r>
          </a:p>
        </p:txBody>
      </p:sp>
      <p:sp>
        <p:nvSpPr>
          <p:cNvPr id="125" name="Footer Placeholder 3"/>
          <p:cNvSpPr>
            <a:spLocks noGrp="1"/>
          </p:cNvSpPr>
          <p:nvPr>
            <p:ph type="ftr" sz="quarter" idx="3"/>
          </p:nvPr>
        </p:nvSpPr>
        <p:spPr>
          <a:xfrm>
            <a:off x="4392586" y="6572471"/>
            <a:ext cx="2143387" cy="158625"/>
          </a:xfrm>
          <a:prstGeom prst="rect">
            <a:avLst/>
          </a:prstGeom>
        </p:spPr>
        <p:txBody>
          <a:bodyPr vert="horz" lIns="0" tIns="0" rIns="0" bIns="0" rtlCol="0" anchor="ctr"/>
          <a:lstStyle>
            <a:lvl1pPr algn="r" rtl="0" eaLnBrk="0" fontAlgn="base" hangingPunct="0">
              <a:lnSpc>
                <a:spcPct val="100000"/>
              </a:lnSpc>
              <a:spcBef>
                <a:spcPts val="0"/>
              </a:spcBef>
              <a:spcAft>
                <a:spcPts val="0"/>
              </a:spcAft>
              <a:defRPr lang="en-GB" altLang="zh-TW" sz="938" b="0" i="0" kern="1200" dirty="0" smtClean="0">
                <a:solidFill>
                  <a:srgbClr val="767676"/>
                </a:solidFill>
                <a:latin typeface="Univers Next for HSBC Light" panose="020B0403030202020203" pitchFamily="34" charset="0"/>
                <a:ea typeface="SimHei"/>
                <a:cs typeface="Arial" charset="0"/>
              </a:defRPr>
            </a:lvl1pPr>
          </a:lstStyle>
          <a:p>
            <a:endParaRPr lang="en-US"/>
          </a:p>
        </p:txBody>
      </p:sp>
      <p:grpSp>
        <p:nvGrpSpPr>
          <p:cNvPr id="5" name="Background grid" hidden="1"/>
          <p:cNvGrpSpPr/>
          <p:nvPr userDrawn="1"/>
        </p:nvGrpSpPr>
        <p:grpSpPr>
          <a:xfrm>
            <a:off x="382806" y="466781"/>
            <a:ext cx="11402816" cy="5818031"/>
            <a:chOff x="408275" y="497898"/>
            <a:chExt cx="12161520" cy="6205900"/>
          </a:xfrm>
        </p:grpSpPr>
        <p:sp>
          <p:nvSpPr>
            <p:cNvPr id="6" name="Rectangle 5" hidden="1"/>
            <p:cNvSpPr/>
            <p:nvPr userDrawn="1"/>
          </p:nvSpPr>
          <p:spPr bwMode="gray">
            <a:xfrm>
              <a:off x="11621981" y="497898"/>
              <a:ext cx="947814" cy="607002"/>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defTabSz="845428" eaLnBrk="0"/>
              <a:r>
                <a:rPr lang="en-GB" sz="750" b="0" i="0" baseline="0" dirty="0">
                  <a:solidFill>
                    <a:schemeClr val="bg1">
                      <a:lumMod val="75000"/>
                    </a:schemeClr>
                  </a:solidFill>
                  <a:latin typeface="Arial" panose="020B0604020202020204" pitchFamily="34" charset="0"/>
                  <a:ea typeface="SimHei"/>
                </a:rPr>
                <a:t>Third party logo</a:t>
              </a:r>
            </a:p>
          </p:txBody>
        </p:sp>
        <p:sp>
          <p:nvSpPr>
            <p:cNvPr id="7" name="Rectangle 273" hidden="1"/>
            <p:cNvSpPr>
              <a:spLocks noChangeArrowheads="1"/>
            </p:cNvSpPr>
            <p:nvPr userDrawn="1"/>
          </p:nvSpPr>
          <p:spPr bwMode="auto">
            <a:xfrm>
              <a:off x="408275" y="1370541"/>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49" tIns="44124" rIns="88249" bIns="44124"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marL="441325" defTabSz="901700">
                <a:spcBef>
                  <a:spcPct val="50000"/>
                </a:spcBef>
                <a:defRPr sz="600" b="1" i="1">
                  <a:solidFill>
                    <a:schemeClr val="tx1"/>
                  </a:solidFill>
                  <a:latin typeface="Arial" panose="020B0604020202020204" pitchFamily="34" charset="0"/>
                  <a:cs typeface="Arial" panose="020B0604020202020204" pitchFamily="34" charset="0"/>
                </a:defRPr>
              </a:lvl2pPr>
              <a:lvl3pPr marL="882650" defTabSz="901700">
                <a:spcBef>
                  <a:spcPct val="50000"/>
                </a:spcBef>
                <a:defRPr sz="600" b="1" i="1">
                  <a:solidFill>
                    <a:schemeClr val="tx1"/>
                  </a:solidFill>
                  <a:latin typeface="Arial" panose="020B0604020202020204" pitchFamily="34" charset="0"/>
                  <a:cs typeface="Arial" panose="020B0604020202020204" pitchFamily="34" charset="0"/>
                </a:defRPr>
              </a:lvl3pPr>
              <a:lvl4pPr marL="1323975" defTabSz="901700">
                <a:spcBef>
                  <a:spcPct val="50000"/>
                </a:spcBef>
                <a:defRPr sz="600" b="1" i="1">
                  <a:solidFill>
                    <a:schemeClr val="tx1"/>
                  </a:solidFill>
                  <a:latin typeface="Arial" panose="020B0604020202020204" pitchFamily="34" charset="0"/>
                  <a:cs typeface="Arial" panose="020B0604020202020204" pitchFamily="34" charset="0"/>
                </a:defRPr>
              </a:lvl4pPr>
              <a:lvl5pPr marL="1765300" defTabSz="901700">
                <a:spcBef>
                  <a:spcPct val="50000"/>
                </a:spcBef>
                <a:defRPr sz="600" b="1" i="1">
                  <a:solidFill>
                    <a:schemeClr val="tx1"/>
                  </a:solidFill>
                  <a:latin typeface="Arial" panose="020B0604020202020204" pitchFamily="34" charset="0"/>
                  <a:cs typeface="Arial" panose="020B0604020202020204" pitchFamily="34" charset="0"/>
                </a:defRPr>
              </a:lvl5pPr>
              <a:lvl6pPr marL="22225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marL="26797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marL="31369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marL="35941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sp>
          <p:nvSpPr>
            <p:cNvPr id="8" name="Rectangle 274" hidden="1"/>
            <p:cNvSpPr>
              <a:spLocks noChangeArrowheads="1"/>
            </p:cNvSpPr>
            <p:nvPr userDrawn="1"/>
          </p:nvSpPr>
          <p:spPr bwMode="auto">
            <a:xfrm>
              <a:off x="408275" y="4126758"/>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defTabSz="901700">
                <a:spcBef>
                  <a:spcPct val="50000"/>
                </a:spcBef>
                <a:defRPr sz="600" b="1" i="1">
                  <a:solidFill>
                    <a:schemeClr val="tx1"/>
                  </a:solidFill>
                  <a:latin typeface="Arial" panose="020B0604020202020204" pitchFamily="34" charset="0"/>
                  <a:cs typeface="Arial" panose="020B0604020202020204" pitchFamily="34" charset="0"/>
                </a:defRPr>
              </a:lvl2pPr>
              <a:lvl3pPr defTabSz="901700">
                <a:spcBef>
                  <a:spcPct val="50000"/>
                </a:spcBef>
                <a:defRPr sz="600" b="1" i="1">
                  <a:solidFill>
                    <a:schemeClr val="tx1"/>
                  </a:solidFill>
                  <a:latin typeface="Arial" panose="020B0604020202020204" pitchFamily="34" charset="0"/>
                  <a:cs typeface="Arial" panose="020B0604020202020204" pitchFamily="34" charset="0"/>
                </a:defRPr>
              </a:lvl3pPr>
              <a:lvl4pPr defTabSz="901700">
                <a:spcBef>
                  <a:spcPct val="50000"/>
                </a:spcBef>
                <a:defRPr sz="600" b="1" i="1">
                  <a:solidFill>
                    <a:schemeClr val="tx1"/>
                  </a:solidFill>
                  <a:latin typeface="Arial" panose="020B0604020202020204" pitchFamily="34" charset="0"/>
                  <a:cs typeface="Arial" panose="020B0604020202020204" pitchFamily="34" charset="0"/>
                </a:defRPr>
              </a:lvl4pPr>
              <a:lvl5pPr defTabSz="901700">
                <a:spcBef>
                  <a:spcPct val="50000"/>
                </a:spcBef>
                <a:defRPr sz="600" b="1" i="1">
                  <a:solidFill>
                    <a:schemeClr val="tx1"/>
                  </a:solidFill>
                  <a:latin typeface="Arial" panose="020B0604020202020204" pitchFamily="34" charset="0"/>
                  <a:cs typeface="Arial" panose="020B0604020202020204" pitchFamily="34" charset="0"/>
                </a:defRPr>
              </a:lvl5pPr>
              <a:lvl6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sp>
          <p:nvSpPr>
            <p:cNvPr id="9" name="Rectangle 278" hidden="1"/>
            <p:cNvSpPr>
              <a:spLocks noChangeArrowheads="1"/>
            </p:cNvSpPr>
            <p:nvPr userDrawn="1"/>
          </p:nvSpPr>
          <p:spPr bwMode="auto">
            <a:xfrm>
              <a:off x="6580398" y="1370541"/>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49" tIns="44124" rIns="88249" bIns="44124"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marL="441325" defTabSz="901700">
                <a:spcBef>
                  <a:spcPct val="50000"/>
                </a:spcBef>
                <a:defRPr sz="600" b="1" i="1">
                  <a:solidFill>
                    <a:schemeClr val="tx1"/>
                  </a:solidFill>
                  <a:latin typeface="Arial" panose="020B0604020202020204" pitchFamily="34" charset="0"/>
                  <a:cs typeface="Arial" panose="020B0604020202020204" pitchFamily="34" charset="0"/>
                </a:defRPr>
              </a:lvl2pPr>
              <a:lvl3pPr marL="882650" defTabSz="901700">
                <a:spcBef>
                  <a:spcPct val="50000"/>
                </a:spcBef>
                <a:defRPr sz="600" b="1" i="1">
                  <a:solidFill>
                    <a:schemeClr val="tx1"/>
                  </a:solidFill>
                  <a:latin typeface="Arial" panose="020B0604020202020204" pitchFamily="34" charset="0"/>
                  <a:cs typeface="Arial" panose="020B0604020202020204" pitchFamily="34" charset="0"/>
                </a:defRPr>
              </a:lvl3pPr>
              <a:lvl4pPr marL="1323975" defTabSz="901700">
                <a:spcBef>
                  <a:spcPct val="50000"/>
                </a:spcBef>
                <a:defRPr sz="600" b="1" i="1">
                  <a:solidFill>
                    <a:schemeClr val="tx1"/>
                  </a:solidFill>
                  <a:latin typeface="Arial" panose="020B0604020202020204" pitchFamily="34" charset="0"/>
                  <a:cs typeface="Arial" panose="020B0604020202020204" pitchFamily="34" charset="0"/>
                </a:defRPr>
              </a:lvl4pPr>
              <a:lvl5pPr marL="1765300" defTabSz="901700">
                <a:spcBef>
                  <a:spcPct val="50000"/>
                </a:spcBef>
                <a:defRPr sz="600" b="1" i="1">
                  <a:solidFill>
                    <a:schemeClr val="tx1"/>
                  </a:solidFill>
                  <a:latin typeface="Arial" panose="020B0604020202020204" pitchFamily="34" charset="0"/>
                  <a:cs typeface="Arial" panose="020B0604020202020204" pitchFamily="34" charset="0"/>
                </a:defRPr>
              </a:lvl5pPr>
              <a:lvl6pPr marL="22225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marL="26797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marL="31369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marL="35941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sp>
          <p:nvSpPr>
            <p:cNvPr id="10" name="Rectangle 279" hidden="1"/>
            <p:cNvSpPr>
              <a:spLocks noChangeArrowheads="1"/>
            </p:cNvSpPr>
            <p:nvPr userDrawn="1"/>
          </p:nvSpPr>
          <p:spPr bwMode="auto">
            <a:xfrm>
              <a:off x="6580398" y="4126758"/>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defTabSz="901700">
                <a:spcBef>
                  <a:spcPct val="50000"/>
                </a:spcBef>
                <a:defRPr sz="600" b="1" i="1">
                  <a:solidFill>
                    <a:schemeClr val="tx1"/>
                  </a:solidFill>
                  <a:latin typeface="Arial" panose="020B0604020202020204" pitchFamily="34" charset="0"/>
                  <a:cs typeface="Arial" panose="020B0604020202020204" pitchFamily="34" charset="0"/>
                </a:defRPr>
              </a:lvl2pPr>
              <a:lvl3pPr defTabSz="901700">
                <a:spcBef>
                  <a:spcPct val="50000"/>
                </a:spcBef>
                <a:defRPr sz="600" b="1" i="1">
                  <a:solidFill>
                    <a:schemeClr val="tx1"/>
                  </a:solidFill>
                  <a:latin typeface="Arial" panose="020B0604020202020204" pitchFamily="34" charset="0"/>
                  <a:cs typeface="Arial" panose="020B0604020202020204" pitchFamily="34" charset="0"/>
                </a:defRPr>
              </a:lvl3pPr>
              <a:lvl4pPr defTabSz="901700">
                <a:spcBef>
                  <a:spcPct val="50000"/>
                </a:spcBef>
                <a:defRPr sz="600" b="1" i="1">
                  <a:solidFill>
                    <a:schemeClr val="tx1"/>
                  </a:solidFill>
                  <a:latin typeface="Arial" panose="020B0604020202020204" pitchFamily="34" charset="0"/>
                  <a:cs typeface="Arial" panose="020B0604020202020204" pitchFamily="34" charset="0"/>
                </a:defRPr>
              </a:lvl4pPr>
              <a:lvl5pPr defTabSz="901700">
                <a:spcBef>
                  <a:spcPct val="50000"/>
                </a:spcBef>
                <a:defRPr sz="600" b="1" i="1">
                  <a:solidFill>
                    <a:schemeClr val="tx1"/>
                  </a:solidFill>
                  <a:latin typeface="Arial" panose="020B0604020202020204" pitchFamily="34" charset="0"/>
                  <a:cs typeface="Arial" panose="020B0604020202020204" pitchFamily="34" charset="0"/>
                </a:defRPr>
              </a:lvl5pPr>
              <a:lvl6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grpSp>
      <p:sp>
        <p:nvSpPr>
          <p:cNvPr id="2" name="MSIPCMContentMarking" descr="{&quot;HashCode&quot;:-273240658,&quot;Placement&quot;:&quot;Footer&quot;,&quot;Top&quot;:519.343,&quot;Left&quot;:448.820251,&quot;SlideWidth&quot;:960,&quot;SlideHeight&quot;:540}">
            <a:extLst>
              <a:ext uri="{FF2B5EF4-FFF2-40B4-BE49-F238E27FC236}">
                <a16:creationId xmlns:a16="http://schemas.microsoft.com/office/drawing/2014/main" id="{09FB490B-6876-14F2-BAE9-0909CAACBE89}"/>
              </a:ext>
            </a:extLst>
          </p:cNvPr>
          <p:cNvSpPr txBox="1"/>
          <p:nvPr userDrawn="1"/>
        </p:nvSpPr>
        <p:spPr>
          <a:xfrm>
            <a:off x="5700017"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202081566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hf sldNum="0" hdr="0" ftr="0" dt="0"/>
  <p:txStyles>
    <p:titleStyle>
      <a:lvl1pPr algn="l" defTabSz="1102122" rtl="0" eaLnBrk="0" fontAlgn="base" hangingPunct="1">
        <a:lnSpc>
          <a:spcPct val="90000"/>
        </a:lnSpc>
        <a:spcBef>
          <a:spcPct val="0"/>
        </a:spcBef>
        <a:spcAft>
          <a:spcPct val="0"/>
        </a:spcAft>
        <a:defRPr sz="1688" b="0" baseline="0">
          <a:solidFill>
            <a:schemeClr val="tx1"/>
          </a:solidFill>
          <a:latin typeface="Univers Next for HSBC Medium" panose="020B0603030202020203" pitchFamily="34" charset="0"/>
          <a:ea typeface="SimHei"/>
          <a:cs typeface="+mj-cs"/>
        </a:defRPr>
      </a:lvl1pPr>
      <a:lvl2pPr algn="l" defTabSz="1102122" rtl="0" eaLnBrk="1" fontAlgn="base" hangingPunct="1">
        <a:lnSpc>
          <a:spcPct val="90000"/>
        </a:lnSpc>
        <a:spcBef>
          <a:spcPct val="0"/>
        </a:spcBef>
        <a:spcAft>
          <a:spcPct val="0"/>
        </a:spcAft>
        <a:defRPr sz="2080">
          <a:solidFill>
            <a:schemeClr val="tx2"/>
          </a:solidFill>
          <a:latin typeface="Arial" charset="0"/>
          <a:cs typeface="Arial" charset="0"/>
        </a:defRPr>
      </a:lvl2pPr>
      <a:lvl3pPr algn="l" defTabSz="1102122" rtl="0" eaLnBrk="1" fontAlgn="base" hangingPunct="1">
        <a:lnSpc>
          <a:spcPct val="90000"/>
        </a:lnSpc>
        <a:spcBef>
          <a:spcPct val="0"/>
        </a:spcBef>
        <a:spcAft>
          <a:spcPct val="0"/>
        </a:spcAft>
        <a:defRPr sz="2080">
          <a:solidFill>
            <a:schemeClr val="tx2"/>
          </a:solidFill>
          <a:latin typeface="Arial" charset="0"/>
          <a:cs typeface="Arial" charset="0"/>
        </a:defRPr>
      </a:lvl3pPr>
      <a:lvl4pPr algn="l" defTabSz="1102122" rtl="0" eaLnBrk="1" fontAlgn="base" hangingPunct="1">
        <a:lnSpc>
          <a:spcPct val="90000"/>
        </a:lnSpc>
        <a:spcBef>
          <a:spcPct val="0"/>
        </a:spcBef>
        <a:spcAft>
          <a:spcPct val="0"/>
        </a:spcAft>
        <a:defRPr sz="2080">
          <a:solidFill>
            <a:schemeClr val="tx2"/>
          </a:solidFill>
          <a:latin typeface="Arial" charset="0"/>
          <a:cs typeface="Arial" charset="0"/>
        </a:defRPr>
      </a:lvl4pPr>
      <a:lvl5pPr algn="l" defTabSz="1102122" rtl="0" eaLnBrk="1" fontAlgn="base" hangingPunct="1">
        <a:lnSpc>
          <a:spcPct val="90000"/>
        </a:lnSpc>
        <a:spcBef>
          <a:spcPct val="0"/>
        </a:spcBef>
        <a:spcAft>
          <a:spcPct val="0"/>
        </a:spcAft>
        <a:defRPr sz="2080">
          <a:solidFill>
            <a:schemeClr val="tx2"/>
          </a:solidFill>
          <a:latin typeface="Arial" charset="0"/>
          <a:cs typeface="Arial" charset="0"/>
        </a:defRPr>
      </a:lvl5pPr>
      <a:lvl6pPr marL="432440" algn="l" defTabSz="1049569" rtl="0" eaLnBrk="1" fontAlgn="base" hangingPunct="1">
        <a:spcBef>
          <a:spcPct val="0"/>
        </a:spcBef>
        <a:spcAft>
          <a:spcPct val="0"/>
        </a:spcAft>
        <a:defRPr sz="2270">
          <a:solidFill>
            <a:schemeClr val="accent1"/>
          </a:solidFill>
          <a:latin typeface="Arial" charset="0"/>
          <a:cs typeface="Arial" charset="0"/>
        </a:defRPr>
      </a:lvl6pPr>
      <a:lvl7pPr marL="864880" algn="l" defTabSz="1049569" rtl="0" eaLnBrk="1" fontAlgn="base" hangingPunct="1">
        <a:spcBef>
          <a:spcPct val="0"/>
        </a:spcBef>
        <a:spcAft>
          <a:spcPct val="0"/>
        </a:spcAft>
        <a:defRPr sz="2270">
          <a:solidFill>
            <a:schemeClr val="accent1"/>
          </a:solidFill>
          <a:latin typeface="Arial" charset="0"/>
          <a:cs typeface="Arial" charset="0"/>
        </a:defRPr>
      </a:lvl7pPr>
      <a:lvl8pPr marL="1297320" algn="l" defTabSz="1049569" rtl="0" eaLnBrk="1" fontAlgn="base" hangingPunct="1">
        <a:spcBef>
          <a:spcPct val="0"/>
        </a:spcBef>
        <a:spcAft>
          <a:spcPct val="0"/>
        </a:spcAft>
        <a:defRPr sz="2270">
          <a:solidFill>
            <a:schemeClr val="accent1"/>
          </a:solidFill>
          <a:latin typeface="Arial" charset="0"/>
          <a:cs typeface="Arial" charset="0"/>
        </a:defRPr>
      </a:lvl8pPr>
      <a:lvl9pPr marL="1729760" algn="l" defTabSz="1049569" rtl="0" eaLnBrk="1" fontAlgn="base" hangingPunct="1">
        <a:spcBef>
          <a:spcPct val="0"/>
        </a:spcBef>
        <a:spcAft>
          <a:spcPct val="0"/>
        </a:spcAft>
        <a:defRPr sz="2270">
          <a:solidFill>
            <a:schemeClr val="accent1"/>
          </a:solidFill>
          <a:latin typeface="Arial" charset="0"/>
          <a:cs typeface="Arial" charset="0"/>
        </a:defRPr>
      </a:lvl9pPr>
    </p:titleStyle>
    <p:bodyStyle>
      <a:lvl1pPr marL="0" indent="0" algn="l" defTabSz="852868" rtl="0" eaLnBrk="1" fontAlgn="base" hangingPunct="1">
        <a:spcBef>
          <a:spcPts val="189"/>
        </a:spcBef>
        <a:spcAft>
          <a:spcPct val="0"/>
        </a:spcAft>
        <a:buClr>
          <a:schemeClr val="tx2"/>
        </a:buClr>
        <a:buFont typeface="Symbol" pitchFamily="18" charset="2"/>
        <a:buNone/>
        <a:defRPr lang="en-GB" altLang="zh-TW" sz="1324" baseline="0" dirty="0" smtClean="0">
          <a:solidFill>
            <a:schemeClr val="tx1"/>
          </a:solidFill>
          <a:latin typeface="+mn-lt"/>
          <a:ea typeface="SimHei"/>
          <a:cs typeface="+mn-cs"/>
        </a:defRPr>
      </a:lvl1pPr>
      <a:lvl2pPr marL="216220" indent="-216220" algn="l" defTabSz="852868" rtl="0" eaLnBrk="1" fontAlgn="base" hangingPunct="1">
        <a:spcBef>
          <a:spcPts val="189"/>
        </a:spcBef>
        <a:spcAft>
          <a:spcPct val="0"/>
        </a:spcAft>
        <a:buClr>
          <a:srgbClr val="DB0011"/>
        </a:buClr>
        <a:buFont typeface="Wingdings 2" panose="05020102010507070707" pitchFamily="18" charset="2"/>
        <a:buChar char="®"/>
        <a:defRPr lang="en-GB" altLang="zh-TW" sz="1324" baseline="0" dirty="0" smtClean="0">
          <a:solidFill>
            <a:schemeClr val="tx1"/>
          </a:solidFill>
          <a:latin typeface="+mn-lt"/>
          <a:ea typeface="SimHei"/>
          <a:cs typeface="+mn-cs"/>
        </a:defRPr>
      </a:lvl2pPr>
      <a:lvl3pPr marL="436945" indent="-220726" algn="l" defTabSz="852868" rtl="0" eaLnBrk="1" fontAlgn="base" hangingPunct="1">
        <a:spcBef>
          <a:spcPts val="189"/>
        </a:spcBef>
        <a:spcAft>
          <a:spcPct val="0"/>
        </a:spcAft>
        <a:buClr>
          <a:srgbClr val="DB0011"/>
        </a:buClr>
        <a:buFont typeface="Wingdings 2" panose="05020102010507070707" pitchFamily="18" charset="2"/>
        <a:buChar char=""/>
        <a:defRPr lang="en-GB" altLang="zh-TW" sz="1135" baseline="0" dirty="0" smtClean="0">
          <a:solidFill>
            <a:schemeClr val="tx1"/>
          </a:solidFill>
          <a:latin typeface="+mn-lt"/>
          <a:ea typeface="SimHei"/>
          <a:cs typeface="+mn-cs"/>
        </a:defRPr>
      </a:lvl3pPr>
      <a:lvl4pPr marL="647159" indent="-210214" algn="l" defTabSz="852868" rtl="0" eaLnBrk="1" fontAlgn="base" hangingPunct="1">
        <a:spcBef>
          <a:spcPts val="189"/>
        </a:spcBef>
        <a:spcAft>
          <a:spcPct val="0"/>
        </a:spcAft>
        <a:buClr>
          <a:srgbClr val="DB0011"/>
        </a:buClr>
        <a:buFont typeface="Helvetica Neue for HSBC Lt" panose="020B0404020202020204" pitchFamily="34" charset="0"/>
        <a:buChar char="–"/>
        <a:defRPr lang="en-GB" altLang="zh-TW" sz="946" baseline="0" dirty="0" smtClean="0">
          <a:solidFill>
            <a:schemeClr val="tx1"/>
          </a:solidFill>
          <a:latin typeface="+mn-lt"/>
          <a:ea typeface="SimHei"/>
          <a:cs typeface="+mn-cs"/>
        </a:defRPr>
      </a:lvl4pPr>
      <a:lvl5pPr marL="864880" indent="-217722" algn="l" defTabSz="1102122" rtl="0" eaLnBrk="1" fontAlgn="base" hangingPunct="1">
        <a:spcBef>
          <a:spcPts val="189"/>
        </a:spcBef>
        <a:spcAft>
          <a:spcPct val="0"/>
        </a:spcAft>
        <a:buClr>
          <a:srgbClr val="DB0011"/>
        </a:buClr>
        <a:buFont typeface="Helvetica Neue for HSBC Lt" panose="020B0404020202020204" pitchFamily="34" charset="0"/>
        <a:buChar char="–"/>
        <a:defRPr lang="en-GB" altLang="zh-TW" sz="851" dirty="0">
          <a:solidFill>
            <a:schemeClr val="tx1"/>
          </a:solidFill>
          <a:latin typeface="+mn-lt"/>
          <a:ea typeface="SimHei"/>
          <a:cs typeface="+mn-cs"/>
        </a:defRPr>
      </a:lvl5pPr>
      <a:lvl6pPr marL="1460988" indent="-201204" algn="l" defTabSz="1049569"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6pPr>
      <a:lvl7pPr marL="1893428" indent="-201204" algn="l" defTabSz="1049569"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7pPr>
      <a:lvl8pPr marL="2325868" indent="-201204" algn="l" defTabSz="1049569"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8pPr>
      <a:lvl9pPr marL="2758308" indent="-201204" algn="l" defTabSz="1049569"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9pPr>
    </p:bodyStyle>
    <p:otherStyle>
      <a:defPPr>
        <a:defRPr lang="en-US"/>
      </a:defPPr>
      <a:lvl1pPr marL="0" algn="l" defTabSz="864880" rtl="0" eaLnBrk="1" latinLnBrk="0" hangingPunct="1">
        <a:defRPr sz="1702" kern="1200">
          <a:solidFill>
            <a:schemeClr val="tx1"/>
          </a:solidFill>
          <a:latin typeface="+mn-lt"/>
          <a:ea typeface="+mn-ea"/>
          <a:cs typeface="+mn-cs"/>
        </a:defRPr>
      </a:lvl1pPr>
      <a:lvl2pPr marL="432440" algn="l" defTabSz="864880" rtl="0" eaLnBrk="1" latinLnBrk="0" hangingPunct="1">
        <a:defRPr sz="1702" kern="1200">
          <a:solidFill>
            <a:schemeClr val="tx1"/>
          </a:solidFill>
          <a:latin typeface="+mn-lt"/>
          <a:ea typeface="+mn-ea"/>
          <a:cs typeface="+mn-cs"/>
        </a:defRPr>
      </a:lvl2pPr>
      <a:lvl3pPr marL="864880" algn="l" defTabSz="864880" rtl="0" eaLnBrk="1" latinLnBrk="0" hangingPunct="1">
        <a:defRPr sz="1702" kern="1200">
          <a:solidFill>
            <a:schemeClr val="tx1"/>
          </a:solidFill>
          <a:latin typeface="+mn-lt"/>
          <a:ea typeface="+mn-ea"/>
          <a:cs typeface="+mn-cs"/>
        </a:defRPr>
      </a:lvl3pPr>
      <a:lvl4pPr marL="1297320" algn="l" defTabSz="864880" rtl="0" eaLnBrk="1" latinLnBrk="0" hangingPunct="1">
        <a:defRPr sz="1702" kern="1200">
          <a:solidFill>
            <a:schemeClr val="tx1"/>
          </a:solidFill>
          <a:latin typeface="+mn-lt"/>
          <a:ea typeface="+mn-ea"/>
          <a:cs typeface="+mn-cs"/>
        </a:defRPr>
      </a:lvl4pPr>
      <a:lvl5pPr marL="1729760" algn="l" defTabSz="864880" rtl="0" eaLnBrk="1" latinLnBrk="0" hangingPunct="1">
        <a:defRPr sz="1702" kern="1200">
          <a:solidFill>
            <a:schemeClr val="tx1"/>
          </a:solidFill>
          <a:latin typeface="+mn-lt"/>
          <a:ea typeface="+mn-ea"/>
          <a:cs typeface="+mn-cs"/>
        </a:defRPr>
      </a:lvl5pPr>
      <a:lvl6pPr marL="2162201" algn="l" defTabSz="864880" rtl="0" eaLnBrk="1" latinLnBrk="0" hangingPunct="1">
        <a:defRPr sz="1702" kern="1200">
          <a:solidFill>
            <a:schemeClr val="tx1"/>
          </a:solidFill>
          <a:latin typeface="+mn-lt"/>
          <a:ea typeface="+mn-ea"/>
          <a:cs typeface="+mn-cs"/>
        </a:defRPr>
      </a:lvl6pPr>
      <a:lvl7pPr marL="2594641" algn="l" defTabSz="864880" rtl="0" eaLnBrk="1" latinLnBrk="0" hangingPunct="1">
        <a:defRPr sz="1702" kern="1200">
          <a:solidFill>
            <a:schemeClr val="tx1"/>
          </a:solidFill>
          <a:latin typeface="+mn-lt"/>
          <a:ea typeface="+mn-ea"/>
          <a:cs typeface="+mn-cs"/>
        </a:defRPr>
      </a:lvl7pPr>
      <a:lvl8pPr marL="3027082" algn="l" defTabSz="864880" rtl="0" eaLnBrk="1" latinLnBrk="0" hangingPunct="1">
        <a:defRPr sz="1702" kern="1200">
          <a:solidFill>
            <a:schemeClr val="tx1"/>
          </a:solidFill>
          <a:latin typeface="+mn-lt"/>
          <a:ea typeface="+mn-ea"/>
          <a:cs typeface="+mn-cs"/>
        </a:defRPr>
      </a:lvl8pPr>
      <a:lvl9pPr marL="3459521" algn="l" defTabSz="864880" rtl="0" eaLnBrk="1" latinLnBrk="0" hangingPunct="1">
        <a:defRPr sz="170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4" name="Slide title"/>
          <p:cNvSpPr>
            <a:spLocks noGrp="1" noChangeArrowheads="1"/>
          </p:cNvSpPr>
          <p:nvPr>
            <p:ph type="title"/>
          </p:nvPr>
        </p:nvSpPr>
        <p:spPr bwMode="gray">
          <a:xfrm>
            <a:off x="382807" y="466896"/>
            <a:ext cx="11402816" cy="2314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20754" numCol="1" anchor="t" anchorCtr="0" compatLnSpc="1">
            <a:prstTxWarp prst="textNoShape">
              <a:avLst/>
            </a:prstTxWarp>
          </a:bodyPr>
          <a:lstStyle/>
          <a:p>
            <a:pPr lvl="0" algn="l" defTabSz="1092387" rtl="0" eaLnBrk="1" fontAlgn="base" hangingPunct="1">
              <a:lnSpc>
                <a:spcPct val="90000"/>
              </a:lnSpc>
              <a:spcBef>
                <a:spcPct val="0"/>
              </a:spcBef>
              <a:spcAft>
                <a:spcPct val="0"/>
              </a:spcAft>
            </a:pPr>
            <a:r>
              <a:rPr lang="en-GB" altLang="zh-TW" dirty="0"/>
              <a:t>Click to edit Master title style</a:t>
            </a:r>
          </a:p>
        </p:txBody>
      </p:sp>
      <p:sp>
        <p:nvSpPr>
          <p:cNvPr id="125" name="Footer Placeholder 3"/>
          <p:cNvSpPr>
            <a:spLocks noGrp="1"/>
          </p:cNvSpPr>
          <p:nvPr>
            <p:ph type="ftr" sz="quarter" idx="3"/>
          </p:nvPr>
        </p:nvSpPr>
        <p:spPr>
          <a:xfrm>
            <a:off x="4392587" y="6572471"/>
            <a:ext cx="2143387" cy="158625"/>
          </a:xfrm>
          <a:prstGeom prst="rect">
            <a:avLst/>
          </a:prstGeom>
        </p:spPr>
        <p:txBody>
          <a:bodyPr vert="horz" lIns="0" tIns="0" rIns="0" bIns="0" rtlCol="0" anchor="ctr"/>
          <a:lstStyle>
            <a:lvl1pPr algn="r" rtl="0" eaLnBrk="0" fontAlgn="base" hangingPunct="0">
              <a:lnSpc>
                <a:spcPct val="100000"/>
              </a:lnSpc>
              <a:spcBef>
                <a:spcPts val="0"/>
              </a:spcBef>
              <a:spcAft>
                <a:spcPts val="0"/>
              </a:spcAft>
              <a:defRPr lang="en-GB" altLang="zh-TW" sz="938" b="0" i="0" kern="1200" dirty="0" smtClean="0">
                <a:solidFill>
                  <a:srgbClr val="767676"/>
                </a:solidFill>
                <a:latin typeface="Univers Next for HSBC Light" panose="020B0403030202020203" pitchFamily="34" charset="0"/>
                <a:ea typeface="SimHei"/>
                <a:cs typeface="Arial" charset="0"/>
              </a:defRPr>
            </a:lvl1pPr>
          </a:lstStyle>
          <a:p>
            <a:endParaRPr lang="en-US"/>
          </a:p>
        </p:txBody>
      </p:sp>
      <p:grpSp>
        <p:nvGrpSpPr>
          <p:cNvPr id="5" name="Background grid" hidden="1"/>
          <p:cNvGrpSpPr/>
          <p:nvPr userDrawn="1"/>
        </p:nvGrpSpPr>
        <p:grpSpPr>
          <a:xfrm>
            <a:off x="382807" y="466781"/>
            <a:ext cx="11402816" cy="5818031"/>
            <a:chOff x="408275" y="497898"/>
            <a:chExt cx="12161520" cy="6205900"/>
          </a:xfrm>
        </p:grpSpPr>
        <p:sp>
          <p:nvSpPr>
            <p:cNvPr id="6" name="Rectangle 5" hidden="1"/>
            <p:cNvSpPr/>
            <p:nvPr userDrawn="1"/>
          </p:nvSpPr>
          <p:spPr bwMode="gray">
            <a:xfrm>
              <a:off x="11621981" y="497898"/>
              <a:ext cx="947814" cy="607002"/>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defTabSz="845334" eaLnBrk="0"/>
              <a:r>
                <a:rPr lang="en-GB" sz="750" b="0" i="0" baseline="0" dirty="0">
                  <a:solidFill>
                    <a:schemeClr val="bg1">
                      <a:lumMod val="75000"/>
                    </a:schemeClr>
                  </a:solidFill>
                  <a:latin typeface="Arial" panose="020B0604020202020204" pitchFamily="34" charset="0"/>
                  <a:ea typeface="SimHei"/>
                </a:rPr>
                <a:t>Third party logo</a:t>
              </a:r>
            </a:p>
          </p:txBody>
        </p:sp>
        <p:sp>
          <p:nvSpPr>
            <p:cNvPr id="7" name="Rectangle 273" hidden="1"/>
            <p:cNvSpPr>
              <a:spLocks noChangeArrowheads="1"/>
            </p:cNvSpPr>
            <p:nvPr userDrawn="1"/>
          </p:nvSpPr>
          <p:spPr bwMode="auto">
            <a:xfrm>
              <a:off x="408275" y="1370541"/>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49" tIns="44124" rIns="88249" bIns="44124"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marL="441325" defTabSz="901700">
                <a:spcBef>
                  <a:spcPct val="50000"/>
                </a:spcBef>
                <a:defRPr sz="600" b="1" i="1">
                  <a:solidFill>
                    <a:schemeClr val="tx1"/>
                  </a:solidFill>
                  <a:latin typeface="Arial" panose="020B0604020202020204" pitchFamily="34" charset="0"/>
                  <a:cs typeface="Arial" panose="020B0604020202020204" pitchFamily="34" charset="0"/>
                </a:defRPr>
              </a:lvl2pPr>
              <a:lvl3pPr marL="882650" defTabSz="901700">
                <a:spcBef>
                  <a:spcPct val="50000"/>
                </a:spcBef>
                <a:defRPr sz="600" b="1" i="1">
                  <a:solidFill>
                    <a:schemeClr val="tx1"/>
                  </a:solidFill>
                  <a:latin typeface="Arial" panose="020B0604020202020204" pitchFamily="34" charset="0"/>
                  <a:cs typeface="Arial" panose="020B0604020202020204" pitchFamily="34" charset="0"/>
                </a:defRPr>
              </a:lvl3pPr>
              <a:lvl4pPr marL="1323975" defTabSz="901700">
                <a:spcBef>
                  <a:spcPct val="50000"/>
                </a:spcBef>
                <a:defRPr sz="600" b="1" i="1">
                  <a:solidFill>
                    <a:schemeClr val="tx1"/>
                  </a:solidFill>
                  <a:latin typeface="Arial" panose="020B0604020202020204" pitchFamily="34" charset="0"/>
                  <a:cs typeface="Arial" panose="020B0604020202020204" pitchFamily="34" charset="0"/>
                </a:defRPr>
              </a:lvl4pPr>
              <a:lvl5pPr marL="1765300" defTabSz="901700">
                <a:spcBef>
                  <a:spcPct val="50000"/>
                </a:spcBef>
                <a:defRPr sz="600" b="1" i="1">
                  <a:solidFill>
                    <a:schemeClr val="tx1"/>
                  </a:solidFill>
                  <a:latin typeface="Arial" panose="020B0604020202020204" pitchFamily="34" charset="0"/>
                  <a:cs typeface="Arial" panose="020B0604020202020204" pitchFamily="34" charset="0"/>
                </a:defRPr>
              </a:lvl5pPr>
              <a:lvl6pPr marL="22225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marL="26797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marL="31369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marL="35941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sp>
          <p:nvSpPr>
            <p:cNvPr id="8" name="Rectangle 274" hidden="1"/>
            <p:cNvSpPr>
              <a:spLocks noChangeArrowheads="1"/>
            </p:cNvSpPr>
            <p:nvPr userDrawn="1"/>
          </p:nvSpPr>
          <p:spPr bwMode="auto">
            <a:xfrm>
              <a:off x="408275" y="4126758"/>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defTabSz="901700">
                <a:spcBef>
                  <a:spcPct val="50000"/>
                </a:spcBef>
                <a:defRPr sz="600" b="1" i="1">
                  <a:solidFill>
                    <a:schemeClr val="tx1"/>
                  </a:solidFill>
                  <a:latin typeface="Arial" panose="020B0604020202020204" pitchFamily="34" charset="0"/>
                  <a:cs typeface="Arial" panose="020B0604020202020204" pitchFamily="34" charset="0"/>
                </a:defRPr>
              </a:lvl2pPr>
              <a:lvl3pPr defTabSz="901700">
                <a:spcBef>
                  <a:spcPct val="50000"/>
                </a:spcBef>
                <a:defRPr sz="600" b="1" i="1">
                  <a:solidFill>
                    <a:schemeClr val="tx1"/>
                  </a:solidFill>
                  <a:latin typeface="Arial" panose="020B0604020202020204" pitchFamily="34" charset="0"/>
                  <a:cs typeface="Arial" panose="020B0604020202020204" pitchFamily="34" charset="0"/>
                </a:defRPr>
              </a:lvl3pPr>
              <a:lvl4pPr defTabSz="901700">
                <a:spcBef>
                  <a:spcPct val="50000"/>
                </a:spcBef>
                <a:defRPr sz="600" b="1" i="1">
                  <a:solidFill>
                    <a:schemeClr val="tx1"/>
                  </a:solidFill>
                  <a:latin typeface="Arial" panose="020B0604020202020204" pitchFamily="34" charset="0"/>
                  <a:cs typeface="Arial" panose="020B0604020202020204" pitchFamily="34" charset="0"/>
                </a:defRPr>
              </a:lvl4pPr>
              <a:lvl5pPr defTabSz="901700">
                <a:spcBef>
                  <a:spcPct val="50000"/>
                </a:spcBef>
                <a:defRPr sz="600" b="1" i="1">
                  <a:solidFill>
                    <a:schemeClr val="tx1"/>
                  </a:solidFill>
                  <a:latin typeface="Arial" panose="020B0604020202020204" pitchFamily="34" charset="0"/>
                  <a:cs typeface="Arial" panose="020B0604020202020204" pitchFamily="34" charset="0"/>
                </a:defRPr>
              </a:lvl5pPr>
              <a:lvl6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sp>
          <p:nvSpPr>
            <p:cNvPr id="9" name="Rectangle 278" hidden="1"/>
            <p:cNvSpPr>
              <a:spLocks noChangeArrowheads="1"/>
            </p:cNvSpPr>
            <p:nvPr userDrawn="1"/>
          </p:nvSpPr>
          <p:spPr bwMode="auto">
            <a:xfrm>
              <a:off x="6580398" y="1370541"/>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249" tIns="44124" rIns="88249" bIns="44124"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marL="441325" defTabSz="901700">
                <a:spcBef>
                  <a:spcPct val="50000"/>
                </a:spcBef>
                <a:defRPr sz="600" b="1" i="1">
                  <a:solidFill>
                    <a:schemeClr val="tx1"/>
                  </a:solidFill>
                  <a:latin typeface="Arial" panose="020B0604020202020204" pitchFamily="34" charset="0"/>
                  <a:cs typeface="Arial" panose="020B0604020202020204" pitchFamily="34" charset="0"/>
                </a:defRPr>
              </a:lvl2pPr>
              <a:lvl3pPr marL="882650" defTabSz="901700">
                <a:spcBef>
                  <a:spcPct val="50000"/>
                </a:spcBef>
                <a:defRPr sz="600" b="1" i="1">
                  <a:solidFill>
                    <a:schemeClr val="tx1"/>
                  </a:solidFill>
                  <a:latin typeface="Arial" panose="020B0604020202020204" pitchFamily="34" charset="0"/>
                  <a:cs typeface="Arial" panose="020B0604020202020204" pitchFamily="34" charset="0"/>
                </a:defRPr>
              </a:lvl3pPr>
              <a:lvl4pPr marL="1323975" defTabSz="901700">
                <a:spcBef>
                  <a:spcPct val="50000"/>
                </a:spcBef>
                <a:defRPr sz="600" b="1" i="1">
                  <a:solidFill>
                    <a:schemeClr val="tx1"/>
                  </a:solidFill>
                  <a:latin typeface="Arial" panose="020B0604020202020204" pitchFamily="34" charset="0"/>
                  <a:cs typeface="Arial" panose="020B0604020202020204" pitchFamily="34" charset="0"/>
                </a:defRPr>
              </a:lvl4pPr>
              <a:lvl5pPr marL="1765300" defTabSz="901700">
                <a:spcBef>
                  <a:spcPct val="50000"/>
                </a:spcBef>
                <a:defRPr sz="600" b="1" i="1">
                  <a:solidFill>
                    <a:schemeClr val="tx1"/>
                  </a:solidFill>
                  <a:latin typeface="Arial" panose="020B0604020202020204" pitchFamily="34" charset="0"/>
                  <a:cs typeface="Arial" panose="020B0604020202020204" pitchFamily="34" charset="0"/>
                </a:defRPr>
              </a:lvl5pPr>
              <a:lvl6pPr marL="22225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marL="26797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marL="31369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marL="3594100"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sp>
          <p:nvSpPr>
            <p:cNvPr id="10" name="Rectangle 279" hidden="1"/>
            <p:cNvSpPr>
              <a:spLocks noChangeArrowheads="1"/>
            </p:cNvSpPr>
            <p:nvPr userDrawn="1"/>
          </p:nvSpPr>
          <p:spPr bwMode="auto">
            <a:xfrm>
              <a:off x="6580398" y="4126758"/>
              <a:ext cx="5989397" cy="2577040"/>
            </a:xfrm>
            <a:prstGeom prst="rect">
              <a:avLst/>
            </a:prstGeom>
            <a:noFill/>
            <a:ln w="6350" algn="ctr">
              <a:solidFill>
                <a:schemeClr val="bg1">
                  <a:lumMod val="75000"/>
                </a:schemeClr>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901700">
                <a:spcBef>
                  <a:spcPct val="50000"/>
                </a:spcBef>
                <a:defRPr sz="600" b="1" i="1">
                  <a:solidFill>
                    <a:schemeClr val="tx1"/>
                  </a:solidFill>
                  <a:latin typeface="Arial" panose="020B0604020202020204" pitchFamily="34" charset="0"/>
                  <a:cs typeface="Arial" panose="020B0604020202020204" pitchFamily="34" charset="0"/>
                </a:defRPr>
              </a:lvl1pPr>
              <a:lvl2pPr defTabSz="901700">
                <a:spcBef>
                  <a:spcPct val="50000"/>
                </a:spcBef>
                <a:defRPr sz="600" b="1" i="1">
                  <a:solidFill>
                    <a:schemeClr val="tx1"/>
                  </a:solidFill>
                  <a:latin typeface="Arial" panose="020B0604020202020204" pitchFamily="34" charset="0"/>
                  <a:cs typeface="Arial" panose="020B0604020202020204" pitchFamily="34" charset="0"/>
                </a:defRPr>
              </a:lvl2pPr>
              <a:lvl3pPr defTabSz="901700">
                <a:spcBef>
                  <a:spcPct val="50000"/>
                </a:spcBef>
                <a:defRPr sz="600" b="1" i="1">
                  <a:solidFill>
                    <a:schemeClr val="tx1"/>
                  </a:solidFill>
                  <a:latin typeface="Arial" panose="020B0604020202020204" pitchFamily="34" charset="0"/>
                  <a:cs typeface="Arial" panose="020B0604020202020204" pitchFamily="34" charset="0"/>
                </a:defRPr>
              </a:lvl3pPr>
              <a:lvl4pPr defTabSz="901700">
                <a:spcBef>
                  <a:spcPct val="50000"/>
                </a:spcBef>
                <a:defRPr sz="600" b="1" i="1">
                  <a:solidFill>
                    <a:schemeClr val="tx1"/>
                  </a:solidFill>
                  <a:latin typeface="Arial" panose="020B0604020202020204" pitchFamily="34" charset="0"/>
                  <a:cs typeface="Arial" panose="020B0604020202020204" pitchFamily="34" charset="0"/>
                </a:defRPr>
              </a:lvl4pPr>
              <a:lvl5pPr defTabSz="901700">
                <a:spcBef>
                  <a:spcPct val="50000"/>
                </a:spcBef>
                <a:defRPr sz="600" b="1" i="1">
                  <a:solidFill>
                    <a:schemeClr val="tx1"/>
                  </a:solidFill>
                  <a:latin typeface="Arial" panose="020B0604020202020204" pitchFamily="34" charset="0"/>
                  <a:cs typeface="Arial" panose="020B0604020202020204" pitchFamily="34" charset="0"/>
                </a:defRPr>
              </a:lvl5pPr>
              <a:lvl6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6pPr>
              <a:lvl7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7pPr>
              <a:lvl8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8pPr>
              <a:lvl9pPr algn="ctr" defTabSz="901700" eaLnBrk="0" fontAlgn="base" hangingPunct="0">
                <a:spcBef>
                  <a:spcPct val="50000"/>
                </a:spcBef>
                <a:spcAft>
                  <a:spcPct val="0"/>
                </a:spcAft>
                <a:defRPr sz="600" b="1" i="1">
                  <a:solidFill>
                    <a:schemeClr val="tx1"/>
                  </a:solidFill>
                  <a:latin typeface="Arial" panose="020B0604020202020204" pitchFamily="34" charset="0"/>
                  <a:cs typeface="Arial" panose="020B0604020202020204" pitchFamily="34" charset="0"/>
                </a:defRPr>
              </a:lvl9pPr>
            </a:lstStyle>
            <a:p>
              <a:pPr eaLnBrk="0"/>
              <a:endParaRPr lang="en-GB" altLang="en-US" sz="656" b="0" dirty="0">
                <a:latin typeface="Arial" panose="020B0604020202020204" pitchFamily="34" charset="0"/>
              </a:endParaRPr>
            </a:p>
          </p:txBody>
        </p:sp>
      </p:grpSp>
      <p:sp>
        <p:nvSpPr>
          <p:cNvPr id="2" name="MSIPCMContentMarking" descr="{&quot;HashCode&quot;:-273240658,&quot;Placement&quot;:&quot;Footer&quot;,&quot;Top&quot;:519.343,&quot;Left&quot;:448.820251,&quot;SlideWidth&quot;:960,&quot;SlideHeight&quot;:540}">
            <a:extLst>
              <a:ext uri="{FF2B5EF4-FFF2-40B4-BE49-F238E27FC236}">
                <a16:creationId xmlns:a16="http://schemas.microsoft.com/office/drawing/2014/main" id="{EC6BBBAC-3B56-499C-F841-0AA20DD0BC64}"/>
              </a:ext>
            </a:extLst>
          </p:cNvPr>
          <p:cNvSpPr txBox="1"/>
          <p:nvPr userDrawn="1"/>
        </p:nvSpPr>
        <p:spPr>
          <a:xfrm>
            <a:off x="5700017"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419366923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Lst>
  <p:hf sldNum="0" hdr="0" ftr="0" dt="0"/>
  <p:txStyles>
    <p:titleStyle>
      <a:lvl1pPr algn="l" defTabSz="1102000" rtl="0" eaLnBrk="0" fontAlgn="base" hangingPunct="1">
        <a:lnSpc>
          <a:spcPct val="90000"/>
        </a:lnSpc>
        <a:spcBef>
          <a:spcPct val="0"/>
        </a:spcBef>
        <a:spcAft>
          <a:spcPct val="0"/>
        </a:spcAft>
        <a:defRPr sz="1688" b="0" baseline="0">
          <a:solidFill>
            <a:schemeClr val="tx1"/>
          </a:solidFill>
          <a:latin typeface="Univers Next for HSBC Medium" panose="020B0603030202020203" pitchFamily="34" charset="0"/>
          <a:ea typeface="SimHei"/>
          <a:cs typeface="+mj-cs"/>
        </a:defRPr>
      </a:lvl1pPr>
      <a:lvl2pPr algn="l" defTabSz="1102000" rtl="0" eaLnBrk="1" fontAlgn="base" hangingPunct="1">
        <a:lnSpc>
          <a:spcPct val="90000"/>
        </a:lnSpc>
        <a:spcBef>
          <a:spcPct val="0"/>
        </a:spcBef>
        <a:spcAft>
          <a:spcPct val="0"/>
        </a:spcAft>
        <a:defRPr sz="2079">
          <a:solidFill>
            <a:schemeClr val="tx2"/>
          </a:solidFill>
          <a:latin typeface="Arial" charset="0"/>
          <a:cs typeface="Arial" charset="0"/>
        </a:defRPr>
      </a:lvl2pPr>
      <a:lvl3pPr algn="l" defTabSz="1102000" rtl="0" eaLnBrk="1" fontAlgn="base" hangingPunct="1">
        <a:lnSpc>
          <a:spcPct val="90000"/>
        </a:lnSpc>
        <a:spcBef>
          <a:spcPct val="0"/>
        </a:spcBef>
        <a:spcAft>
          <a:spcPct val="0"/>
        </a:spcAft>
        <a:defRPr sz="2079">
          <a:solidFill>
            <a:schemeClr val="tx2"/>
          </a:solidFill>
          <a:latin typeface="Arial" charset="0"/>
          <a:cs typeface="Arial" charset="0"/>
        </a:defRPr>
      </a:lvl3pPr>
      <a:lvl4pPr algn="l" defTabSz="1102000" rtl="0" eaLnBrk="1" fontAlgn="base" hangingPunct="1">
        <a:lnSpc>
          <a:spcPct val="90000"/>
        </a:lnSpc>
        <a:spcBef>
          <a:spcPct val="0"/>
        </a:spcBef>
        <a:spcAft>
          <a:spcPct val="0"/>
        </a:spcAft>
        <a:defRPr sz="2079">
          <a:solidFill>
            <a:schemeClr val="tx2"/>
          </a:solidFill>
          <a:latin typeface="Arial" charset="0"/>
          <a:cs typeface="Arial" charset="0"/>
        </a:defRPr>
      </a:lvl4pPr>
      <a:lvl5pPr algn="l" defTabSz="1102000" rtl="0" eaLnBrk="1" fontAlgn="base" hangingPunct="1">
        <a:lnSpc>
          <a:spcPct val="90000"/>
        </a:lnSpc>
        <a:spcBef>
          <a:spcPct val="0"/>
        </a:spcBef>
        <a:spcAft>
          <a:spcPct val="0"/>
        </a:spcAft>
        <a:defRPr sz="2079">
          <a:solidFill>
            <a:schemeClr val="tx2"/>
          </a:solidFill>
          <a:latin typeface="Arial" charset="0"/>
          <a:cs typeface="Arial" charset="0"/>
        </a:defRPr>
      </a:lvl5pPr>
      <a:lvl6pPr marL="432391" algn="l" defTabSz="1049453" rtl="0" eaLnBrk="1" fontAlgn="base" hangingPunct="1">
        <a:spcBef>
          <a:spcPct val="0"/>
        </a:spcBef>
        <a:spcAft>
          <a:spcPct val="0"/>
        </a:spcAft>
        <a:defRPr sz="2269">
          <a:solidFill>
            <a:schemeClr val="accent1"/>
          </a:solidFill>
          <a:latin typeface="Arial" charset="0"/>
          <a:cs typeface="Arial" charset="0"/>
        </a:defRPr>
      </a:lvl6pPr>
      <a:lvl7pPr marL="864785" algn="l" defTabSz="1049453" rtl="0" eaLnBrk="1" fontAlgn="base" hangingPunct="1">
        <a:spcBef>
          <a:spcPct val="0"/>
        </a:spcBef>
        <a:spcAft>
          <a:spcPct val="0"/>
        </a:spcAft>
        <a:defRPr sz="2269">
          <a:solidFill>
            <a:schemeClr val="accent1"/>
          </a:solidFill>
          <a:latin typeface="Arial" charset="0"/>
          <a:cs typeface="Arial" charset="0"/>
        </a:defRPr>
      </a:lvl7pPr>
      <a:lvl8pPr marL="1297176" algn="l" defTabSz="1049453" rtl="0" eaLnBrk="1" fontAlgn="base" hangingPunct="1">
        <a:spcBef>
          <a:spcPct val="0"/>
        </a:spcBef>
        <a:spcAft>
          <a:spcPct val="0"/>
        </a:spcAft>
        <a:defRPr sz="2269">
          <a:solidFill>
            <a:schemeClr val="accent1"/>
          </a:solidFill>
          <a:latin typeface="Arial" charset="0"/>
          <a:cs typeface="Arial" charset="0"/>
        </a:defRPr>
      </a:lvl8pPr>
      <a:lvl9pPr marL="1729568" algn="l" defTabSz="1049453" rtl="0" eaLnBrk="1" fontAlgn="base" hangingPunct="1">
        <a:spcBef>
          <a:spcPct val="0"/>
        </a:spcBef>
        <a:spcAft>
          <a:spcPct val="0"/>
        </a:spcAft>
        <a:defRPr sz="2269">
          <a:solidFill>
            <a:schemeClr val="accent1"/>
          </a:solidFill>
          <a:latin typeface="Arial" charset="0"/>
          <a:cs typeface="Arial" charset="0"/>
        </a:defRPr>
      </a:lvl9pPr>
    </p:titleStyle>
    <p:bodyStyle>
      <a:lvl1pPr marL="0" indent="0" algn="l" defTabSz="852773" rtl="0" eaLnBrk="1" fontAlgn="base" hangingPunct="1">
        <a:spcBef>
          <a:spcPts val="189"/>
        </a:spcBef>
        <a:spcAft>
          <a:spcPct val="0"/>
        </a:spcAft>
        <a:buClr>
          <a:schemeClr val="tx2"/>
        </a:buClr>
        <a:buFont typeface="Symbol" pitchFamily="18" charset="2"/>
        <a:buNone/>
        <a:defRPr lang="en-GB" altLang="zh-TW" sz="1324" baseline="0" dirty="0" smtClean="0">
          <a:solidFill>
            <a:schemeClr val="tx1"/>
          </a:solidFill>
          <a:latin typeface="+mn-lt"/>
          <a:ea typeface="SimHei"/>
          <a:cs typeface="+mn-cs"/>
        </a:defRPr>
      </a:lvl1pPr>
      <a:lvl2pPr marL="216197" indent="-216197" algn="l" defTabSz="852773" rtl="0" eaLnBrk="1" fontAlgn="base" hangingPunct="1">
        <a:spcBef>
          <a:spcPts val="189"/>
        </a:spcBef>
        <a:spcAft>
          <a:spcPct val="0"/>
        </a:spcAft>
        <a:buClr>
          <a:srgbClr val="DB0011"/>
        </a:buClr>
        <a:buFont typeface="Wingdings 2" panose="05020102010507070707" pitchFamily="18" charset="2"/>
        <a:buChar char="®"/>
        <a:defRPr lang="en-GB" altLang="zh-TW" sz="1324" baseline="0" dirty="0" smtClean="0">
          <a:solidFill>
            <a:schemeClr val="tx1"/>
          </a:solidFill>
          <a:latin typeface="+mn-lt"/>
          <a:ea typeface="SimHei"/>
          <a:cs typeface="+mn-cs"/>
        </a:defRPr>
      </a:lvl2pPr>
      <a:lvl3pPr marL="436897" indent="-220702" algn="l" defTabSz="852773" rtl="0" eaLnBrk="1" fontAlgn="base" hangingPunct="1">
        <a:spcBef>
          <a:spcPts val="189"/>
        </a:spcBef>
        <a:spcAft>
          <a:spcPct val="0"/>
        </a:spcAft>
        <a:buClr>
          <a:srgbClr val="DB0011"/>
        </a:buClr>
        <a:buFont typeface="Wingdings 2" panose="05020102010507070707" pitchFamily="18" charset="2"/>
        <a:buChar char=""/>
        <a:defRPr lang="en-GB" altLang="zh-TW" sz="1135" baseline="0" dirty="0" smtClean="0">
          <a:solidFill>
            <a:schemeClr val="tx1"/>
          </a:solidFill>
          <a:latin typeface="+mn-lt"/>
          <a:ea typeface="SimHei"/>
          <a:cs typeface="+mn-cs"/>
        </a:defRPr>
      </a:lvl3pPr>
      <a:lvl4pPr marL="647087" indent="-210191" algn="l" defTabSz="852773" rtl="0" eaLnBrk="1" fontAlgn="base" hangingPunct="1">
        <a:spcBef>
          <a:spcPts val="189"/>
        </a:spcBef>
        <a:spcAft>
          <a:spcPct val="0"/>
        </a:spcAft>
        <a:buClr>
          <a:srgbClr val="DB0011"/>
        </a:buClr>
        <a:buFont typeface="Helvetica Neue for HSBC Lt" panose="020B0404020202020204" pitchFamily="34" charset="0"/>
        <a:buChar char="–"/>
        <a:defRPr lang="en-GB" altLang="zh-TW" sz="946" baseline="0" dirty="0" smtClean="0">
          <a:solidFill>
            <a:schemeClr val="tx1"/>
          </a:solidFill>
          <a:latin typeface="+mn-lt"/>
          <a:ea typeface="SimHei"/>
          <a:cs typeface="+mn-cs"/>
        </a:defRPr>
      </a:lvl4pPr>
      <a:lvl5pPr marL="864785" indent="-217699" algn="l" defTabSz="1102000" rtl="0" eaLnBrk="1" fontAlgn="base" hangingPunct="1">
        <a:spcBef>
          <a:spcPts val="189"/>
        </a:spcBef>
        <a:spcAft>
          <a:spcPct val="0"/>
        </a:spcAft>
        <a:buClr>
          <a:srgbClr val="DB0011"/>
        </a:buClr>
        <a:buFont typeface="Helvetica Neue for HSBC Lt" panose="020B0404020202020204" pitchFamily="34" charset="0"/>
        <a:buChar char="–"/>
        <a:defRPr lang="en-GB" altLang="zh-TW" sz="851" dirty="0">
          <a:solidFill>
            <a:schemeClr val="tx1"/>
          </a:solidFill>
          <a:latin typeface="+mn-lt"/>
          <a:ea typeface="SimHei"/>
          <a:cs typeface="+mn-cs"/>
        </a:defRPr>
      </a:lvl5pPr>
      <a:lvl6pPr marL="1460826" indent="-201182" algn="l" defTabSz="1049453"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6pPr>
      <a:lvl7pPr marL="1893218" indent="-201182" algn="l" defTabSz="1049453"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7pPr>
      <a:lvl8pPr marL="2325609" indent="-201182" algn="l" defTabSz="1049453"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8pPr>
      <a:lvl9pPr marL="2758002" indent="-201182" algn="l" defTabSz="1049453" rtl="0" eaLnBrk="1" fontAlgn="base" hangingPunct="1">
        <a:spcBef>
          <a:spcPct val="20000"/>
        </a:spcBef>
        <a:spcAft>
          <a:spcPct val="0"/>
        </a:spcAft>
        <a:buClr>
          <a:schemeClr val="accent1"/>
        </a:buClr>
        <a:buFont typeface="Times New Roman" pitchFamily="18" charset="0"/>
        <a:buChar char="–"/>
        <a:defRPr sz="757">
          <a:solidFill>
            <a:schemeClr val="tx1"/>
          </a:solidFill>
          <a:latin typeface="+mn-lt"/>
          <a:cs typeface="+mn-cs"/>
        </a:defRPr>
      </a:lvl9pPr>
    </p:bodyStyle>
    <p:otherStyle>
      <a:defPPr>
        <a:defRPr lang="en-US"/>
      </a:defPPr>
      <a:lvl1pPr marL="0" algn="l" defTabSz="864785" rtl="0" eaLnBrk="1" latinLnBrk="0" hangingPunct="1">
        <a:defRPr sz="1702" kern="1200">
          <a:solidFill>
            <a:schemeClr val="tx1"/>
          </a:solidFill>
          <a:latin typeface="+mn-lt"/>
          <a:ea typeface="+mn-ea"/>
          <a:cs typeface="+mn-cs"/>
        </a:defRPr>
      </a:lvl1pPr>
      <a:lvl2pPr marL="432391" algn="l" defTabSz="864785" rtl="0" eaLnBrk="1" latinLnBrk="0" hangingPunct="1">
        <a:defRPr sz="1702" kern="1200">
          <a:solidFill>
            <a:schemeClr val="tx1"/>
          </a:solidFill>
          <a:latin typeface="+mn-lt"/>
          <a:ea typeface="+mn-ea"/>
          <a:cs typeface="+mn-cs"/>
        </a:defRPr>
      </a:lvl2pPr>
      <a:lvl3pPr marL="864785" algn="l" defTabSz="864785" rtl="0" eaLnBrk="1" latinLnBrk="0" hangingPunct="1">
        <a:defRPr sz="1702" kern="1200">
          <a:solidFill>
            <a:schemeClr val="tx1"/>
          </a:solidFill>
          <a:latin typeface="+mn-lt"/>
          <a:ea typeface="+mn-ea"/>
          <a:cs typeface="+mn-cs"/>
        </a:defRPr>
      </a:lvl3pPr>
      <a:lvl4pPr marL="1297176" algn="l" defTabSz="864785" rtl="0" eaLnBrk="1" latinLnBrk="0" hangingPunct="1">
        <a:defRPr sz="1702" kern="1200">
          <a:solidFill>
            <a:schemeClr val="tx1"/>
          </a:solidFill>
          <a:latin typeface="+mn-lt"/>
          <a:ea typeface="+mn-ea"/>
          <a:cs typeface="+mn-cs"/>
        </a:defRPr>
      </a:lvl4pPr>
      <a:lvl5pPr marL="1729568" algn="l" defTabSz="864785" rtl="0" eaLnBrk="1" latinLnBrk="0" hangingPunct="1">
        <a:defRPr sz="1702" kern="1200">
          <a:solidFill>
            <a:schemeClr val="tx1"/>
          </a:solidFill>
          <a:latin typeface="+mn-lt"/>
          <a:ea typeface="+mn-ea"/>
          <a:cs typeface="+mn-cs"/>
        </a:defRPr>
      </a:lvl5pPr>
      <a:lvl6pPr marL="2161961" algn="l" defTabSz="864785" rtl="0" eaLnBrk="1" latinLnBrk="0" hangingPunct="1">
        <a:defRPr sz="1702" kern="1200">
          <a:solidFill>
            <a:schemeClr val="tx1"/>
          </a:solidFill>
          <a:latin typeface="+mn-lt"/>
          <a:ea typeface="+mn-ea"/>
          <a:cs typeface="+mn-cs"/>
        </a:defRPr>
      </a:lvl6pPr>
      <a:lvl7pPr marL="2594353" algn="l" defTabSz="864785" rtl="0" eaLnBrk="1" latinLnBrk="0" hangingPunct="1">
        <a:defRPr sz="1702" kern="1200">
          <a:solidFill>
            <a:schemeClr val="tx1"/>
          </a:solidFill>
          <a:latin typeface="+mn-lt"/>
          <a:ea typeface="+mn-ea"/>
          <a:cs typeface="+mn-cs"/>
        </a:defRPr>
      </a:lvl7pPr>
      <a:lvl8pPr marL="3026745" algn="l" defTabSz="864785" rtl="0" eaLnBrk="1" latinLnBrk="0" hangingPunct="1">
        <a:defRPr sz="1702" kern="1200">
          <a:solidFill>
            <a:schemeClr val="tx1"/>
          </a:solidFill>
          <a:latin typeface="+mn-lt"/>
          <a:ea typeface="+mn-ea"/>
          <a:cs typeface="+mn-cs"/>
        </a:defRPr>
      </a:lvl8pPr>
      <a:lvl9pPr marL="3459138" algn="l" defTabSz="864785" rtl="0" eaLnBrk="1" latinLnBrk="0" hangingPunct="1">
        <a:defRPr sz="170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8" name="Footer Placeholder 2"/>
          <p:cNvSpPr>
            <a:spLocks noGrp="1"/>
          </p:cNvSpPr>
          <p:nvPr>
            <p:ph type="ftr" sz="quarter" idx="3"/>
          </p:nvPr>
        </p:nvSpPr>
        <p:spPr bwMode="gray">
          <a:xfrm>
            <a:off x="8981351" y="6347913"/>
            <a:ext cx="2721626" cy="16001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rtlCol="0" anchor="ctr">
            <a:noAutofit/>
          </a:bodyPr>
          <a:lstStyle>
            <a:lvl1pPr algn="r" rtl="0" eaLnBrk="0" fontAlgn="base" hangingPunct="0">
              <a:lnSpc>
                <a:spcPct val="100000"/>
              </a:lnSpc>
              <a:spcBef>
                <a:spcPts val="0"/>
              </a:spcBef>
              <a:spcAft>
                <a:spcPts val="0"/>
              </a:spcAft>
              <a:defRPr lang="en-GB" altLang="zh-TW" sz="1176" b="0" i="0" kern="1200" smtClean="0">
                <a:solidFill>
                  <a:srgbClr val="D7D8D6"/>
                </a:solidFill>
                <a:latin typeface="+mj-lt"/>
                <a:ea typeface="SimHei"/>
                <a:cs typeface="Arial" charset="0"/>
              </a:defRPr>
            </a:lvl1pPr>
          </a:lstStyle>
          <a:p>
            <a:endParaRPr lang="en-US" dirty="0"/>
          </a:p>
        </p:txBody>
      </p:sp>
      <p:grpSp>
        <p:nvGrpSpPr>
          <p:cNvPr id="11" name="Background grid" hidden="1"/>
          <p:cNvGrpSpPr/>
          <p:nvPr userDrawn="1"/>
        </p:nvGrpSpPr>
        <p:grpSpPr>
          <a:xfrm>
            <a:off x="492759" y="415863"/>
            <a:ext cx="11213950" cy="5826598"/>
            <a:chOff x="419101" y="439737"/>
            <a:chExt cx="9537698" cy="6161088"/>
          </a:xfrm>
        </p:grpSpPr>
        <p:sp>
          <p:nvSpPr>
            <p:cNvPr id="12" name="Rectangle 446" hidden="1"/>
            <p:cNvSpPr>
              <a:spLocks noChangeArrowheads="1"/>
            </p:cNvSpPr>
            <p:nvPr/>
          </p:nvSpPr>
          <p:spPr bwMode="auto">
            <a:xfrm>
              <a:off x="8805991" y="439737"/>
              <a:ext cx="1150808" cy="576263"/>
            </a:xfrm>
            <a:prstGeom prst="rect">
              <a:avLst/>
            </a:prstGeom>
            <a:noFill/>
            <a:ln w="3175">
              <a:solidFill>
                <a:schemeClr val="bg1">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321" tIns="45162" rIns="90321" bIns="45162"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nSpc>
                  <a:spcPts val="823"/>
                </a:lnSpc>
                <a:defRPr/>
              </a:pPr>
              <a:r>
                <a:rPr lang="en-GB" altLang="en-US" sz="941" b="0">
                  <a:solidFill>
                    <a:schemeClr val="bg1">
                      <a:lumMod val="75000"/>
                    </a:schemeClr>
                  </a:solidFill>
                </a:rPr>
                <a:t>Third party logo</a:t>
              </a:r>
            </a:p>
          </p:txBody>
        </p:sp>
        <p:sp>
          <p:nvSpPr>
            <p:cNvPr id="13" name="Rectangle 204" hidden="1"/>
            <p:cNvSpPr>
              <a:spLocks noChangeArrowheads="1"/>
            </p:cNvSpPr>
            <p:nvPr userDrawn="1"/>
          </p:nvSpPr>
          <p:spPr bwMode="auto">
            <a:xfrm>
              <a:off x="419101" y="1333501"/>
              <a:ext cx="4673509"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4" name="Rectangle 206" hidden="1"/>
            <p:cNvSpPr>
              <a:spLocks noChangeArrowheads="1"/>
            </p:cNvSpPr>
            <p:nvPr userDrawn="1"/>
          </p:nvSpPr>
          <p:spPr bwMode="auto">
            <a:xfrm>
              <a:off x="419101" y="4059936"/>
              <a:ext cx="4673509"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5" name="Rectangle 223" hidden="1"/>
            <p:cNvSpPr>
              <a:spLocks noChangeArrowheads="1"/>
            </p:cNvSpPr>
            <p:nvPr userDrawn="1"/>
          </p:nvSpPr>
          <p:spPr bwMode="auto">
            <a:xfrm>
              <a:off x="5280548" y="1333501"/>
              <a:ext cx="4671361" cy="2543555"/>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sp>
          <p:nvSpPr>
            <p:cNvPr id="16" name="Rectangle 224" hidden="1"/>
            <p:cNvSpPr>
              <a:spLocks noChangeArrowheads="1"/>
            </p:cNvSpPr>
            <p:nvPr userDrawn="1"/>
          </p:nvSpPr>
          <p:spPr bwMode="auto">
            <a:xfrm>
              <a:off x="5280548" y="4059936"/>
              <a:ext cx="4671361" cy="2540889"/>
            </a:xfrm>
            <a:prstGeom prst="rect">
              <a:avLst/>
            </a:prstGeom>
            <a:noFill/>
            <a:ln w="6350" algn="ctr">
              <a:solidFill>
                <a:srgbClr val="A5A6A9"/>
              </a:solidFill>
              <a:prstDash val="dash"/>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pPr>
                <a:defRPr/>
              </a:pPr>
              <a:endParaRPr lang="en-US" altLang="en-US" sz="1411"/>
            </a:p>
          </p:txBody>
        </p:sp>
      </p:grpSp>
      <p:cxnSp>
        <p:nvCxnSpPr>
          <p:cNvPr id="18" name="Straight Connector 17"/>
          <p:cNvCxnSpPr/>
          <p:nvPr userDrawn="1"/>
        </p:nvCxnSpPr>
        <p:spPr bwMode="auto">
          <a:xfrm>
            <a:off x="375794" y="686015"/>
            <a:ext cx="11440414" cy="19043"/>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3" name="MSIPCMContentMarking" descr="{&quot;HashCode&quot;:-273240658,&quot;Placement&quot;:&quot;Footer&quot;,&quot;Top&quot;:519.343,&quot;Left&quot;:448.820251,&quot;SlideWidth&quot;:960,&quot;SlideHeight&quot;:540}">
            <a:extLst>
              <a:ext uri="{FF2B5EF4-FFF2-40B4-BE49-F238E27FC236}">
                <a16:creationId xmlns:a16="http://schemas.microsoft.com/office/drawing/2014/main" id="{A9E10943-4696-9BE0-615E-51765BCCBE8B}"/>
              </a:ext>
            </a:extLst>
          </p:cNvPr>
          <p:cNvSpPr txBox="1"/>
          <p:nvPr userDrawn="1"/>
        </p:nvSpPr>
        <p:spPr>
          <a:xfrm>
            <a:off x="5700017"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329504064"/>
      </p:ext>
    </p:extLst>
  </p:cSld>
  <p:clrMap bg1="lt1" tx1="dk1" bg2="lt2" tx2="dk2" accent1="accent1" accent2="accent2" accent3="accent3" accent4="accent4" accent5="accent5" accent6="accent6" hlink="hlink" folHlink="folHlink"/>
  <p:sldLayoutIdLst>
    <p:sldLayoutId id="2147483873" r:id="rId1"/>
  </p:sldLayoutIdLst>
  <p:hf sldNum="0" hdr="0" dt="0"/>
  <p:txStyles>
    <p:titleStyle>
      <a:lvl1pPr algn="l" defTabSz="1369981" rtl="0" eaLnBrk="0" fontAlgn="base" hangingPunct="0">
        <a:lnSpc>
          <a:spcPct val="90000"/>
        </a:lnSpc>
        <a:spcBef>
          <a:spcPct val="0"/>
        </a:spcBef>
        <a:spcAft>
          <a:spcPct val="0"/>
        </a:spcAft>
        <a:defRPr sz="2116" b="1" baseline="0">
          <a:solidFill>
            <a:schemeClr val="tx1"/>
          </a:solidFill>
          <a:latin typeface="+mj-lt"/>
          <a:ea typeface="SimHei"/>
          <a:cs typeface="+mj-cs"/>
        </a:defRPr>
      </a:lvl1pPr>
      <a:lvl2pPr algn="l" defTabSz="1369981" rtl="0" eaLnBrk="0" fontAlgn="base" hangingPunct="0">
        <a:lnSpc>
          <a:spcPct val="90000"/>
        </a:lnSpc>
        <a:spcBef>
          <a:spcPct val="0"/>
        </a:spcBef>
        <a:spcAft>
          <a:spcPct val="0"/>
        </a:spcAft>
        <a:defRPr sz="2586">
          <a:solidFill>
            <a:schemeClr val="tx2"/>
          </a:solidFill>
          <a:latin typeface="Arial" charset="0"/>
          <a:cs typeface="Arial" charset="0"/>
        </a:defRPr>
      </a:lvl2pPr>
      <a:lvl3pPr algn="l" defTabSz="1369981" rtl="0" eaLnBrk="0" fontAlgn="base" hangingPunct="0">
        <a:lnSpc>
          <a:spcPct val="90000"/>
        </a:lnSpc>
        <a:spcBef>
          <a:spcPct val="0"/>
        </a:spcBef>
        <a:spcAft>
          <a:spcPct val="0"/>
        </a:spcAft>
        <a:defRPr sz="2586">
          <a:solidFill>
            <a:schemeClr val="tx2"/>
          </a:solidFill>
          <a:latin typeface="Arial" charset="0"/>
          <a:cs typeface="Arial" charset="0"/>
        </a:defRPr>
      </a:lvl3pPr>
      <a:lvl4pPr algn="l" defTabSz="1369981" rtl="0" eaLnBrk="0" fontAlgn="base" hangingPunct="0">
        <a:lnSpc>
          <a:spcPct val="90000"/>
        </a:lnSpc>
        <a:spcBef>
          <a:spcPct val="0"/>
        </a:spcBef>
        <a:spcAft>
          <a:spcPct val="0"/>
        </a:spcAft>
        <a:defRPr sz="2586">
          <a:solidFill>
            <a:schemeClr val="tx2"/>
          </a:solidFill>
          <a:latin typeface="Arial" charset="0"/>
          <a:cs typeface="Arial" charset="0"/>
        </a:defRPr>
      </a:lvl4pPr>
      <a:lvl5pPr algn="l" defTabSz="1369981" rtl="0" eaLnBrk="0" fontAlgn="base" hangingPunct="0">
        <a:lnSpc>
          <a:spcPct val="90000"/>
        </a:lnSpc>
        <a:spcBef>
          <a:spcPct val="0"/>
        </a:spcBef>
        <a:spcAft>
          <a:spcPct val="0"/>
        </a:spcAft>
        <a:defRPr sz="2586">
          <a:solidFill>
            <a:schemeClr val="tx2"/>
          </a:solidFill>
          <a:latin typeface="Arial" charset="0"/>
          <a:cs typeface="Arial" charset="0"/>
        </a:defRPr>
      </a:lvl5pPr>
      <a:lvl6pPr marL="537540" algn="l" defTabSz="1304655" rtl="0" fontAlgn="base">
        <a:spcBef>
          <a:spcPct val="0"/>
        </a:spcBef>
        <a:spcAft>
          <a:spcPct val="0"/>
        </a:spcAft>
        <a:defRPr sz="2822">
          <a:solidFill>
            <a:schemeClr val="accent1"/>
          </a:solidFill>
          <a:latin typeface="Arial" charset="0"/>
          <a:cs typeface="Arial" charset="0"/>
        </a:defRPr>
      </a:lvl6pPr>
      <a:lvl7pPr marL="1075082" algn="l" defTabSz="1304655" rtl="0" fontAlgn="base">
        <a:spcBef>
          <a:spcPct val="0"/>
        </a:spcBef>
        <a:spcAft>
          <a:spcPct val="0"/>
        </a:spcAft>
        <a:defRPr sz="2822">
          <a:solidFill>
            <a:schemeClr val="accent1"/>
          </a:solidFill>
          <a:latin typeface="Arial" charset="0"/>
          <a:cs typeface="Arial" charset="0"/>
        </a:defRPr>
      </a:lvl7pPr>
      <a:lvl8pPr marL="1612621" algn="l" defTabSz="1304655" rtl="0" fontAlgn="base">
        <a:spcBef>
          <a:spcPct val="0"/>
        </a:spcBef>
        <a:spcAft>
          <a:spcPct val="0"/>
        </a:spcAft>
        <a:defRPr sz="2822">
          <a:solidFill>
            <a:schemeClr val="accent1"/>
          </a:solidFill>
          <a:latin typeface="Arial" charset="0"/>
          <a:cs typeface="Arial" charset="0"/>
        </a:defRPr>
      </a:lvl8pPr>
      <a:lvl9pPr marL="2150162" algn="l" defTabSz="1304655" rtl="0" fontAlgn="base">
        <a:spcBef>
          <a:spcPct val="0"/>
        </a:spcBef>
        <a:spcAft>
          <a:spcPct val="0"/>
        </a:spcAft>
        <a:defRPr sz="2822">
          <a:solidFill>
            <a:schemeClr val="accent1"/>
          </a:solidFill>
          <a:latin typeface="Arial" charset="0"/>
          <a:cs typeface="Arial" charset="0"/>
        </a:defRPr>
      </a:lvl9pPr>
    </p:titleStyle>
    <p:bodyStyle>
      <a:lvl1pPr marL="0" indent="0" algn="l" defTabSz="1060149" rtl="0" eaLnBrk="0" fontAlgn="base" hangingPunct="0">
        <a:spcBef>
          <a:spcPts val="235"/>
        </a:spcBef>
        <a:spcAft>
          <a:spcPct val="0"/>
        </a:spcAft>
        <a:buClr>
          <a:schemeClr val="tx2"/>
        </a:buClr>
        <a:buFont typeface="Symbol" pitchFamily="18" charset="2"/>
        <a:buNone/>
        <a:defRPr lang="en-GB" altLang="zh-TW" sz="1645" baseline="0" dirty="0" smtClean="0">
          <a:solidFill>
            <a:schemeClr val="tx1"/>
          </a:solidFill>
          <a:latin typeface="+mn-lt"/>
          <a:ea typeface="SimHei"/>
          <a:cs typeface="+mn-cs"/>
        </a:defRPr>
      </a:lvl1pPr>
      <a:lvl2pPr marL="268770" indent="-268770" algn="l" defTabSz="1060149" rtl="0" eaLnBrk="0" fontAlgn="base" hangingPunct="0">
        <a:spcBef>
          <a:spcPts val="235"/>
        </a:spcBef>
        <a:spcAft>
          <a:spcPct val="0"/>
        </a:spcAft>
        <a:buClr>
          <a:schemeClr val="accent1"/>
        </a:buClr>
        <a:buSzPct val="90000"/>
        <a:buFont typeface="Wingdings" panose="05000000000000000000" pitchFamily="2" charset="2"/>
        <a:buChar char="u"/>
        <a:defRPr lang="en-GB" altLang="zh-TW" sz="1645" baseline="0" dirty="0" smtClean="0">
          <a:solidFill>
            <a:schemeClr val="tx1"/>
          </a:solidFill>
          <a:latin typeface="+mn-lt"/>
          <a:ea typeface="SimHei"/>
          <a:cs typeface="+mn-cs"/>
        </a:defRPr>
      </a:lvl2pPr>
      <a:lvl3pPr marL="543141" indent="-274370" algn="l" defTabSz="1060149" rtl="0" eaLnBrk="0" fontAlgn="base" hangingPunct="0">
        <a:spcBef>
          <a:spcPts val="235"/>
        </a:spcBef>
        <a:spcAft>
          <a:spcPct val="0"/>
        </a:spcAft>
        <a:buClr>
          <a:schemeClr val="accent1"/>
        </a:buClr>
        <a:buFont typeface="Wingdings 2" panose="05020102010507070707" pitchFamily="18" charset="2"/>
        <a:buChar char=""/>
        <a:defRPr lang="en-GB" altLang="zh-TW" sz="1411" baseline="0" dirty="0" smtClean="0">
          <a:solidFill>
            <a:schemeClr val="tx1"/>
          </a:solidFill>
          <a:latin typeface="+mn-lt"/>
          <a:ea typeface="SimHei"/>
          <a:cs typeface="+mn-cs"/>
        </a:defRPr>
      </a:lvl3pPr>
      <a:lvl4pPr marL="804445" indent="-261305" algn="l" defTabSz="1060149" rtl="0" eaLnBrk="0" fontAlgn="base" hangingPunct="0">
        <a:spcBef>
          <a:spcPts val="235"/>
        </a:spcBef>
        <a:spcAft>
          <a:spcPct val="0"/>
        </a:spcAft>
        <a:buClr>
          <a:schemeClr val="accent1"/>
        </a:buClr>
        <a:buFont typeface="Helvetica Neue for HSBC Lt" panose="020B0404020202020204" pitchFamily="34" charset="0"/>
        <a:buChar char="–"/>
        <a:defRPr lang="en-GB" altLang="zh-TW" sz="1176" baseline="0" dirty="0" smtClean="0">
          <a:solidFill>
            <a:schemeClr val="tx1"/>
          </a:solidFill>
          <a:latin typeface="+mn-lt"/>
          <a:ea typeface="SimHei"/>
          <a:cs typeface="+mn-cs"/>
        </a:defRPr>
      </a:lvl4pPr>
      <a:lvl5pPr marL="1075082" indent="-270638" algn="l" defTabSz="1369981" rtl="0" eaLnBrk="0" fontAlgn="base" hangingPunct="0">
        <a:spcBef>
          <a:spcPts val="235"/>
        </a:spcBef>
        <a:spcAft>
          <a:spcPct val="0"/>
        </a:spcAft>
        <a:buClr>
          <a:schemeClr val="accent1"/>
        </a:buClr>
        <a:buFont typeface="Helvetica Neue for HSBC Lt" panose="020B0404020202020204" pitchFamily="34" charset="0"/>
        <a:buChar char="–"/>
        <a:defRPr lang="en-GB" altLang="zh-TW" sz="1058" dirty="0">
          <a:solidFill>
            <a:schemeClr val="tx1"/>
          </a:solidFill>
          <a:latin typeface="+mn-lt"/>
          <a:ea typeface="SimHei"/>
          <a:cs typeface="+mn-cs"/>
        </a:defRPr>
      </a:lvl5pPr>
      <a:lvl6pPr marL="1816066" indent="-250106" algn="l" defTabSz="130465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6pPr>
      <a:lvl7pPr marL="2353607" indent="-250106" algn="l" defTabSz="130465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7pPr>
      <a:lvl8pPr marL="2891146" indent="-250106" algn="l" defTabSz="130465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8pPr>
      <a:lvl9pPr marL="3428688" indent="-250106" algn="l" defTabSz="1304655" rtl="0" eaLnBrk="0" fontAlgn="base" hangingPunct="0">
        <a:spcBef>
          <a:spcPct val="20000"/>
        </a:spcBef>
        <a:spcAft>
          <a:spcPct val="0"/>
        </a:spcAft>
        <a:buClr>
          <a:schemeClr val="accent1"/>
        </a:buClr>
        <a:buFont typeface="Times New Roman" pitchFamily="18" charset="0"/>
        <a:buChar char="–"/>
        <a:defRPr sz="941">
          <a:solidFill>
            <a:schemeClr val="tx1"/>
          </a:solidFill>
          <a:latin typeface="+mn-lt"/>
          <a:cs typeface="+mn-cs"/>
        </a:defRPr>
      </a:lvl9pPr>
    </p:bodyStyle>
    <p:otherStyle>
      <a:defPPr>
        <a:defRPr lang="en-US"/>
      </a:defPPr>
      <a:lvl1pPr marL="0" algn="l" defTabSz="1075082" rtl="0" eaLnBrk="1" latinLnBrk="0" hangingPunct="1">
        <a:defRPr sz="2116" kern="1200">
          <a:solidFill>
            <a:schemeClr val="tx1"/>
          </a:solidFill>
          <a:latin typeface="+mn-lt"/>
          <a:ea typeface="+mn-ea"/>
          <a:cs typeface="+mn-cs"/>
        </a:defRPr>
      </a:lvl1pPr>
      <a:lvl2pPr marL="537540" algn="l" defTabSz="1075082" rtl="0" eaLnBrk="1" latinLnBrk="0" hangingPunct="1">
        <a:defRPr sz="2116" kern="1200">
          <a:solidFill>
            <a:schemeClr val="tx1"/>
          </a:solidFill>
          <a:latin typeface="+mn-lt"/>
          <a:ea typeface="+mn-ea"/>
          <a:cs typeface="+mn-cs"/>
        </a:defRPr>
      </a:lvl2pPr>
      <a:lvl3pPr marL="1075082" algn="l" defTabSz="1075082" rtl="0" eaLnBrk="1" latinLnBrk="0" hangingPunct="1">
        <a:defRPr sz="2116" kern="1200">
          <a:solidFill>
            <a:schemeClr val="tx1"/>
          </a:solidFill>
          <a:latin typeface="+mn-lt"/>
          <a:ea typeface="+mn-ea"/>
          <a:cs typeface="+mn-cs"/>
        </a:defRPr>
      </a:lvl3pPr>
      <a:lvl4pPr marL="1612621" algn="l" defTabSz="1075082" rtl="0" eaLnBrk="1" latinLnBrk="0" hangingPunct="1">
        <a:defRPr sz="2116" kern="1200">
          <a:solidFill>
            <a:schemeClr val="tx1"/>
          </a:solidFill>
          <a:latin typeface="+mn-lt"/>
          <a:ea typeface="+mn-ea"/>
          <a:cs typeface="+mn-cs"/>
        </a:defRPr>
      </a:lvl4pPr>
      <a:lvl5pPr marL="2150162" algn="l" defTabSz="1075082" rtl="0" eaLnBrk="1" latinLnBrk="0" hangingPunct="1">
        <a:defRPr sz="2116" kern="1200">
          <a:solidFill>
            <a:schemeClr val="tx1"/>
          </a:solidFill>
          <a:latin typeface="+mn-lt"/>
          <a:ea typeface="+mn-ea"/>
          <a:cs typeface="+mn-cs"/>
        </a:defRPr>
      </a:lvl5pPr>
      <a:lvl6pPr marL="2687702" algn="l" defTabSz="1075082" rtl="0" eaLnBrk="1" latinLnBrk="0" hangingPunct="1">
        <a:defRPr sz="2116" kern="1200">
          <a:solidFill>
            <a:schemeClr val="tx1"/>
          </a:solidFill>
          <a:latin typeface="+mn-lt"/>
          <a:ea typeface="+mn-ea"/>
          <a:cs typeface="+mn-cs"/>
        </a:defRPr>
      </a:lvl6pPr>
      <a:lvl7pPr marL="3225243" algn="l" defTabSz="1075082" rtl="0" eaLnBrk="1" latinLnBrk="0" hangingPunct="1">
        <a:defRPr sz="2116" kern="1200">
          <a:solidFill>
            <a:schemeClr val="tx1"/>
          </a:solidFill>
          <a:latin typeface="+mn-lt"/>
          <a:ea typeface="+mn-ea"/>
          <a:cs typeface="+mn-cs"/>
        </a:defRPr>
      </a:lvl7pPr>
      <a:lvl8pPr marL="3762782" algn="l" defTabSz="1075082" rtl="0" eaLnBrk="1" latinLnBrk="0" hangingPunct="1">
        <a:defRPr sz="2116" kern="1200">
          <a:solidFill>
            <a:schemeClr val="tx1"/>
          </a:solidFill>
          <a:latin typeface="+mn-lt"/>
          <a:ea typeface="+mn-ea"/>
          <a:cs typeface="+mn-cs"/>
        </a:defRPr>
      </a:lvl8pPr>
      <a:lvl9pPr marL="4300324" algn="l" defTabSz="1075082" rtl="0" eaLnBrk="1" latinLnBrk="0" hangingPunct="1">
        <a:defRPr sz="2116"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8027" y="1046799"/>
            <a:ext cx="11502311" cy="584775"/>
          </a:xfrm>
          <a:prstGeom prst="rect">
            <a:avLst/>
          </a:prstGeom>
        </p:spPr>
        <p:txBody>
          <a:bodyPr wrap="square" lIns="0" tIns="0" rIns="0" bIns="0">
            <a:spAutoFit/>
          </a:bodyPr>
          <a:lstStyle>
            <a:lvl1pPr>
              <a:defRPr sz="3800" b="0" i="0">
                <a:solidFill>
                  <a:srgbClr val="231F20"/>
                </a:solidFill>
                <a:latin typeface="UniversNextforHSBC-Light"/>
                <a:cs typeface="UniversNextforHSBC-Light"/>
              </a:defRPr>
            </a:lvl1pPr>
          </a:lstStyle>
          <a:p>
            <a:endParaRPr/>
          </a:p>
        </p:txBody>
      </p:sp>
      <p:sp>
        <p:nvSpPr>
          <p:cNvPr id="3" name="Holder 3"/>
          <p:cNvSpPr>
            <a:spLocks noGrp="1"/>
          </p:cNvSpPr>
          <p:nvPr>
            <p:ph type="body" idx="1"/>
          </p:nvPr>
        </p:nvSpPr>
        <p:spPr>
          <a:xfrm>
            <a:off x="348027" y="1766832"/>
            <a:ext cx="11502311"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44" y="6377942"/>
            <a:ext cx="3903477"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919" y="6377942"/>
            <a:ext cx="280562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9/13/2024</a:t>
            </a:fld>
            <a:endParaRPr lang="en-US">
              <a:solidFill>
                <a:prstClr val="black">
                  <a:tint val="75000"/>
                </a:prstClr>
              </a:solidFill>
            </a:endParaRPr>
          </a:p>
        </p:txBody>
      </p:sp>
      <p:sp>
        <p:nvSpPr>
          <p:cNvPr id="6" name="Holder 6"/>
          <p:cNvSpPr>
            <a:spLocks noGrp="1"/>
          </p:cNvSpPr>
          <p:nvPr>
            <p:ph type="sldNum" sz="quarter" idx="7"/>
          </p:nvPr>
        </p:nvSpPr>
        <p:spPr>
          <a:xfrm>
            <a:off x="8782823" y="6377942"/>
            <a:ext cx="280562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
        <p:nvSpPr>
          <p:cNvPr id="8" name="MSIPCMContentMarking" descr="{&quot;HashCode&quot;:-273240658,&quot;Placement&quot;:&quot;Footer&quot;,&quot;Top&quot;:519.343,&quot;Left&quot;:448.820251,&quot;SlideWidth&quot;:960,&quot;SlideHeight&quot;:540}">
            <a:extLst>
              <a:ext uri="{FF2B5EF4-FFF2-40B4-BE49-F238E27FC236}">
                <a16:creationId xmlns:a16="http://schemas.microsoft.com/office/drawing/2014/main" id="{C03957F7-DEAA-6CEF-A416-E2D3445E1CBE}"/>
              </a:ext>
            </a:extLst>
          </p:cNvPr>
          <p:cNvSpPr txBox="1"/>
          <p:nvPr userDrawn="1"/>
        </p:nvSpPr>
        <p:spPr>
          <a:xfrm>
            <a:off x="5700017"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210738361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8044">
        <a:defRPr>
          <a:latin typeface="+mn-lt"/>
          <a:ea typeface="+mn-ea"/>
          <a:cs typeface="+mn-cs"/>
        </a:defRPr>
      </a:lvl2pPr>
      <a:lvl3pPr marL="916086">
        <a:defRPr>
          <a:latin typeface="+mn-lt"/>
          <a:ea typeface="+mn-ea"/>
          <a:cs typeface="+mn-cs"/>
        </a:defRPr>
      </a:lvl3pPr>
      <a:lvl4pPr marL="1374129">
        <a:defRPr>
          <a:latin typeface="+mn-lt"/>
          <a:ea typeface="+mn-ea"/>
          <a:cs typeface="+mn-cs"/>
        </a:defRPr>
      </a:lvl4pPr>
      <a:lvl5pPr marL="1832171">
        <a:defRPr>
          <a:latin typeface="+mn-lt"/>
          <a:ea typeface="+mn-ea"/>
          <a:cs typeface="+mn-cs"/>
        </a:defRPr>
      </a:lvl5pPr>
      <a:lvl6pPr marL="2290214">
        <a:defRPr>
          <a:latin typeface="+mn-lt"/>
          <a:ea typeface="+mn-ea"/>
          <a:cs typeface="+mn-cs"/>
        </a:defRPr>
      </a:lvl6pPr>
      <a:lvl7pPr marL="2748257">
        <a:defRPr>
          <a:latin typeface="+mn-lt"/>
          <a:ea typeface="+mn-ea"/>
          <a:cs typeface="+mn-cs"/>
        </a:defRPr>
      </a:lvl7pPr>
      <a:lvl8pPr marL="3206301">
        <a:defRPr>
          <a:latin typeface="+mn-lt"/>
          <a:ea typeface="+mn-ea"/>
          <a:cs typeface="+mn-cs"/>
        </a:defRPr>
      </a:lvl8pPr>
      <a:lvl9pPr marL="3664343">
        <a:defRPr>
          <a:latin typeface="+mn-lt"/>
          <a:ea typeface="+mn-ea"/>
          <a:cs typeface="+mn-cs"/>
        </a:defRPr>
      </a:lvl9pPr>
    </p:bodyStyle>
    <p:otherStyle>
      <a:lvl1pPr marL="0">
        <a:defRPr>
          <a:latin typeface="+mn-lt"/>
          <a:ea typeface="+mn-ea"/>
          <a:cs typeface="+mn-cs"/>
        </a:defRPr>
      </a:lvl1pPr>
      <a:lvl2pPr marL="458044">
        <a:defRPr>
          <a:latin typeface="+mn-lt"/>
          <a:ea typeface="+mn-ea"/>
          <a:cs typeface="+mn-cs"/>
        </a:defRPr>
      </a:lvl2pPr>
      <a:lvl3pPr marL="916086">
        <a:defRPr>
          <a:latin typeface="+mn-lt"/>
          <a:ea typeface="+mn-ea"/>
          <a:cs typeface="+mn-cs"/>
        </a:defRPr>
      </a:lvl3pPr>
      <a:lvl4pPr marL="1374129">
        <a:defRPr>
          <a:latin typeface="+mn-lt"/>
          <a:ea typeface="+mn-ea"/>
          <a:cs typeface="+mn-cs"/>
        </a:defRPr>
      </a:lvl4pPr>
      <a:lvl5pPr marL="1832171">
        <a:defRPr>
          <a:latin typeface="+mn-lt"/>
          <a:ea typeface="+mn-ea"/>
          <a:cs typeface="+mn-cs"/>
        </a:defRPr>
      </a:lvl5pPr>
      <a:lvl6pPr marL="2290214">
        <a:defRPr>
          <a:latin typeface="+mn-lt"/>
          <a:ea typeface="+mn-ea"/>
          <a:cs typeface="+mn-cs"/>
        </a:defRPr>
      </a:lvl6pPr>
      <a:lvl7pPr marL="2748257">
        <a:defRPr>
          <a:latin typeface="+mn-lt"/>
          <a:ea typeface="+mn-ea"/>
          <a:cs typeface="+mn-cs"/>
        </a:defRPr>
      </a:lvl7pPr>
      <a:lvl8pPr marL="3206301">
        <a:defRPr>
          <a:latin typeface="+mn-lt"/>
          <a:ea typeface="+mn-ea"/>
          <a:cs typeface="+mn-cs"/>
        </a:defRPr>
      </a:lvl8pPr>
      <a:lvl9pPr marL="3664343">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8026" y="1028765"/>
            <a:ext cx="11502311" cy="584775"/>
          </a:xfrm>
          <a:prstGeom prst="rect">
            <a:avLst/>
          </a:prstGeom>
        </p:spPr>
        <p:txBody>
          <a:bodyPr wrap="square" lIns="0" tIns="0" rIns="0" bIns="0">
            <a:spAutoFit/>
          </a:bodyPr>
          <a:lstStyle>
            <a:lvl1pPr>
              <a:defRPr sz="3800" b="0" i="0">
                <a:solidFill>
                  <a:srgbClr val="231F20"/>
                </a:solidFill>
                <a:latin typeface="UniversNextforHSBC-Light"/>
                <a:cs typeface="UniversNextforHSBC-Light"/>
              </a:defRPr>
            </a:lvl1pPr>
          </a:lstStyle>
          <a:p>
            <a:endParaRPr/>
          </a:p>
        </p:txBody>
      </p:sp>
      <p:sp>
        <p:nvSpPr>
          <p:cNvPr id="3" name="Holder 3"/>
          <p:cNvSpPr>
            <a:spLocks noGrp="1"/>
          </p:cNvSpPr>
          <p:nvPr>
            <p:ph type="body" idx="1"/>
          </p:nvPr>
        </p:nvSpPr>
        <p:spPr>
          <a:xfrm>
            <a:off x="348026" y="2366287"/>
            <a:ext cx="11502311" cy="3323987"/>
          </a:xfrm>
          <a:prstGeom prst="rect">
            <a:avLst/>
          </a:prstGeom>
        </p:spPr>
        <p:txBody>
          <a:bodyPr wrap="square" lIns="0" tIns="0" rIns="0" bIns="0">
            <a:spAutoFit/>
          </a:bodyPr>
          <a:lstStyle>
            <a:lvl1pPr>
              <a:defRPr b="0" i="0">
                <a:solidFill>
                  <a:schemeClr val="tx1"/>
                </a:solidFill>
              </a:defRPr>
            </a:lvl1pPr>
          </a:lstStyle>
          <a:p>
            <a:endParaRPr lang="en-GB" baseline="0">
              <a:latin typeface="UniversNextforHSBC-Light"/>
            </a:endParaRPr>
          </a:p>
          <a:p>
            <a:endParaRPr lang="en-GB" baseline="0">
              <a:latin typeface="UniversNextforHSBC-Light"/>
            </a:endParaRPr>
          </a:p>
          <a:p>
            <a:endParaRPr lang="en-GB" baseline="0">
              <a:latin typeface="UniversNextforHSBC-Light"/>
            </a:endParaRPr>
          </a:p>
          <a:p>
            <a:endParaRPr lang="en-GB" baseline="0">
              <a:latin typeface="UniversNextforHSBC-Light"/>
            </a:endParaRPr>
          </a:p>
          <a:p>
            <a:endParaRPr lang="en-GB" baseline="0">
              <a:latin typeface="UniversNextforHSBC-Light"/>
            </a:endParaRPr>
          </a:p>
          <a:p>
            <a:endParaRPr lang="en-GB" baseline="0">
              <a:latin typeface="UniversNextforHSBC-Light"/>
            </a:endParaRPr>
          </a:p>
          <a:p>
            <a:endParaRPr lang="en-GB" baseline="0">
              <a:latin typeface="UniversNextforHSBC-Light"/>
            </a:endParaRPr>
          </a:p>
          <a:p>
            <a:endParaRPr lang="en-GB" baseline="0">
              <a:latin typeface="UniversNextforHSBC-Light"/>
            </a:endParaRPr>
          </a:p>
          <a:p>
            <a:endParaRPr lang="en-GB" baseline="0">
              <a:latin typeface="UniversNextforHSBC-Light"/>
            </a:endParaRPr>
          </a:p>
          <a:p>
            <a:endParaRPr lang="en-GB" baseline="0">
              <a:latin typeface="UniversNextforHSBC-Light"/>
            </a:endParaRPr>
          </a:p>
          <a:p>
            <a:endParaRPr lang="en-GB" baseline="0">
              <a:latin typeface="UniversNextforHSBC-Light"/>
            </a:endParaRPr>
          </a:p>
          <a:p>
            <a:endParaRPr/>
          </a:p>
        </p:txBody>
      </p:sp>
      <p:sp>
        <p:nvSpPr>
          <p:cNvPr id="4" name="Holder 4"/>
          <p:cNvSpPr>
            <a:spLocks noGrp="1"/>
          </p:cNvSpPr>
          <p:nvPr>
            <p:ph type="ftr" sz="quarter" idx="5"/>
          </p:nvPr>
        </p:nvSpPr>
        <p:spPr>
          <a:xfrm>
            <a:off x="4147444" y="6377942"/>
            <a:ext cx="3903477"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8" y="6377942"/>
            <a:ext cx="280562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a:xfrm>
            <a:off x="8782822" y="6377942"/>
            <a:ext cx="280562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273240658,&quot;Placement&quot;:&quot;Footer&quot;,&quot;Top&quot;:519.343,&quot;Left&quot;:448.820251,&quot;SlideWidth&quot;:960,&quot;SlideHeight&quot;:540}">
            <a:extLst>
              <a:ext uri="{FF2B5EF4-FFF2-40B4-BE49-F238E27FC236}">
                <a16:creationId xmlns:a16="http://schemas.microsoft.com/office/drawing/2014/main" id="{30F72449-DE13-DDBC-101C-40A0B140A1F9}"/>
              </a:ext>
            </a:extLst>
          </p:cNvPr>
          <p:cNvSpPr txBox="1"/>
          <p:nvPr userDrawn="1"/>
        </p:nvSpPr>
        <p:spPr>
          <a:xfrm>
            <a:off x="5700017"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59481702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Lst>
  <p:hf sldNum="0" hdr="0" dt="0"/>
  <p:txStyles>
    <p:titleStyle>
      <a:lvl1pPr>
        <a:defRPr>
          <a:latin typeface="+mj-lt"/>
          <a:ea typeface="+mj-ea"/>
          <a:cs typeface="+mj-cs"/>
        </a:defRPr>
      </a:lvl1pPr>
    </p:titleStyle>
    <p:bodyStyle>
      <a:lvl1pPr marL="0">
        <a:defRPr baseline="0">
          <a:latin typeface="UniversNextforHSBC-Light"/>
          <a:ea typeface="+mn-ea"/>
          <a:cs typeface="+mn-cs"/>
        </a:defRPr>
      </a:lvl1pPr>
      <a:lvl2pPr marL="458075">
        <a:defRPr>
          <a:latin typeface="+mn-lt"/>
          <a:ea typeface="+mn-ea"/>
          <a:cs typeface="+mn-cs"/>
        </a:defRPr>
      </a:lvl2pPr>
      <a:lvl3pPr marL="916149">
        <a:defRPr>
          <a:latin typeface="+mn-lt"/>
          <a:ea typeface="+mn-ea"/>
          <a:cs typeface="+mn-cs"/>
        </a:defRPr>
      </a:lvl3pPr>
      <a:lvl4pPr marL="1374224">
        <a:defRPr>
          <a:latin typeface="+mn-lt"/>
          <a:ea typeface="+mn-ea"/>
          <a:cs typeface="+mn-cs"/>
        </a:defRPr>
      </a:lvl4pPr>
      <a:lvl5pPr marL="1832298">
        <a:defRPr>
          <a:latin typeface="+mn-lt"/>
          <a:ea typeface="+mn-ea"/>
          <a:cs typeface="+mn-cs"/>
        </a:defRPr>
      </a:lvl5pPr>
      <a:lvl6pPr marL="2290373">
        <a:defRPr>
          <a:latin typeface="+mn-lt"/>
          <a:ea typeface="+mn-ea"/>
          <a:cs typeface="+mn-cs"/>
        </a:defRPr>
      </a:lvl6pPr>
      <a:lvl7pPr marL="2748447">
        <a:defRPr>
          <a:latin typeface="+mn-lt"/>
          <a:ea typeface="+mn-ea"/>
          <a:cs typeface="+mn-cs"/>
        </a:defRPr>
      </a:lvl7pPr>
      <a:lvl8pPr marL="3206521">
        <a:defRPr>
          <a:latin typeface="+mn-lt"/>
          <a:ea typeface="+mn-ea"/>
          <a:cs typeface="+mn-cs"/>
        </a:defRPr>
      </a:lvl8pPr>
      <a:lvl9pPr marL="3664596">
        <a:defRPr>
          <a:latin typeface="+mn-lt"/>
          <a:ea typeface="+mn-ea"/>
          <a:cs typeface="+mn-cs"/>
        </a:defRPr>
      </a:lvl9pPr>
    </p:bodyStyle>
    <p:otherStyle>
      <a:lvl1pPr marL="0">
        <a:defRPr>
          <a:latin typeface="+mn-lt"/>
          <a:ea typeface="+mn-ea"/>
          <a:cs typeface="+mn-cs"/>
        </a:defRPr>
      </a:lvl1pPr>
      <a:lvl2pPr marL="458075">
        <a:defRPr>
          <a:latin typeface="+mn-lt"/>
          <a:ea typeface="+mn-ea"/>
          <a:cs typeface="+mn-cs"/>
        </a:defRPr>
      </a:lvl2pPr>
      <a:lvl3pPr marL="916149">
        <a:defRPr>
          <a:latin typeface="+mn-lt"/>
          <a:ea typeface="+mn-ea"/>
          <a:cs typeface="+mn-cs"/>
        </a:defRPr>
      </a:lvl3pPr>
      <a:lvl4pPr marL="1374224">
        <a:defRPr>
          <a:latin typeface="+mn-lt"/>
          <a:ea typeface="+mn-ea"/>
          <a:cs typeface="+mn-cs"/>
        </a:defRPr>
      </a:lvl4pPr>
      <a:lvl5pPr marL="1832298">
        <a:defRPr>
          <a:latin typeface="+mn-lt"/>
          <a:ea typeface="+mn-ea"/>
          <a:cs typeface="+mn-cs"/>
        </a:defRPr>
      </a:lvl5pPr>
      <a:lvl6pPr marL="2290373">
        <a:defRPr>
          <a:latin typeface="+mn-lt"/>
          <a:ea typeface="+mn-ea"/>
          <a:cs typeface="+mn-cs"/>
        </a:defRPr>
      </a:lvl6pPr>
      <a:lvl7pPr marL="2748447">
        <a:defRPr>
          <a:latin typeface="+mn-lt"/>
          <a:ea typeface="+mn-ea"/>
          <a:cs typeface="+mn-cs"/>
        </a:defRPr>
      </a:lvl7pPr>
      <a:lvl8pPr marL="3206521">
        <a:defRPr>
          <a:latin typeface="+mn-lt"/>
          <a:ea typeface="+mn-ea"/>
          <a:cs typeface="+mn-cs"/>
        </a:defRPr>
      </a:lvl8pPr>
      <a:lvl9pPr marL="3664596">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8024" y="1028765"/>
            <a:ext cx="4996429" cy="584775"/>
          </a:xfrm>
          <a:prstGeom prst="rect">
            <a:avLst/>
          </a:prstGeom>
        </p:spPr>
        <p:txBody>
          <a:bodyPr wrap="square" lIns="0" tIns="0" rIns="0" bIns="0">
            <a:spAutoFit/>
          </a:bodyPr>
          <a:lstStyle>
            <a:lvl1pPr>
              <a:defRPr sz="3800" b="0" i="0">
                <a:solidFill>
                  <a:srgbClr val="231F20"/>
                </a:solidFill>
                <a:latin typeface="UniversNextforHSBC-Light"/>
                <a:cs typeface="UniversNextforHSBC-Light"/>
              </a:defRPr>
            </a:lvl1pPr>
          </a:lstStyle>
          <a:p>
            <a:endParaRPr/>
          </a:p>
        </p:txBody>
      </p:sp>
      <p:sp>
        <p:nvSpPr>
          <p:cNvPr id="3" name="Holder 3"/>
          <p:cNvSpPr>
            <a:spLocks noGrp="1"/>
          </p:cNvSpPr>
          <p:nvPr>
            <p:ph type="body" idx="1"/>
          </p:nvPr>
        </p:nvSpPr>
        <p:spPr>
          <a:xfrm>
            <a:off x="348026" y="1625140"/>
            <a:ext cx="9239449" cy="246221"/>
          </a:xfrm>
          <a:prstGeom prst="rect">
            <a:avLst/>
          </a:prstGeom>
        </p:spPr>
        <p:txBody>
          <a:bodyPr wrap="square" lIns="0" tIns="0" rIns="0" bIns="0">
            <a:spAutoFit/>
          </a:bodyPr>
          <a:lstStyle>
            <a:lvl1pPr>
              <a:defRPr sz="1600" b="0" i="0">
                <a:solidFill>
                  <a:srgbClr val="231F20"/>
                </a:solidFill>
                <a:latin typeface="UniversNextforHSBC-Medium"/>
                <a:cs typeface="UniversNextforHSBC-Medium"/>
              </a:defRPr>
            </a:lvl1pPr>
          </a:lstStyle>
          <a:p>
            <a:endParaRPr/>
          </a:p>
        </p:txBody>
      </p:sp>
      <p:sp>
        <p:nvSpPr>
          <p:cNvPr id="4" name="Holder 4"/>
          <p:cNvSpPr>
            <a:spLocks noGrp="1"/>
          </p:cNvSpPr>
          <p:nvPr>
            <p:ph type="ftr" sz="quarter" idx="5"/>
          </p:nvPr>
        </p:nvSpPr>
        <p:spPr>
          <a:xfrm>
            <a:off x="4147444" y="6377942"/>
            <a:ext cx="3903477"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8" y="6377942"/>
            <a:ext cx="280562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9/13/2024</a:t>
            </a:fld>
            <a:endParaRPr lang="en-US"/>
          </a:p>
        </p:txBody>
      </p:sp>
      <p:sp>
        <p:nvSpPr>
          <p:cNvPr id="6" name="Holder 6"/>
          <p:cNvSpPr>
            <a:spLocks noGrp="1"/>
          </p:cNvSpPr>
          <p:nvPr>
            <p:ph type="sldNum" sz="quarter" idx="7"/>
          </p:nvPr>
        </p:nvSpPr>
        <p:spPr>
          <a:xfrm>
            <a:off x="8782822" y="6377942"/>
            <a:ext cx="280562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MSIPCMContentMarking" descr="{&quot;HashCode&quot;:-273240658,&quot;Placement&quot;:&quot;Footer&quot;,&quot;Top&quot;:519.343,&quot;Left&quot;:448.820251,&quot;SlideWidth&quot;:960,&quot;SlideHeight&quot;:540}">
            <a:extLst>
              <a:ext uri="{FF2B5EF4-FFF2-40B4-BE49-F238E27FC236}">
                <a16:creationId xmlns:a16="http://schemas.microsoft.com/office/drawing/2014/main" id="{13F1A8D1-D8BB-53EE-7360-6B2F1D1132E3}"/>
              </a:ext>
            </a:extLst>
          </p:cNvPr>
          <p:cNvSpPr txBox="1"/>
          <p:nvPr userDrawn="1"/>
        </p:nvSpPr>
        <p:spPr>
          <a:xfrm>
            <a:off x="5700017" y="6595656"/>
            <a:ext cx="791966"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210117010"/>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8075">
        <a:defRPr>
          <a:latin typeface="+mn-lt"/>
          <a:ea typeface="+mn-ea"/>
          <a:cs typeface="+mn-cs"/>
        </a:defRPr>
      </a:lvl2pPr>
      <a:lvl3pPr marL="916149">
        <a:defRPr>
          <a:latin typeface="+mn-lt"/>
          <a:ea typeface="+mn-ea"/>
          <a:cs typeface="+mn-cs"/>
        </a:defRPr>
      </a:lvl3pPr>
      <a:lvl4pPr marL="1374224">
        <a:defRPr>
          <a:latin typeface="+mn-lt"/>
          <a:ea typeface="+mn-ea"/>
          <a:cs typeface="+mn-cs"/>
        </a:defRPr>
      </a:lvl4pPr>
      <a:lvl5pPr marL="1832298">
        <a:defRPr>
          <a:latin typeface="+mn-lt"/>
          <a:ea typeface="+mn-ea"/>
          <a:cs typeface="+mn-cs"/>
        </a:defRPr>
      </a:lvl5pPr>
      <a:lvl6pPr marL="2290373">
        <a:defRPr>
          <a:latin typeface="+mn-lt"/>
          <a:ea typeface="+mn-ea"/>
          <a:cs typeface="+mn-cs"/>
        </a:defRPr>
      </a:lvl6pPr>
      <a:lvl7pPr marL="2748447">
        <a:defRPr>
          <a:latin typeface="+mn-lt"/>
          <a:ea typeface="+mn-ea"/>
          <a:cs typeface="+mn-cs"/>
        </a:defRPr>
      </a:lvl7pPr>
      <a:lvl8pPr marL="3206521">
        <a:defRPr>
          <a:latin typeface="+mn-lt"/>
          <a:ea typeface="+mn-ea"/>
          <a:cs typeface="+mn-cs"/>
        </a:defRPr>
      </a:lvl8pPr>
      <a:lvl9pPr marL="3664596">
        <a:defRPr>
          <a:latin typeface="+mn-lt"/>
          <a:ea typeface="+mn-ea"/>
          <a:cs typeface="+mn-cs"/>
        </a:defRPr>
      </a:lvl9pPr>
    </p:bodyStyle>
    <p:otherStyle>
      <a:lvl1pPr marL="0">
        <a:defRPr>
          <a:latin typeface="+mn-lt"/>
          <a:ea typeface="+mn-ea"/>
          <a:cs typeface="+mn-cs"/>
        </a:defRPr>
      </a:lvl1pPr>
      <a:lvl2pPr marL="458075">
        <a:defRPr>
          <a:latin typeface="+mn-lt"/>
          <a:ea typeface="+mn-ea"/>
          <a:cs typeface="+mn-cs"/>
        </a:defRPr>
      </a:lvl2pPr>
      <a:lvl3pPr marL="916149">
        <a:defRPr>
          <a:latin typeface="+mn-lt"/>
          <a:ea typeface="+mn-ea"/>
          <a:cs typeface="+mn-cs"/>
        </a:defRPr>
      </a:lvl3pPr>
      <a:lvl4pPr marL="1374224">
        <a:defRPr>
          <a:latin typeface="+mn-lt"/>
          <a:ea typeface="+mn-ea"/>
          <a:cs typeface="+mn-cs"/>
        </a:defRPr>
      </a:lvl4pPr>
      <a:lvl5pPr marL="1832298">
        <a:defRPr>
          <a:latin typeface="+mn-lt"/>
          <a:ea typeface="+mn-ea"/>
          <a:cs typeface="+mn-cs"/>
        </a:defRPr>
      </a:lvl5pPr>
      <a:lvl6pPr marL="2290373">
        <a:defRPr>
          <a:latin typeface="+mn-lt"/>
          <a:ea typeface="+mn-ea"/>
          <a:cs typeface="+mn-cs"/>
        </a:defRPr>
      </a:lvl6pPr>
      <a:lvl7pPr marL="2748447">
        <a:defRPr>
          <a:latin typeface="+mn-lt"/>
          <a:ea typeface="+mn-ea"/>
          <a:cs typeface="+mn-cs"/>
        </a:defRPr>
      </a:lvl7pPr>
      <a:lvl8pPr marL="3206521">
        <a:defRPr>
          <a:latin typeface="+mn-lt"/>
          <a:ea typeface="+mn-ea"/>
          <a:cs typeface="+mn-cs"/>
        </a:defRPr>
      </a:lvl8pPr>
      <a:lvl9pPr marL="366459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4.xml"/><Relationship Id="rId5" Type="http://schemas.openxmlformats.org/officeDocument/2006/relationships/image" Target="../media/image34.svg"/><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60.png"/><Relationship Id="rId4" Type="http://schemas.openxmlformats.org/officeDocument/2006/relationships/image" Target="../media/image59.svg"/></Relationships>
</file>

<file path=ppt/slides/_rels/slide11.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7.png"/><Relationship Id="rId7"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48.svg"/><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39.jpg"/><Relationship Id="rId4" Type="http://schemas.openxmlformats.org/officeDocument/2006/relationships/image" Target="../media/image38.sv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42.sv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44.sv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48.svg"/><Relationship Id="rId11" Type="http://schemas.openxmlformats.org/officeDocument/2006/relationships/image" Target="../media/image53.sv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svg"/><Relationship Id="rId9" Type="http://schemas.openxmlformats.org/officeDocument/2006/relationships/image" Target="../media/image51.sv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1F5DFE-5828-3E4F-7227-DECC81957B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87235" cy="6855320"/>
          </a:xfrm>
          <a:prstGeom prst="rect">
            <a:avLst/>
          </a:prstGeom>
        </p:spPr>
      </p:pic>
      <p:pic>
        <p:nvPicPr>
          <p:cNvPr id="4" name="Picture 3" descr="A couple of women sitting on a ledge&#10;&#10;Description automatically generated">
            <a:extLst>
              <a:ext uri="{FF2B5EF4-FFF2-40B4-BE49-F238E27FC236}">
                <a16:creationId xmlns:a16="http://schemas.microsoft.com/office/drawing/2014/main" id="{2E30C68E-2FEE-DCE4-65FF-7441034E3E9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789332" y="5503333"/>
            <a:ext cx="4402667" cy="1357348"/>
          </a:xfrm>
          <a:prstGeom prst="rect">
            <a:avLst/>
          </a:prstGeom>
        </p:spPr>
      </p:pic>
      <p:sp>
        <p:nvSpPr>
          <p:cNvPr id="5" name="object 4">
            <a:extLst>
              <a:ext uri="{FF2B5EF4-FFF2-40B4-BE49-F238E27FC236}">
                <a16:creationId xmlns:a16="http://schemas.microsoft.com/office/drawing/2014/main" id="{D1C04459-E446-22FA-5C19-2ACC2D549C0D}"/>
              </a:ext>
            </a:extLst>
          </p:cNvPr>
          <p:cNvSpPr txBox="1">
            <a:spLocks/>
          </p:cNvSpPr>
          <p:nvPr/>
        </p:nvSpPr>
        <p:spPr>
          <a:xfrm>
            <a:off x="7037108" y="2271713"/>
            <a:ext cx="5154892" cy="1674812"/>
          </a:xfrm>
          <a:prstGeom prst="rect">
            <a:avLst/>
          </a:prstGeom>
        </p:spPr>
        <p:txBody>
          <a:bodyPr vert="horz" wrap="square" lIns="0" tIns="12724" rIns="0" bIns="0" rtlCol="0" anchor="ctr">
            <a:noAutofit/>
          </a:bodyPr>
          <a:lstStyle>
            <a:lvl1pPr>
              <a:defRPr sz="3807" b="0" i="0">
                <a:solidFill>
                  <a:schemeClr val="bg1"/>
                </a:solidFill>
                <a:latin typeface="UniversNextforHSBC-Light"/>
                <a:ea typeface="+mj-ea"/>
                <a:cs typeface="UniversNextforHSBC-Light"/>
              </a:defRPr>
            </a:lvl1pPr>
          </a:lstStyle>
          <a:p>
            <a:pPr marL="12724"/>
            <a:r>
              <a:rPr lang="en-GB" sz="5000" kern="0" spc="-150" dirty="0">
                <a:solidFill>
                  <a:srgbClr val="000000"/>
                </a:solidFill>
                <a:latin typeface="Univers Next for HSBC Thin" panose="020B0303030202020203" pitchFamily="34" charset="77"/>
              </a:rPr>
              <a:t>Borrowing Money </a:t>
            </a:r>
            <a:br>
              <a:rPr lang="en-GB" sz="5000" kern="0" spc="-150" dirty="0">
                <a:solidFill>
                  <a:srgbClr val="000000"/>
                </a:solidFill>
                <a:latin typeface="Univers Next for HSBC Thin" panose="020B0303030202020203" pitchFamily="34" charset="77"/>
              </a:rPr>
            </a:br>
            <a:r>
              <a:rPr lang="en-GB" sz="5000" kern="0" spc="-150" dirty="0">
                <a:solidFill>
                  <a:srgbClr val="000000"/>
                </a:solidFill>
                <a:latin typeface="Univers Next for HSBC Thin" panose="020B0303030202020203" pitchFamily="34" charset="77"/>
              </a:rPr>
              <a:t>and Credit Scores</a:t>
            </a:r>
          </a:p>
        </p:txBody>
      </p:sp>
      <p:sp>
        <p:nvSpPr>
          <p:cNvPr id="6" name="TextBox 5">
            <a:extLst>
              <a:ext uri="{FF2B5EF4-FFF2-40B4-BE49-F238E27FC236}">
                <a16:creationId xmlns:a16="http://schemas.microsoft.com/office/drawing/2014/main" id="{338A4609-02EE-35AB-8726-1EB5DC3EDAA5}"/>
              </a:ext>
            </a:extLst>
          </p:cNvPr>
          <p:cNvSpPr txBox="1"/>
          <p:nvPr/>
        </p:nvSpPr>
        <p:spPr>
          <a:xfrm>
            <a:off x="6983319" y="4231825"/>
            <a:ext cx="4817383" cy="369332"/>
          </a:xfrm>
          <a:prstGeom prst="rect">
            <a:avLst/>
          </a:prstGeom>
          <a:noFill/>
        </p:spPr>
        <p:txBody>
          <a:bodyPr wrap="square">
            <a:spAutoFit/>
          </a:bodyPr>
          <a:lstStyle/>
          <a:p>
            <a:r>
              <a:rPr lang="en-GB" sz="1800" b="1" spc="30" dirty="0">
                <a:solidFill>
                  <a:srgbClr val="000000"/>
                </a:solidFill>
                <a:latin typeface="Univers Next for HSBC Regular" panose="020B0503030202020203" pitchFamily="34" charset="0"/>
              </a:rPr>
              <a:t>Part 3: First Time Buyer &amp; Mortgages</a:t>
            </a:r>
            <a:endParaRPr lang="en-US" b="1" spc="30" dirty="0">
              <a:latin typeface="Univers Next for HSBC Regular" panose="020B0503030202020203" pitchFamily="34" charset="0"/>
            </a:endParaRPr>
          </a:p>
        </p:txBody>
      </p:sp>
      <p:pic>
        <p:nvPicPr>
          <p:cNvPr id="7" name="Graphic 6">
            <a:extLst>
              <a:ext uri="{FF2B5EF4-FFF2-40B4-BE49-F238E27FC236}">
                <a16:creationId xmlns:a16="http://schemas.microsoft.com/office/drawing/2014/main" id="{88BA34BE-FC92-F566-F66B-2D1EA1312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798129" y="594220"/>
            <a:ext cx="3195229" cy="1515523"/>
          </a:xfrm>
          <a:prstGeom prst="rect">
            <a:avLst/>
          </a:prstGeom>
        </p:spPr>
      </p:pic>
    </p:spTree>
    <p:extLst>
      <p:ext uri="{BB962C8B-B14F-4D97-AF65-F5344CB8AC3E}">
        <p14:creationId xmlns:p14="http://schemas.microsoft.com/office/powerpoint/2010/main" val="317566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 name="Content Placeholder 3">
            <a:extLst>
              <a:ext uri="{FF2B5EF4-FFF2-40B4-BE49-F238E27FC236}">
                <a16:creationId xmlns:a16="http://schemas.microsoft.com/office/drawing/2014/main" id="{0C7AC5E5-DD7B-2D69-3F95-411623D91A36}"/>
              </a:ext>
            </a:extLst>
          </p:cNvPr>
          <p:cNvGraphicFramePr>
            <a:graphicFrameLocks/>
          </p:cNvGraphicFramePr>
          <p:nvPr>
            <p:extLst>
              <p:ext uri="{D42A27DB-BD31-4B8C-83A1-F6EECF244321}">
                <p14:modId xmlns:p14="http://schemas.microsoft.com/office/powerpoint/2010/main" val="4236357359"/>
              </p:ext>
            </p:extLst>
          </p:nvPr>
        </p:nvGraphicFramePr>
        <p:xfrm>
          <a:off x="550799" y="1425600"/>
          <a:ext cx="11091600" cy="4816080"/>
        </p:xfrm>
        <a:graphic>
          <a:graphicData uri="http://schemas.openxmlformats.org/drawingml/2006/table">
            <a:tbl>
              <a:tblPr firstRow="1" bandRow="1">
                <a:tableStyleId>{073A0DAA-6AF3-43AB-8588-CEC1D06C72B9}</a:tableStyleId>
              </a:tblPr>
              <a:tblGrid>
                <a:gridCol w="3697200">
                  <a:extLst>
                    <a:ext uri="{9D8B030D-6E8A-4147-A177-3AD203B41FA5}">
                      <a16:colId xmlns:a16="http://schemas.microsoft.com/office/drawing/2014/main" val="2028974990"/>
                    </a:ext>
                  </a:extLst>
                </a:gridCol>
                <a:gridCol w="3697200">
                  <a:extLst>
                    <a:ext uri="{9D8B030D-6E8A-4147-A177-3AD203B41FA5}">
                      <a16:colId xmlns:a16="http://schemas.microsoft.com/office/drawing/2014/main" val="1565622882"/>
                    </a:ext>
                  </a:extLst>
                </a:gridCol>
                <a:gridCol w="3697200">
                  <a:extLst>
                    <a:ext uri="{9D8B030D-6E8A-4147-A177-3AD203B41FA5}">
                      <a16:colId xmlns:a16="http://schemas.microsoft.com/office/drawing/2014/main" val="28279257"/>
                    </a:ext>
                  </a:extLst>
                </a:gridCol>
              </a:tblGrid>
              <a:tr h="640015">
                <a:tc>
                  <a:txBody>
                    <a:bodyPr/>
                    <a:lstStyle/>
                    <a:p>
                      <a:pPr lvl="0" algn="l"/>
                      <a:r>
                        <a:rPr lang="en-GB" sz="1800" dirty="0">
                          <a:solidFill>
                            <a:schemeClr val="bg1"/>
                          </a:solidFill>
                          <a:latin typeface="Univers Next for HSBC Light" panose="020B0403030202020203" pitchFamily="34" charset="0"/>
                        </a:rPr>
                        <a:t>Capital Repayment or</a:t>
                      </a:r>
                      <a:br>
                        <a:rPr lang="en-GB" sz="1800" dirty="0">
                          <a:solidFill>
                            <a:schemeClr val="bg1"/>
                          </a:solidFill>
                          <a:latin typeface="Univers Next for HSBC Light" panose="020B0403030202020203" pitchFamily="34" charset="0"/>
                        </a:rPr>
                      </a:br>
                      <a:r>
                        <a:rPr lang="en-GB" sz="1800" dirty="0">
                          <a:solidFill>
                            <a:schemeClr val="bg1"/>
                          </a:solidFill>
                          <a:latin typeface="Univers Next for HSBC Light" panose="020B0403030202020203" pitchFamily="34" charset="0"/>
                        </a:rPr>
                        <a:t>Interest Only?</a:t>
                      </a:r>
                    </a:p>
                  </a:txBody>
                  <a:tcP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rgbClr val="767676"/>
                    </a:solidFill>
                  </a:tcPr>
                </a:tc>
                <a:tc>
                  <a:txBody>
                    <a:bodyPr/>
                    <a:lstStyle/>
                    <a:p>
                      <a:pPr lvl="0" algn="l"/>
                      <a:r>
                        <a:rPr lang="en-GB" sz="1800" dirty="0">
                          <a:solidFill>
                            <a:schemeClr val="bg1"/>
                          </a:solidFill>
                          <a:latin typeface="Univers Next for HSBC Light" panose="020B0403030202020203" pitchFamily="34" charset="0"/>
                        </a:rPr>
                        <a:t>Residential or</a:t>
                      </a:r>
                      <a:br>
                        <a:rPr lang="en-GB" sz="1800" dirty="0">
                          <a:solidFill>
                            <a:schemeClr val="bg1"/>
                          </a:solidFill>
                          <a:latin typeface="Univers Next for HSBC Light" panose="020B0403030202020203" pitchFamily="34" charset="0"/>
                        </a:rPr>
                      </a:br>
                      <a:r>
                        <a:rPr lang="en-GB" sz="1800" dirty="0">
                          <a:solidFill>
                            <a:schemeClr val="bg1"/>
                          </a:solidFill>
                          <a:latin typeface="Univers Next for HSBC Light" panose="020B0403030202020203" pitchFamily="34" charset="0"/>
                        </a:rPr>
                        <a:t>Buy to Let?</a:t>
                      </a:r>
                    </a:p>
                  </a:txBody>
                  <a:tcP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rgbClr val="767676"/>
                    </a:solidFill>
                  </a:tcPr>
                </a:tc>
                <a:tc>
                  <a:txBody>
                    <a:bodyPr/>
                    <a:lstStyle/>
                    <a:p>
                      <a:pPr lvl="0" algn="l"/>
                      <a:r>
                        <a:rPr lang="en-GB" sz="1800" dirty="0">
                          <a:solidFill>
                            <a:schemeClr val="bg1"/>
                          </a:solidFill>
                          <a:latin typeface="Univers Next for HSBC Light" panose="020B0403030202020203" pitchFamily="34" charset="0"/>
                        </a:rPr>
                        <a:t>Fixed or</a:t>
                      </a:r>
                      <a:br>
                        <a:rPr lang="en-GB" sz="1800" dirty="0">
                          <a:solidFill>
                            <a:schemeClr val="bg1"/>
                          </a:solidFill>
                          <a:latin typeface="Univers Next for HSBC Light" panose="020B0403030202020203" pitchFamily="34" charset="0"/>
                        </a:rPr>
                      </a:br>
                      <a:r>
                        <a:rPr lang="en-GB" sz="1800" dirty="0">
                          <a:solidFill>
                            <a:schemeClr val="bg1"/>
                          </a:solidFill>
                          <a:latin typeface="Univers Next for HSBC Light" panose="020B0403030202020203" pitchFamily="34" charset="0"/>
                        </a:rPr>
                        <a:t>Tracker?</a:t>
                      </a:r>
                    </a:p>
                  </a:txBody>
                  <a:tcP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rgbClr val="767676"/>
                    </a:solidFill>
                  </a:tcPr>
                </a:tc>
                <a:extLst>
                  <a:ext uri="{0D108BD9-81ED-4DB2-BD59-A6C34878D82A}">
                    <a16:rowId xmlns:a16="http://schemas.microsoft.com/office/drawing/2014/main" val="2889724105"/>
                  </a:ext>
                </a:extLst>
              </a:tr>
              <a:tr h="2088000">
                <a:tc>
                  <a:txBody>
                    <a:bodyPr/>
                    <a:lstStyle/>
                    <a:p>
                      <a:pPr marL="0" indent="0">
                        <a:spcAft>
                          <a:spcPts val="600"/>
                        </a:spcAft>
                        <a:buFontTx/>
                        <a:buNone/>
                      </a:pPr>
                      <a:r>
                        <a:rPr kumimoji="0" lang="en-GB" sz="1400" b="1"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Capital Repayment</a:t>
                      </a:r>
                    </a:p>
                    <a:p>
                      <a:pPr marL="0" indent="0">
                        <a:spcAft>
                          <a:spcPts val="400"/>
                        </a:spcAft>
                        <a:buFontTx/>
                        <a:buNone/>
                      </a:pP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Your monthly repayment includes the capital </a:t>
                      </a:r>
                      <a:b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b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and the monthly mortgage interest.</a:t>
                      </a:r>
                    </a:p>
                    <a:p>
                      <a:pPr marL="0" indent="0">
                        <a:spcAft>
                          <a:spcPts val="400"/>
                        </a:spcAft>
                        <a:buFontTx/>
                        <a:buNone/>
                      </a:pP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You can ensure the mortgage is fully paid off </a:t>
                      </a:r>
                      <a:b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b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by the end of the term.</a:t>
                      </a:r>
                    </a:p>
                    <a:p>
                      <a:pPr marL="0" indent="0">
                        <a:buFontTx/>
                        <a:buNone/>
                      </a:pP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This is the most common type of mortgage.</a:t>
                      </a:r>
                    </a:p>
                  </a:txBody>
                  <a:tcP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Tx/>
                        <a:buNone/>
                      </a:pPr>
                      <a:r>
                        <a:rPr lang="en-GB" sz="1400" b="1" i="0" u="none" dirty="0">
                          <a:latin typeface="Univers Next for HSBC Light" panose="020B0403030202020203" pitchFamily="34" charset="0"/>
                        </a:rPr>
                        <a:t>Residential</a:t>
                      </a:r>
                    </a:p>
                    <a:p>
                      <a:pPr marL="0" indent="0">
                        <a:spcAft>
                          <a:spcPts val="400"/>
                        </a:spcAft>
                        <a:buFontTx/>
                        <a:buNone/>
                      </a:pPr>
                      <a:r>
                        <a:rPr lang="en-GB" sz="1200" u="none" dirty="0">
                          <a:latin typeface="Univers Next for HSBC Light" panose="020B0403030202020203" pitchFamily="34" charset="0"/>
                        </a:rPr>
                        <a:t>This is when you borrow money for a mortgage </a:t>
                      </a:r>
                      <a:br>
                        <a:rPr lang="en-GB" sz="1200" u="none" dirty="0">
                          <a:latin typeface="Univers Next for HSBC Light" panose="020B0403030202020203" pitchFamily="34" charset="0"/>
                        </a:rPr>
                      </a:br>
                      <a:r>
                        <a:rPr lang="en-GB" sz="1200" u="none" dirty="0">
                          <a:latin typeface="Univers Next for HSBC Light" panose="020B0403030202020203" pitchFamily="34" charset="0"/>
                        </a:rPr>
                        <a:t>on a property you plan to live in.</a:t>
                      </a:r>
                    </a:p>
                    <a:p>
                      <a:pPr marL="0" indent="0">
                        <a:buFontTx/>
                        <a:buNone/>
                      </a:pPr>
                      <a:r>
                        <a:rPr lang="en-GB" sz="1200" u="none" dirty="0">
                          <a:latin typeface="Univers Next for HSBC Light" panose="020B0403030202020203" pitchFamily="34" charset="0"/>
                        </a:rPr>
                        <a:t>You cannot use this property for commercial purposes but working from home on occasion </a:t>
                      </a:r>
                      <a:br>
                        <a:rPr lang="en-GB" sz="1200" u="none" dirty="0">
                          <a:latin typeface="Univers Next for HSBC Light" panose="020B0403030202020203" pitchFamily="34" charset="0"/>
                        </a:rPr>
                      </a:br>
                      <a:r>
                        <a:rPr lang="en-GB" sz="1200" u="none" dirty="0">
                          <a:latin typeface="Univers Next for HSBC Light" panose="020B0403030202020203" pitchFamily="34" charset="0"/>
                        </a:rPr>
                        <a:t>is usually ok – you would need to check this </a:t>
                      </a:r>
                      <a:br>
                        <a:rPr lang="en-GB" sz="1200" u="none" dirty="0">
                          <a:latin typeface="Univers Next for HSBC Light" panose="020B0403030202020203" pitchFamily="34" charset="0"/>
                        </a:rPr>
                      </a:br>
                      <a:r>
                        <a:rPr lang="en-GB" sz="1200" u="none" dirty="0">
                          <a:latin typeface="Univers Next for HSBC Light" panose="020B0403030202020203" pitchFamily="34" charset="0"/>
                        </a:rPr>
                        <a:t>with your lender.</a:t>
                      </a:r>
                    </a:p>
                  </a:txBody>
                  <a:tcP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Aft>
                          <a:spcPts val="600"/>
                        </a:spcAft>
                        <a:buFontTx/>
                        <a:buNone/>
                      </a:pPr>
                      <a:r>
                        <a:rPr lang="en-GB" sz="1400" b="1" i="0" u="none" dirty="0">
                          <a:latin typeface="Univers Next for HSBC Light" panose="020B0403030202020203" pitchFamily="34" charset="0"/>
                        </a:rPr>
                        <a:t>Fixed Rate Mortgage</a:t>
                      </a:r>
                    </a:p>
                    <a:p>
                      <a:pPr marL="0" indent="0">
                        <a:spcAft>
                          <a:spcPts val="400"/>
                        </a:spcAft>
                        <a:buFontTx/>
                        <a:buNone/>
                      </a:pPr>
                      <a:r>
                        <a:rPr lang="en-GB" sz="1200" u="none" dirty="0">
                          <a:latin typeface="Univers Next for HSBC Light" panose="020B0403030202020203" pitchFamily="34" charset="0"/>
                        </a:rPr>
                        <a:t>Your monthly payments stay the same until </a:t>
                      </a:r>
                      <a:br>
                        <a:rPr lang="en-GB" sz="1200" u="none" dirty="0">
                          <a:latin typeface="Univers Next for HSBC Light" panose="020B0403030202020203" pitchFamily="34" charset="0"/>
                        </a:rPr>
                      </a:br>
                      <a:r>
                        <a:rPr lang="en-GB" sz="1200" u="none" dirty="0">
                          <a:latin typeface="Univers Next for HSBC Light" panose="020B0403030202020203" pitchFamily="34" charset="0"/>
                        </a:rPr>
                        <a:t>an agreed date no matter what happens to </a:t>
                      </a:r>
                      <a:br>
                        <a:rPr lang="en-GB" sz="1200" u="none" dirty="0">
                          <a:latin typeface="Univers Next for HSBC Light" panose="020B0403030202020203" pitchFamily="34" charset="0"/>
                        </a:rPr>
                      </a:br>
                      <a:r>
                        <a:rPr lang="en-GB" sz="1200" u="none" dirty="0">
                          <a:latin typeface="Univers Next for HSBC Light" panose="020B0403030202020203" pitchFamily="34" charset="0"/>
                        </a:rPr>
                        <a:t>interest rates.</a:t>
                      </a:r>
                    </a:p>
                    <a:p>
                      <a:pPr marL="0" indent="0">
                        <a:spcAft>
                          <a:spcPts val="400"/>
                        </a:spcAft>
                        <a:buFontTx/>
                        <a:buNone/>
                      </a:pPr>
                      <a:r>
                        <a:rPr lang="en-GB" sz="1200" u="none" dirty="0">
                          <a:latin typeface="Univers Next for HSBC Light" panose="020B0403030202020203" pitchFamily="34" charset="0"/>
                        </a:rPr>
                        <a:t>Gives security and peace of mind.</a:t>
                      </a:r>
                    </a:p>
                    <a:p>
                      <a:pPr marL="0" indent="0">
                        <a:buFontTx/>
                        <a:buNone/>
                      </a:pPr>
                      <a:r>
                        <a:rPr lang="en-GB" sz="1200" u="none" dirty="0">
                          <a:latin typeface="Univers Next for HSBC Light" panose="020B0403030202020203" pitchFamily="34" charset="0"/>
                        </a:rPr>
                        <a:t>You may face fees for paying early.</a:t>
                      </a:r>
                    </a:p>
                  </a:txBody>
                  <a:tcP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2377847"/>
                  </a:ext>
                </a:extLst>
              </a:tr>
              <a:tr h="2088000">
                <a:tc>
                  <a:txBody>
                    <a:bodyPr/>
                    <a:lstStyle/>
                    <a:p>
                      <a:pPr marL="0" indent="0">
                        <a:spcAft>
                          <a:spcPts val="600"/>
                        </a:spcAft>
                        <a:buFontTx/>
                        <a:buNone/>
                      </a:pPr>
                      <a:r>
                        <a:rPr kumimoji="0" lang="en-GB" sz="1400" b="1"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Interest Only</a:t>
                      </a:r>
                    </a:p>
                    <a:p>
                      <a:pPr marL="0" indent="0">
                        <a:spcAft>
                          <a:spcPts val="400"/>
                        </a:spcAft>
                        <a:buFontTx/>
                        <a:buNone/>
                      </a:pP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Your monthly repayment only covers the </a:t>
                      </a:r>
                      <a:b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b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monthly mortgage interest.</a:t>
                      </a:r>
                    </a:p>
                    <a:p>
                      <a:pPr marL="0" indent="0">
                        <a:spcAft>
                          <a:spcPts val="400"/>
                        </a:spcAft>
                        <a:buFontTx/>
                        <a:buNone/>
                      </a:pP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This means the capital of the debt has not </a:t>
                      </a:r>
                      <a:b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b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been paid back.</a:t>
                      </a:r>
                    </a:p>
                    <a:p>
                      <a:pPr marL="0" indent="0">
                        <a:spcAft>
                          <a:spcPts val="400"/>
                        </a:spcAft>
                        <a:buFontTx/>
                        <a:buNone/>
                      </a:pP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You must prove that you have some way to </a:t>
                      </a:r>
                      <a:b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b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pay off the debt by the end of the mortgage. </a:t>
                      </a:r>
                    </a:p>
                    <a:p>
                      <a:pPr marL="0" indent="0">
                        <a:buFontTx/>
                        <a:buNone/>
                      </a:pP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Suitable if you are looking to rent out the </a:t>
                      </a:r>
                      <a:b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br>
                      <a:r>
                        <a:rPr kumimoji="0" lang="en-GB" sz="1200" b="0" i="0" u="none" strike="noStrike" kern="0" cap="none" spc="0" normalizeH="0" baseline="0" noProof="0" dirty="0">
                          <a:ln>
                            <a:noFill/>
                          </a:ln>
                          <a:solidFill>
                            <a:schemeClr val="tx1"/>
                          </a:solidFill>
                          <a:effectLst/>
                          <a:uLnTx/>
                          <a:uFillTx/>
                          <a:latin typeface="Univers Next for HSBC Light" panose="020B0403030202020203" pitchFamily="34" charset="0"/>
                          <a:ea typeface="+mn-ea"/>
                          <a:cs typeface="+mn-cs"/>
                        </a:rPr>
                        <a:t>property etc.</a:t>
                      </a:r>
                      <a:endParaRPr lang="en-GB" sz="1200" dirty="0">
                        <a:latin typeface="Univers Next for HSBC Light" panose="020B0403030202020203" pitchFamily="34" charset="0"/>
                      </a:endParaRPr>
                    </a:p>
                  </a:txBody>
                  <a:tcP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00000"/>
                        </a:lnSpc>
                        <a:spcAft>
                          <a:spcPts val="600"/>
                        </a:spcAft>
                        <a:buFontTx/>
                        <a:buNone/>
                      </a:pPr>
                      <a:r>
                        <a:rPr lang="en-GB" sz="1400" b="1" i="0" u="none" dirty="0">
                          <a:latin typeface="Univers Next for HSBC Light" panose="020B0403030202020203" pitchFamily="34" charset="0"/>
                        </a:rPr>
                        <a:t>Buy to Let</a:t>
                      </a:r>
                    </a:p>
                    <a:p>
                      <a:pPr marL="0" indent="0">
                        <a:lnSpc>
                          <a:spcPct val="100000"/>
                        </a:lnSpc>
                        <a:spcAft>
                          <a:spcPts val="400"/>
                        </a:spcAft>
                        <a:buFontTx/>
                        <a:buNone/>
                      </a:pPr>
                      <a:r>
                        <a:rPr lang="en-GB" sz="1200" b="0" u="none" dirty="0">
                          <a:latin typeface="Univers Next for HSBC Light" panose="020B0403030202020203" pitchFamily="34" charset="0"/>
                        </a:rPr>
                        <a:t>This is when you borrow money for a mortgage </a:t>
                      </a:r>
                      <a:br>
                        <a:rPr lang="en-GB" sz="1200" b="0" u="none" dirty="0">
                          <a:latin typeface="Univers Next for HSBC Light" panose="020B0403030202020203" pitchFamily="34" charset="0"/>
                        </a:rPr>
                      </a:br>
                      <a:r>
                        <a:rPr lang="en-GB" sz="1200" b="0" u="none" dirty="0">
                          <a:latin typeface="Univers Next for HSBC Light" panose="020B0403030202020203" pitchFamily="34" charset="0"/>
                        </a:rPr>
                        <a:t>on a property you plan to rent out to generate </a:t>
                      </a:r>
                      <a:br>
                        <a:rPr lang="en-GB" sz="1200" b="0" u="none" dirty="0">
                          <a:latin typeface="Univers Next for HSBC Light" panose="020B0403030202020203" pitchFamily="34" charset="0"/>
                        </a:rPr>
                      </a:br>
                      <a:r>
                        <a:rPr lang="en-GB" sz="1200" b="0" u="none" dirty="0">
                          <a:latin typeface="Univers Next for HSBC Light" panose="020B0403030202020203" pitchFamily="34" charset="0"/>
                        </a:rPr>
                        <a:t>an income.</a:t>
                      </a:r>
                    </a:p>
                    <a:p>
                      <a:pPr marL="0" indent="0">
                        <a:lnSpc>
                          <a:spcPct val="100000"/>
                        </a:lnSpc>
                        <a:spcAft>
                          <a:spcPts val="400"/>
                        </a:spcAft>
                        <a:buFontTx/>
                        <a:buNone/>
                      </a:pPr>
                      <a:r>
                        <a:rPr lang="en-GB" sz="1200" b="0" u="none" dirty="0">
                          <a:latin typeface="Univers Next for HSBC Light" panose="020B0403030202020203" pitchFamily="34" charset="0"/>
                        </a:rPr>
                        <a:t>Mortgage is calculated on the rent the property could generate instead of your income.</a:t>
                      </a:r>
                    </a:p>
                    <a:p>
                      <a:pPr marL="0" indent="0">
                        <a:lnSpc>
                          <a:spcPct val="100000"/>
                        </a:lnSpc>
                        <a:buFontTx/>
                        <a:buNone/>
                      </a:pPr>
                      <a:r>
                        <a:rPr lang="en-GB" sz="1200" b="0" u="none" dirty="0">
                          <a:latin typeface="Univers Next for HSBC Light" panose="020B0403030202020203" pitchFamily="34" charset="0"/>
                        </a:rPr>
                        <a:t>You normally need at least a 25% deposit due </a:t>
                      </a:r>
                      <a:br>
                        <a:rPr lang="en-GB" sz="1200" b="0" u="none" dirty="0">
                          <a:latin typeface="Univers Next for HSBC Light" panose="020B0403030202020203" pitchFamily="34" charset="0"/>
                        </a:rPr>
                      </a:br>
                      <a:r>
                        <a:rPr lang="en-GB" sz="1200" b="0" u="none" dirty="0">
                          <a:latin typeface="Univers Next for HSBC Light" panose="020B0403030202020203" pitchFamily="34" charset="0"/>
                        </a:rPr>
                        <a:t>to the additional risks.</a:t>
                      </a:r>
                    </a:p>
                  </a:txBody>
                  <a:tcP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146639" rtl="0" eaLnBrk="1" fontAlgn="auto" latinLnBrk="0" hangingPunct="1">
                        <a:lnSpc>
                          <a:spcPct val="100000"/>
                        </a:lnSpc>
                        <a:spcBef>
                          <a:spcPts val="0"/>
                        </a:spcBef>
                        <a:spcAft>
                          <a:spcPts val="600"/>
                        </a:spcAft>
                        <a:buClrTx/>
                        <a:buSzTx/>
                        <a:buFontTx/>
                        <a:buNone/>
                        <a:tabLst/>
                        <a:defRPr/>
                      </a:pPr>
                      <a:r>
                        <a:rPr lang="en-GB" sz="1400" b="1" i="0" u="none" dirty="0">
                          <a:latin typeface="Univers Next for HSBC Light" panose="020B0403030202020203" pitchFamily="34" charset="0"/>
                        </a:rPr>
                        <a:t>Tracker Mortgage</a:t>
                      </a:r>
                    </a:p>
                    <a:p>
                      <a:pPr marL="0" marR="0" lvl="0" indent="0" algn="l" defTabSz="1146639" rtl="0" eaLnBrk="1" fontAlgn="auto" latinLnBrk="0" hangingPunct="1">
                        <a:lnSpc>
                          <a:spcPct val="100000"/>
                        </a:lnSpc>
                        <a:spcBef>
                          <a:spcPts val="0"/>
                        </a:spcBef>
                        <a:spcAft>
                          <a:spcPts val="400"/>
                        </a:spcAft>
                        <a:buClrTx/>
                        <a:buSzTx/>
                        <a:buFontTx/>
                        <a:buNone/>
                        <a:tabLst/>
                        <a:defRPr/>
                      </a:pPr>
                      <a:r>
                        <a:rPr lang="en-GB" sz="1200" u="none" dirty="0">
                          <a:latin typeface="Univers Next for HSBC Light" panose="020B0403030202020203" pitchFamily="34" charset="0"/>
                        </a:rPr>
                        <a:t>Your mortgage interest rates are influenced </a:t>
                      </a:r>
                      <a:br>
                        <a:rPr lang="en-GB" sz="1200" u="none" dirty="0">
                          <a:latin typeface="Univers Next for HSBC Light" panose="020B0403030202020203" pitchFamily="34" charset="0"/>
                        </a:rPr>
                      </a:br>
                      <a:r>
                        <a:rPr lang="en-GB" sz="1200" u="none" dirty="0">
                          <a:latin typeface="Univers Next for HSBC Light" panose="020B0403030202020203" pitchFamily="34" charset="0"/>
                        </a:rPr>
                        <a:t>by the Bank of England base rate changes </a:t>
                      </a:r>
                      <a:br>
                        <a:rPr lang="en-GB" sz="1200" u="none" dirty="0">
                          <a:latin typeface="Univers Next for HSBC Light" panose="020B0403030202020203" pitchFamily="34" charset="0"/>
                        </a:rPr>
                      </a:br>
                      <a:r>
                        <a:rPr lang="en-GB" sz="1200" u="none" dirty="0">
                          <a:latin typeface="Univers Next for HSBC Light" panose="020B0403030202020203" pitchFamily="34" charset="0"/>
                        </a:rPr>
                        <a:t>plus an agreed margin from the bank up </a:t>
                      </a:r>
                      <a:br>
                        <a:rPr lang="en-GB" sz="1200" u="none" dirty="0">
                          <a:latin typeface="Univers Next for HSBC Light" panose="020B0403030202020203" pitchFamily="34" charset="0"/>
                        </a:rPr>
                      </a:br>
                      <a:r>
                        <a:rPr lang="en-GB" sz="1200" u="none" dirty="0">
                          <a:latin typeface="Univers Next for HSBC Light" panose="020B0403030202020203" pitchFamily="34" charset="0"/>
                        </a:rPr>
                        <a:t>to an agreed date.</a:t>
                      </a:r>
                    </a:p>
                    <a:p>
                      <a:pPr marL="0" marR="0" lvl="0" indent="0" algn="l" defTabSz="1146639" rtl="0" eaLnBrk="1" fontAlgn="auto" latinLnBrk="0" hangingPunct="1">
                        <a:lnSpc>
                          <a:spcPct val="100000"/>
                        </a:lnSpc>
                        <a:spcBef>
                          <a:spcPts val="0"/>
                        </a:spcBef>
                        <a:spcAft>
                          <a:spcPts val="400"/>
                        </a:spcAft>
                        <a:buClrTx/>
                        <a:buSzTx/>
                        <a:buFontTx/>
                        <a:buNone/>
                        <a:tabLst/>
                        <a:defRPr/>
                      </a:pPr>
                      <a:r>
                        <a:rPr lang="en-GB" sz="1200" u="none" dirty="0">
                          <a:latin typeface="Univers Next for HSBC Light" panose="020B0403030202020203" pitchFamily="34" charset="0"/>
                        </a:rPr>
                        <a:t>This means your payments could change </a:t>
                      </a:r>
                      <a:br>
                        <a:rPr lang="en-GB" sz="1200" u="none" dirty="0">
                          <a:latin typeface="Univers Next for HSBC Light" panose="020B0403030202020203" pitchFamily="34" charset="0"/>
                        </a:rPr>
                      </a:br>
                      <a:r>
                        <a:rPr lang="en-GB" sz="1200" u="none" dirty="0">
                          <a:latin typeface="Univers Next for HSBC Light" panose="020B0403030202020203" pitchFamily="34" charset="0"/>
                        </a:rPr>
                        <a:t>from month to month.</a:t>
                      </a:r>
                    </a:p>
                    <a:p>
                      <a:pPr marL="0" marR="0" lvl="0" indent="0" algn="l" defTabSz="1146639" rtl="0" eaLnBrk="1" fontAlgn="auto" latinLnBrk="0" hangingPunct="1">
                        <a:lnSpc>
                          <a:spcPct val="100000"/>
                        </a:lnSpc>
                        <a:spcBef>
                          <a:spcPts val="0"/>
                        </a:spcBef>
                        <a:spcAft>
                          <a:spcPts val="0"/>
                        </a:spcAft>
                        <a:buClrTx/>
                        <a:buSzTx/>
                        <a:buFontTx/>
                        <a:buNone/>
                        <a:tabLst/>
                        <a:defRPr/>
                      </a:pPr>
                      <a:r>
                        <a:rPr lang="en-GB" sz="1200" u="none" dirty="0">
                          <a:latin typeface="Univers Next for HSBC Light" panose="020B0403030202020203" pitchFamily="34" charset="0"/>
                        </a:rPr>
                        <a:t>You may be able to pay the mortgage off </a:t>
                      </a:r>
                      <a:br>
                        <a:rPr lang="en-GB" sz="1200" u="none" dirty="0">
                          <a:latin typeface="Univers Next for HSBC Light" panose="020B0403030202020203" pitchFamily="34" charset="0"/>
                        </a:rPr>
                      </a:br>
                      <a:r>
                        <a:rPr lang="en-GB" sz="1200" u="none" dirty="0">
                          <a:latin typeface="Univers Next for HSBC Light" panose="020B0403030202020203" pitchFamily="34" charset="0"/>
                        </a:rPr>
                        <a:t>earlier with no fees.</a:t>
                      </a:r>
                    </a:p>
                  </a:txBody>
                  <a:tcP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537384"/>
                  </a:ext>
                </a:extLst>
              </a:tr>
            </a:tbl>
          </a:graphicData>
        </a:graphic>
      </p:graphicFrame>
      <p:sp>
        <p:nvSpPr>
          <p:cNvPr id="3" name="Title 11">
            <a:extLst>
              <a:ext uri="{FF2B5EF4-FFF2-40B4-BE49-F238E27FC236}">
                <a16:creationId xmlns:a16="http://schemas.microsoft.com/office/drawing/2014/main" id="{97D8D289-E5D2-DFFE-E98A-DE20B13F78CD}"/>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50" dirty="0">
                <a:solidFill>
                  <a:srgbClr val="000000"/>
                </a:solidFill>
                <a:latin typeface="Univers Next for HSBC Thin" panose="020B0303030202020203" pitchFamily="34" charset="77"/>
              </a:rPr>
              <a:t>Mortgage Choices</a:t>
            </a:r>
            <a:endParaRPr lang="en-US" sz="4400" kern="0" spc="-150" dirty="0">
              <a:solidFill>
                <a:schemeClr val="tx1"/>
              </a:solidFill>
              <a:latin typeface="Univers Next for HSBC Thin" panose="020B0303030202020203" pitchFamily="34" charset="77"/>
            </a:endParaRPr>
          </a:p>
        </p:txBody>
      </p:sp>
      <p:sp>
        <p:nvSpPr>
          <p:cNvPr id="4" name="TextBox 3">
            <a:extLst>
              <a:ext uri="{FF2B5EF4-FFF2-40B4-BE49-F238E27FC236}">
                <a16:creationId xmlns:a16="http://schemas.microsoft.com/office/drawing/2014/main" id="{CDB9C45C-C1F1-9C32-9E7C-7326DEC19063}"/>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7 – </a:t>
            </a:r>
            <a:r>
              <a:rPr lang="en-GB" sz="1000" dirty="0">
                <a:solidFill>
                  <a:srgbClr val="000000"/>
                </a:solidFill>
                <a:latin typeface="Univers Next for HSBC Light" panose="020B0403030202020203" pitchFamily="34" charset="0"/>
              </a:rPr>
              <a:t>First Time Buyer</a:t>
            </a:r>
            <a:endParaRPr lang="en-US" sz="1000" b="0" i="0" dirty="0">
              <a:latin typeface="Univers Next for HSBC Light" panose="020B0403030202020203" pitchFamily="34" charset="0"/>
            </a:endParaRPr>
          </a:p>
        </p:txBody>
      </p:sp>
      <p:sp>
        <p:nvSpPr>
          <p:cNvPr id="5" name="Slide number">
            <a:extLst>
              <a:ext uri="{FF2B5EF4-FFF2-40B4-BE49-F238E27FC236}">
                <a16:creationId xmlns:a16="http://schemas.microsoft.com/office/drawing/2014/main" id="{A294FBA7-6666-355E-4E76-4DD96521DF78}"/>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10</a:t>
            </a:fld>
            <a:endParaRPr lang="en-GB" altLang="zh-TW" sz="1000" b="0" i="0" kern="1200" dirty="0">
              <a:solidFill>
                <a:schemeClr val="tx1"/>
              </a:solidFill>
              <a:latin typeface="Univers Next for HSBC Light" panose="020B0403030202020203" pitchFamily="34" charset="0"/>
              <a:ea typeface="+mn-ea"/>
              <a:cs typeface="+mn-cs"/>
            </a:endParaRPr>
          </a:p>
        </p:txBody>
      </p:sp>
      <p:pic>
        <p:nvPicPr>
          <p:cNvPr id="25" name="Graphic 24">
            <a:extLst>
              <a:ext uri="{FF2B5EF4-FFF2-40B4-BE49-F238E27FC236}">
                <a16:creationId xmlns:a16="http://schemas.microsoft.com/office/drawing/2014/main" id="{B6600DCB-9CBD-AA7B-F67E-E853A60115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73040" y="-199293"/>
            <a:ext cx="2159000" cy="2159000"/>
          </a:xfrm>
          <a:prstGeom prst="rect">
            <a:avLst/>
          </a:prstGeom>
        </p:spPr>
      </p:pic>
      <p:grpSp>
        <p:nvGrpSpPr>
          <p:cNvPr id="11" name="Group 10">
            <a:extLst>
              <a:ext uri="{FF2B5EF4-FFF2-40B4-BE49-F238E27FC236}">
                <a16:creationId xmlns:a16="http://schemas.microsoft.com/office/drawing/2014/main" id="{841F43FE-FDF5-6B9E-808B-0EF057D0FF73}"/>
              </a:ext>
            </a:extLst>
          </p:cNvPr>
          <p:cNvGrpSpPr/>
          <p:nvPr/>
        </p:nvGrpSpPr>
        <p:grpSpPr>
          <a:xfrm>
            <a:off x="582699" y="2023200"/>
            <a:ext cx="3625200" cy="4257800"/>
            <a:chOff x="582699" y="2023200"/>
            <a:chExt cx="3625200" cy="4257800"/>
          </a:xfrm>
        </p:grpSpPr>
        <p:sp>
          <p:nvSpPr>
            <p:cNvPr id="14" name="Rectangle 13">
              <a:extLst>
                <a:ext uri="{FF2B5EF4-FFF2-40B4-BE49-F238E27FC236}">
                  <a16:creationId xmlns:a16="http://schemas.microsoft.com/office/drawing/2014/main" id="{E12F7265-CBE3-2264-E97E-511DA60AA726}"/>
                </a:ext>
              </a:extLst>
            </p:cNvPr>
            <p:cNvSpPr/>
            <p:nvPr/>
          </p:nvSpPr>
          <p:spPr>
            <a:xfrm>
              <a:off x="582699" y="2105500"/>
              <a:ext cx="3625200" cy="2015999"/>
            </a:xfrm>
            <a:prstGeom prst="rect">
              <a:avLst/>
            </a:prstGeom>
            <a:solidFill>
              <a:schemeClr val="bg1"/>
            </a:solidFill>
            <a:ln w="22225" cap="flat" cmpd="sng" algn="ctr">
              <a:noFill/>
              <a:prstDash val="solid"/>
              <a:miter lim="800000"/>
            </a:ln>
            <a:effectLst/>
          </p:spPr>
          <p:txBody>
            <a:bodyPr tIns="90167" bIns="90167" rtlCol="0" anchor="ctr"/>
            <a:lstStyle/>
            <a:p>
              <a:pPr marL="0" marR="0" lvl="0" indent="0" algn="ctr" defTabSz="916137" rtl="0" eaLnBrk="1" fontAlgn="auto" latinLnBrk="0" hangingPunct="1">
                <a:spcBef>
                  <a:spcPts val="0"/>
                </a:spcBef>
                <a:spcAft>
                  <a:spcPts val="0"/>
                </a:spcAft>
                <a:buClrTx/>
                <a:buSzTx/>
                <a:buFontTx/>
                <a:buNone/>
                <a:tabLst/>
                <a:defRPr/>
              </a:pPr>
              <a:endParaRPr kumimoji="0" lang="en-GB" sz="2400" b="1" i="0" u="none" strike="noStrike" kern="0" cap="none" spc="0" normalizeH="0" baseline="0" noProof="0" dirty="0">
                <a:ln>
                  <a:noFill/>
                </a:ln>
                <a:solidFill>
                  <a:srgbClr val="DB0011"/>
                </a:solidFill>
                <a:effectLst/>
                <a:uLnTx/>
                <a:uFillTx/>
                <a:latin typeface="Univers Next for HSBC Regular" panose="020B0503030202020203" pitchFamily="34" charset="0"/>
                <a:ea typeface="+mn-ea"/>
                <a:cs typeface="+mn-cs"/>
              </a:endParaRPr>
            </a:p>
          </p:txBody>
        </p:sp>
        <p:sp>
          <p:nvSpPr>
            <p:cNvPr id="17" name="Rectangle 16">
              <a:extLst>
                <a:ext uri="{FF2B5EF4-FFF2-40B4-BE49-F238E27FC236}">
                  <a16:creationId xmlns:a16="http://schemas.microsoft.com/office/drawing/2014/main" id="{F8BF27C9-5757-274D-5612-D355DE9CED45}"/>
                </a:ext>
              </a:extLst>
            </p:cNvPr>
            <p:cNvSpPr/>
            <p:nvPr/>
          </p:nvSpPr>
          <p:spPr>
            <a:xfrm>
              <a:off x="582699" y="4187352"/>
              <a:ext cx="3625200" cy="2015999"/>
            </a:xfrm>
            <a:prstGeom prst="rect">
              <a:avLst/>
            </a:prstGeom>
            <a:solidFill>
              <a:schemeClr val="bg1"/>
            </a:solidFill>
            <a:ln w="22225" cap="flat" cmpd="sng" algn="ctr">
              <a:noFill/>
              <a:prstDash val="solid"/>
              <a:miter lim="800000"/>
            </a:ln>
            <a:effectLst/>
          </p:spPr>
          <p:txBody>
            <a:bodyPr tIns="90167" bIns="90167" rtlCol="0" anchor="ctr"/>
            <a:lstStyle/>
            <a:p>
              <a:pPr marL="0" marR="0" lvl="0" indent="0" algn="ctr" defTabSz="916137" rtl="0" eaLnBrk="1" fontAlgn="auto" latinLnBrk="0" hangingPunct="1">
                <a:spcBef>
                  <a:spcPts val="0"/>
                </a:spcBef>
                <a:spcAft>
                  <a:spcPts val="0"/>
                </a:spcAft>
                <a:buClrTx/>
                <a:buSzTx/>
                <a:buFontTx/>
                <a:buNone/>
                <a:tabLst/>
                <a:defRPr/>
              </a:pPr>
              <a:endParaRPr kumimoji="0" lang="en-GB" sz="2400" b="1" i="0" u="none" strike="noStrike" kern="0" cap="none" spc="0" normalizeH="0" baseline="0" noProof="0" dirty="0">
                <a:ln>
                  <a:noFill/>
                </a:ln>
                <a:solidFill>
                  <a:srgbClr val="DB0011"/>
                </a:solidFill>
                <a:effectLst/>
                <a:uLnTx/>
                <a:uFillTx/>
                <a:latin typeface="Univers Next for HSBC Regular" panose="020B0503030202020203" pitchFamily="34" charset="0"/>
                <a:ea typeface="+mn-ea"/>
                <a:cs typeface="+mn-cs"/>
              </a:endParaRPr>
            </a:p>
          </p:txBody>
        </p:sp>
        <p:pic>
          <p:nvPicPr>
            <p:cNvPr id="2" name="Picture 1">
              <a:extLst>
                <a:ext uri="{FF2B5EF4-FFF2-40B4-BE49-F238E27FC236}">
                  <a16:creationId xmlns:a16="http://schemas.microsoft.com/office/drawing/2014/main" id="{E8971827-D4B6-905A-7E66-A4315BC70B4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14000" y="2023200"/>
              <a:ext cx="2159000" cy="2159000"/>
            </a:xfrm>
            <a:prstGeom prst="rect">
              <a:avLst/>
            </a:prstGeom>
          </p:spPr>
        </p:pic>
        <p:pic>
          <p:nvPicPr>
            <p:cNvPr id="6" name="Picture 5">
              <a:extLst>
                <a:ext uri="{FF2B5EF4-FFF2-40B4-BE49-F238E27FC236}">
                  <a16:creationId xmlns:a16="http://schemas.microsoft.com/office/drawing/2014/main" id="{3BA84B88-F77B-306E-208F-3A6D625C6DE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14000" y="4122000"/>
              <a:ext cx="2159000" cy="2159000"/>
            </a:xfrm>
            <a:prstGeom prst="rect">
              <a:avLst/>
            </a:prstGeom>
          </p:spPr>
        </p:pic>
      </p:grpSp>
      <p:grpSp>
        <p:nvGrpSpPr>
          <p:cNvPr id="20" name="Group 19">
            <a:extLst>
              <a:ext uri="{FF2B5EF4-FFF2-40B4-BE49-F238E27FC236}">
                <a16:creationId xmlns:a16="http://schemas.microsoft.com/office/drawing/2014/main" id="{786894C9-478A-5CB7-8A09-4B33C8FB8365}"/>
              </a:ext>
            </a:extLst>
          </p:cNvPr>
          <p:cNvGrpSpPr/>
          <p:nvPr/>
        </p:nvGrpSpPr>
        <p:grpSpPr>
          <a:xfrm>
            <a:off x="7975899" y="2023200"/>
            <a:ext cx="3625200" cy="4257800"/>
            <a:chOff x="7975899" y="2023200"/>
            <a:chExt cx="3625200" cy="4257800"/>
          </a:xfrm>
        </p:grpSpPr>
        <p:sp>
          <p:nvSpPr>
            <p:cNvPr id="16" name="Rectangle 15">
              <a:extLst>
                <a:ext uri="{FF2B5EF4-FFF2-40B4-BE49-F238E27FC236}">
                  <a16:creationId xmlns:a16="http://schemas.microsoft.com/office/drawing/2014/main" id="{76214F14-7688-5627-8646-BA8BCE920251}"/>
                </a:ext>
              </a:extLst>
            </p:cNvPr>
            <p:cNvSpPr/>
            <p:nvPr/>
          </p:nvSpPr>
          <p:spPr>
            <a:xfrm>
              <a:off x="7975899" y="2099352"/>
              <a:ext cx="3625200" cy="2015999"/>
            </a:xfrm>
            <a:prstGeom prst="rect">
              <a:avLst/>
            </a:prstGeom>
            <a:solidFill>
              <a:schemeClr val="bg1"/>
            </a:solidFill>
            <a:ln w="22225" cap="flat" cmpd="sng" algn="ctr">
              <a:noFill/>
              <a:prstDash val="solid"/>
              <a:miter lim="800000"/>
            </a:ln>
            <a:effectLst/>
          </p:spPr>
          <p:txBody>
            <a:bodyPr tIns="90167" bIns="90167" rtlCol="0" anchor="ctr"/>
            <a:lstStyle/>
            <a:p>
              <a:pPr marL="0" marR="0" lvl="0" indent="0" algn="ctr" defTabSz="916137" rtl="0" eaLnBrk="1" fontAlgn="auto" latinLnBrk="0" hangingPunct="1">
                <a:spcBef>
                  <a:spcPts val="0"/>
                </a:spcBef>
                <a:spcAft>
                  <a:spcPts val="0"/>
                </a:spcAft>
                <a:buClrTx/>
                <a:buSzTx/>
                <a:buFontTx/>
                <a:buNone/>
                <a:tabLst/>
                <a:defRPr/>
              </a:pPr>
              <a:endParaRPr kumimoji="0" lang="en-GB" sz="2400" b="1" i="0" u="none" strike="noStrike" kern="0" cap="none" spc="0" normalizeH="0" baseline="0" noProof="0" dirty="0">
                <a:ln>
                  <a:noFill/>
                </a:ln>
                <a:solidFill>
                  <a:srgbClr val="DB0011"/>
                </a:solidFill>
                <a:effectLst/>
                <a:uLnTx/>
                <a:uFillTx/>
                <a:latin typeface="Univers Next for HSBC Regular" panose="020B0503030202020203" pitchFamily="34" charset="0"/>
                <a:ea typeface="+mn-ea"/>
                <a:cs typeface="+mn-cs"/>
              </a:endParaRPr>
            </a:p>
          </p:txBody>
        </p:sp>
        <p:sp>
          <p:nvSpPr>
            <p:cNvPr id="19" name="Rectangle 18">
              <a:extLst>
                <a:ext uri="{FF2B5EF4-FFF2-40B4-BE49-F238E27FC236}">
                  <a16:creationId xmlns:a16="http://schemas.microsoft.com/office/drawing/2014/main" id="{888C5720-F8BF-9E42-EA9F-3753CB462F59}"/>
                </a:ext>
              </a:extLst>
            </p:cNvPr>
            <p:cNvSpPr/>
            <p:nvPr/>
          </p:nvSpPr>
          <p:spPr>
            <a:xfrm>
              <a:off x="7975899" y="4181204"/>
              <a:ext cx="3625200" cy="2015999"/>
            </a:xfrm>
            <a:prstGeom prst="rect">
              <a:avLst/>
            </a:prstGeom>
            <a:solidFill>
              <a:schemeClr val="bg1"/>
            </a:solidFill>
            <a:ln w="22225" cap="flat" cmpd="sng" algn="ctr">
              <a:noFill/>
              <a:prstDash val="solid"/>
              <a:miter lim="800000"/>
            </a:ln>
            <a:effectLst/>
          </p:spPr>
          <p:txBody>
            <a:bodyPr tIns="90167" bIns="90167" rtlCol="0" anchor="ctr"/>
            <a:lstStyle/>
            <a:p>
              <a:pPr marL="0" marR="0" lvl="0" indent="0" algn="ctr" defTabSz="916137" rtl="0" eaLnBrk="1" fontAlgn="auto" latinLnBrk="0" hangingPunct="1">
                <a:spcBef>
                  <a:spcPts val="0"/>
                </a:spcBef>
                <a:spcAft>
                  <a:spcPts val="0"/>
                </a:spcAft>
                <a:buClrTx/>
                <a:buSzTx/>
                <a:buFontTx/>
                <a:buNone/>
                <a:tabLst/>
                <a:defRPr/>
              </a:pPr>
              <a:endParaRPr kumimoji="0" lang="en-GB" sz="2400" b="1" i="0" u="none" strike="noStrike" kern="0" cap="none" spc="0" normalizeH="0" baseline="0" noProof="0" dirty="0">
                <a:ln>
                  <a:noFill/>
                </a:ln>
                <a:solidFill>
                  <a:srgbClr val="DB0011"/>
                </a:solidFill>
                <a:effectLst/>
                <a:uLnTx/>
                <a:uFillTx/>
                <a:latin typeface="Univers Next for HSBC Regular" panose="020B0503030202020203" pitchFamily="34" charset="0"/>
                <a:ea typeface="+mn-ea"/>
                <a:cs typeface="+mn-cs"/>
              </a:endParaRPr>
            </a:p>
          </p:txBody>
        </p:sp>
        <p:pic>
          <p:nvPicPr>
            <p:cNvPr id="7" name="Picture 6">
              <a:extLst>
                <a:ext uri="{FF2B5EF4-FFF2-40B4-BE49-F238E27FC236}">
                  <a16:creationId xmlns:a16="http://schemas.microsoft.com/office/drawing/2014/main" id="{26DCE0E6-9586-F274-7A58-589C7CBDC4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08999" y="2023200"/>
              <a:ext cx="2159000" cy="2159000"/>
            </a:xfrm>
            <a:prstGeom prst="rect">
              <a:avLst/>
            </a:prstGeom>
          </p:spPr>
        </p:pic>
        <p:pic>
          <p:nvPicPr>
            <p:cNvPr id="8" name="Picture 7">
              <a:extLst>
                <a:ext uri="{FF2B5EF4-FFF2-40B4-BE49-F238E27FC236}">
                  <a16:creationId xmlns:a16="http://schemas.microsoft.com/office/drawing/2014/main" id="{200B9B06-EE00-F081-8452-A4788E709AB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08999" y="4122000"/>
              <a:ext cx="2159000" cy="2159000"/>
            </a:xfrm>
            <a:prstGeom prst="rect">
              <a:avLst/>
            </a:prstGeom>
          </p:spPr>
        </p:pic>
      </p:grpSp>
      <p:grpSp>
        <p:nvGrpSpPr>
          <p:cNvPr id="12" name="Group 11">
            <a:extLst>
              <a:ext uri="{FF2B5EF4-FFF2-40B4-BE49-F238E27FC236}">
                <a16:creationId xmlns:a16="http://schemas.microsoft.com/office/drawing/2014/main" id="{D94C2243-CC35-CDE6-0750-AE154BE4CCBE}"/>
              </a:ext>
            </a:extLst>
          </p:cNvPr>
          <p:cNvGrpSpPr/>
          <p:nvPr/>
        </p:nvGrpSpPr>
        <p:grpSpPr>
          <a:xfrm>
            <a:off x="4279899" y="2023200"/>
            <a:ext cx="3625200" cy="4257800"/>
            <a:chOff x="4279899" y="2023200"/>
            <a:chExt cx="3625200" cy="4257800"/>
          </a:xfrm>
        </p:grpSpPr>
        <p:sp>
          <p:nvSpPr>
            <p:cNvPr id="15" name="Rectangle 14">
              <a:extLst>
                <a:ext uri="{FF2B5EF4-FFF2-40B4-BE49-F238E27FC236}">
                  <a16:creationId xmlns:a16="http://schemas.microsoft.com/office/drawing/2014/main" id="{62F256AC-B4EF-4D74-BF42-F693F2814A95}"/>
                </a:ext>
              </a:extLst>
            </p:cNvPr>
            <p:cNvSpPr/>
            <p:nvPr/>
          </p:nvSpPr>
          <p:spPr>
            <a:xfrm>
              <a:off x="4279899" y="2105500"/>
              <a:ext cx="3625200" cy="2015999"/>
            </a:xfrm>
            <a:prstGeom prst="rect">
              <a:avLst/>
            </a:prstGeom>
            <a:solidFill>
              <a:schemeClr val="bg1"/>
            </a:solidFill>
            <a:ln w="22225" cap="flat" cmpd="sng" algn="ctr">
              <a:noFill/>
              <a:prstDash val="solid"/>
              <a:miter lim="800000"/>
            </a:ln>
            <a:effectLst/>
          </p:spPr>
          <p:txBody>
            <a:bodyPr tIns="90167" bIns="90167" rtlCol="0" anchor="ctr"/>
            <a:lstStyle/>
            <a:p>
              <a:pPr marL="0" marR="0" lvl="0" indent="0" algn="ctr" defTabSz="916137" rtl="0" eaLnBrk="1" fontAlgn="auto" latinLnBrk="0" hangingPunct="1">
                <a:spcBef>
                  <a:spcPts val="0"/>
                </a:spcBef>
                <a:spcAft>
                  <a:spcPts val="0"/>
                </a:spcAft>
                <a:buClrTx/>
                <a:buSzTx/>
                <a:buFontTx/>
                <a:buNone/>
                <a:tabLst/>
                <a:defRPr/>
              </a:pPr>
              <a:endParaRPr kumimoji="0" lang="en-GB" sz="2400" b="1" i="0" u="none" strike="noStrike" kern="0" cap="none" spc="0" normalizeH="0" baseline="0" noProof="0" dirty="0">
                <a:ln>
                  <a:noFill/>
                </a:ln>
                <a:solidFill>
                  <a:srgbClr val="DB0011"/>
                </a:solidFill>
                <a:effectLst/>
                <a:uLnTx/>
                <a:uFillTx/>
                <a:latin typeface="Univers Next for HSBC Regular" panose="020B0503030202020203" pitchFamily="34" charset="0"/>
                <a:ea typeface="+mn-ea"/>
                <a:cs typeface="+mn-cs"/>
              </a:endParaRPr>
            </a:p>
          </p:txBody>
        </p:sp>
        <p:sp>
          <p:nvSpPr>
            <p:cNvPr id="18" name="Rectangle 17">
              <a:extLst>
                <a:ext uri="{FF2B5EF4-FFF2-40B4-BE49-F238E27FC236}">
                  <a16:creationId xmlns:a16="http://schemas.microsoft.com/office/drawing/2014/main" id="{134E6967-D24A-455A-20E6-D93AF9223B23}"/>
                </a:ext>
              </a:extLst>
            </p:cNvPr>
            <p:cNvSpPr/>
            <p:nvPr/>
          </p:nvSpPr>
          <p:spPr>
            <a:xfrm>
              <a:off x="4279899" y="4187352"/>
              <a:ext cx="3625200" cy="2015999"/>
            </a:xfrm>
            <a:prstGeom prst="rect">
              <a:avLst/>
            </a:prstGeom>
            <a:solidFill>
              <a:schemeClr val="bg1"/>
            </a:solidFill>
            <a:ln w="22225" cap="flat" cmpd="sng" algn="ctr">
              <a:noFill/>
              <a:prstDash val="solid"/>
              <a:miter lim="800000"/>
            </a:ln>
            <a:effectLst/>
          </p:spPr>
          <p:txBody>
            <a:bodyPr tIns="90167" bIns="90167" rtlCol="0" anchor="ctr"/>
            <a:lstStyle/>
            <a:p>
              <a:pPr marL="0" marR="0" lvl="0" indent="0" algn="ctr" defTabSz="916137" rtl="0" eaLnBrk="1" fontAlgn="auto" latinLnBrk="0" hangingPunct="1">
                <a:spcBef>
                  <a:spcPts val="0"/>
                </a:spcBef>
                <a:spcAft>
                  <a:spcPts val="0"/>
                </a:spcAft>
                <a:buClrTx/>
                <a:buSzTx/>
                <a:buFontTx/>
                <a:buNone/>
                <a:tabLst/>
                <a:defRPr/>
              </a:pPr>
              <a:endParaRPr kumimoji="0" lang="en-GB" sz="2400" b="1" i="0" u="none" strike="noStrike" kern="0" cap="none" spc="0" normalizeH="0" baseline="0" noProof="0" dirty="0">
                <a:ln>
                  <a:noFill/>
                </a:ln>
                <a:solidFill>
                  <a:srgbClr val="DB0011"/>
                </a:solidFill>
                <a:effectLst/>
                <a:uLnTx/>
                <a:uFillTx/>
                <a:latin typeface="Univers Next for HSBC Regular" panose="020B0503030202020203" pitchFamily="34" charset="0"/>
                <a:ea typeface="+mn-ea"/>
                <a:cs typeface="+mn-cs"/>
              </a:endParaRPr>
            </a:p>
          </p:txBody>
        </p:sp>
        <p:pic>
          <p:nvPicPr>
            <p:cNvPr id="9" name="Picture 8">
              <a:extLst>
                <a:ext uri="{FF2B5EF4-FFF2-40B4-BE49-F238E27FC236}">
                  <a16:creationId xmlns:a16="http://schemas.microsoft.com/office/drawing/2014/main" id="{FA96A1DD-6D76-F437-56B1-022D40DD8C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11500" y="2023200"/>
              <a:ext cx="2159000" cy="2159000"/>
            </a:xfrm>
            <a:prstGeom prst="rect">
              <a:avLst/>
            </a:prstGeom>
          </p:spPr>
        </p:pic>
        <p:pic>
          <p:nvPicPr>
            <p:cNvPr id="10" name="Picture 9">
              <a:extLst>
                <a:ext uri="{FF2B5EF4-FFF2-40B4-BE49-F238E27FC236}">
                  <a16:creationId xmlns:a16="http://schemas.microsoft.com/office/drawing/2014/main" id="{E2D5F376-4587-BC58-D012-CD413D7A73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11500" y="4122000"/>
              <a:ext cx="2159000" cy="2159000"/>
            </a:xfrm>
            <a:prstGeom prst="rect">
              <a:avLst/>
            </a:prstGeom>
          </p:spPr>
        </p:pic>
      </p:grpSp>
    </p:spTree>
    <p:extLst>
      <p:ext uri="{BB962C8B-B14F-4D97-AF65-F5344CB8AC3E}">
        <p14:creationId xmlns:p14="http://schemas.microsoft.com/office/powerpoint/2010/main" val="156968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954D1D8B-A61A-BCFC-69A7-013DDAC170DF}"/>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12723" defTabSz="914400">
              <a:spcBef>
                <a:spcPts val="100"/>
              </a:spcBef>
            </a:pPr>
            <a:r>
              <a:rPr lang="en-GB" sz="4400" kern="0" spc="-150" dirty="0">
                <a:solidFill>
                  <a:sysClr val="windowText" lastClr="000000"/>
                </a:solidFill>
                <a:latin typeface="Univers Next for HSBC Thin" panose="020B0303030202020203" pitchFamily="34" charset="77"/>
              </a:rPr>
              <a:t>Mortgage offer confirmed – What is next? </a:t>
            </a:r>
          </a:p>
        </p:txBody>
      </p:sp>
      <p:sp>
        <p:nvSpPr>
          <p:cNvPr id="4" name="TextBox 3">
            <a:extLst>
              <a:ext uri="{FF2B5EF4-FFF2-40B4-BE49-F238E27FC236}">
                <a16:creationId xmlns:a16="http://schemas.microsoft.com/office/drawing/2014/main" id="{34565B71-3192-2C00-B18C-50946133B5E4}"/>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7 – </a:t>
            </a:r>
            <a:r>
              <a:rPr lang="en-GB" sz="1000" dirty="0">
                <a:solidFill>
                  <a:srgbClr val="000000"/>
                </a:solidFill>
                <a:latin typeface="Univers Next for HSBC Light" panose="020B0403030202020203" pitchFamily="34" charset="0"/>
              </a:rPr>
              <a:t>First Time Buyer</a:t>
            </a:r>
            <a:endParaRPr lang="en-US" sz="1000" b="0" i="0" dirty="0">
              <a:latin typeface="Univers Next for HSBC Light" panose="020B0403030202020203" pitchFamily="34" charset="0"/>
            </a:endParaRPr>
          </a:p>
        </p:txBody>
      </p:sp>
      <p:sp>
        <p:nvSpPr>
          <p:cNvPr id="5" name="Slide number">
            <a:extLst>
              <a:ext uri="{FF2B5EF4-FFF2-40B4-BE49-F238E27FC236}">
                <a16:creationId xmlns:a16="http://schemas.microsoft.com/office/drawing/2014/main" id="{238B488D-CA85-1DA7-6A18-9C3D7392651B}"/>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11</a:t>
            </a:fld>
            <a:endParaRPr lang="en-GB" altLang="zh-TW" sz="1000" b="0" i="0" kern="1200" dirty="0">
              <a:solidFill>
                <a:schemeClr val="tx1"/>
              </a:solidFill>
              <a:latin typeface="Univers Next for HSBC Light" panose="020B0403030202020203" pitchFamily="34" charset="0"/>
              <a:ea typeface="+mn-ea"/>
              <a:cs typeface="+mn-cs"/>
            </a:endParaRPr>
          </a:p>
        </p:txBody>
      </p:sp>
      <p:grpSp>
        <p:nvGrpSpPr>
          <p:cNvPr id="36" name="Group 35">
            <a:extLst>
              <a:ext uri="{FF2B5EF4-FFF2-40B4-BE49-F238E27FC236}">
                <a16:creationId xmlns:a16="http://schemas.microsoft.com/office/drawing/2014/main" id="{3619940B-7A75-48EC-2585-A3F36169F321}"/>
              </a:ext>
            </a:extLst>
          </p:cNvPr>
          <p:cNvGrpSpPr/>
          <p:nvPr/>
        </p:nvGrpSpPr>
        <p:grpSpPr>
          <a:xfrm>
            <a:off x="6029496" y="1425600"/>
            <a:ext cx="2806700" cy="4979024"/>
            <a:chOff x="6029496" y="1425600"/>
            <a:chExt cx="2806700" cy="4979024"/>
          </a:xfrm>
        </p:grpSpPr>
        <p:sp>
          <p:nvSpPr>
            <p:cNvPr id="22" name="Rectangle 21">
              <a:extLst>
                <a:ext uri="{FF2B5EF4-FFF2-40B4-BE49-F238E27FC236}">
                  <a16:creationId xmlns:a16="http://schemas.microsoft.com/office/drawing/2014/main" id="{AB7657A6-C0E2-03A7-7652-F4909F5FC66F}"/>
                </a:ext>
              </a:extLst>
            </p:cNvPr>
            <p:cNvSpPr/>
            <p:nvPr/>
          </p:nvSpPr>
          <p:spPr>
            <a:xfrm>
              <a:off x="6166800" y="1425600"/>
              <a:ext cx="2664000" cy="4979024"/>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F26969EA-CFEA-ECFA-0ABB-D99E2D4C25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300000">
              <a:off x="6029496" y="2003056"/>
              <a:ext cx="2806700" cy="2806700"/>
            </a:xfrm>
            <a:prstGeom prst="rect">
              <a:avLst/>
            </a:prstGeom>
          </p:spPr>
        </p:pic>
        <p:sp>
          <p:nvSpPr>
            <p:cNvPr id="11" name="TextBox 10">
              <a:extLst>
                <a:ext uri="{FF2B5EF4-FFF2-40B4-BE49-F238E27FC236}">
                  <a16:creationId xmlns:a16="http://schemas.microsoft.com/office/drawing/2014/main" id="{A5FD709E-2EF1-951C-F4A9-885B90515107}"/>
                </a:ext>
              </a:extLst>
            </p:cNvPr>
            <p:cNvSpPr txBox="1"/>
            <p:nvPr/>
          </p:nvSpPr>
          <p:spPr>
            <a:xfrm>
              <a:off x="6274800" y="4860000"/>
              <a:ext cx="2448000" cy="923330"/>
            </a:xfrm>
            <a:prstGeom prst="rect">
              <a:avLst/>
            </a:prstGeom>
            <a:noFill/>
          </p:spPr>
          <p:txBody>
            <a:bodyPr wrap="square" lIns="0" tIns="0" rIns="0" bIns="0" rtlCol="0">
              <a:spAutoFit/>
            </a:bodyPr>
            <a:lstStyle/>
            <a:p>
              <a:pPr marL="12724" defTabSz="916149">
                <a:spcBef>
                  <a:spcPts val="100"/>
                </a:spcBef>
              </a:pPr>
              <a:r>
                <a:rPr lang="en-GB" sz="1200" dirty="0">
                  <a:latin typeface="UniversNextforHSBC-Light" panose="020B0403030202020203" pitchFamily="34" charset="0"/>
                  <a:cs typeface="Arial" charset="0"/>
                </a:rPr>
                <a:t>You and the seller have signed the contracts and deposit money has been paid. This is the point of no return for the purchase. You will also agree final completion dates. </a:t>
              </a:r>
              <a:endParaRPr lang="en-GB" sz="1200" dirty="0">
                <a:latin typeface="UniversNextforHSBC-Light" panose="020B0403030202020203" pitchFamily="34" charset="0"/>
                <a:cs typeface="UniversNextforHSBC-Light"/>
              </a:endParaRPr>
            </a:p>
          </p:txBody>
        </p:sp>
        <p:sp>
          <p:nvSpPr>
            <p:cNvPr id="25" name="TextBox 24">
              <a:extLst>
                <a:ext uri="{FF2B5EF4-FFF2-40B4-BE49-F238E27FC236}">
                  <a16:creationId xmlns:a16="http://schemas.microsoft.com/office/drawing/2014/main" id="{F525DA28-AC7E-A58B-928D-3B969AD929C1}"/>
                </a:ext>
              </a:extLst>
            </p:cNvPr>
            <p:cNvSpPr txBox="1"/>
            <p:nvPr/>
          </p:nvSpPr>
          <p:spPr>
            <a:xfrm>
              <a:off x="6274800" y="1533600"/>
              <a:ext cx="2448000" cy="246221"/>
            </a:xfrm>
            <a:prstGeom prst="rect">
              <a:avLst/>
            </a:prstGeom>
            <a:noFill/>
          </p:spPr>
          <p:txBody>
            <a:bodyPr wrap="square" lIns="0" tIns="0" rIns="0" bIns="0" rtlCol="0">
              <a:spAutoFit/>
            </a:bodyPr>
            <a:lstStyle/>
            <a:p>
              <a:pPr marL="12724" defTabSz="916149">
                <a:spcBef>
                  <a:spcPts val="100"/>
                </a:spcBef>
              </a:pPr>
              <a:r>
                <a:rPr lang="en-GB" sz="1600" b="1" dirty="0">
                  <a:latin typeface="Univers Next for HSBC Light" panose="020B0403030202020203" pitchFamily="34" charset="0"/>
                  <a:cs typeface="UniversNextforHSBC-Light"/>
                </a:rPr>
                <a:t>3. Exchange Contracts</a:t>
              </a:r>
              <a:endParaRPr lang="en-GB" sz="1600" dirty="0">
                <a:latin typeface="UniversNextforHSBC-Light" panose="020B0403030202020203" pitchFamily="34" charset="0"/>
                <a:cs typeface="UniversNextforHSBC-Light"/>
              </a:endParaRPr>
            </a:p>
          </p:txBody>
        </p:sp>
      </p:grpSp>
      <p:grpSp>
        <p:nvGrpSpPr>
          <p:cNvPr id="37" name="Group 36">
            <a:extLst>
              <a:ext uri="{FF2B5EF4-FFF2-40B4-BE49-F238E27FC236}">
                <a16:creationId xmlns:a16="http://schemas.microsoft.com/office/drawing/2014/main" id="{71172B11-60A8-08EB-688B-C41B61EBB40D}"/>
              </a:ext>
            </a:extLst>
          </p:cNvPr>
          <p:cNvGrpSpPr/>
          <p:nvPr/>
        </p:nvGrpSpPr>
        <p:grpSpPr>
          <a:xfrm>
            <a:off x="8151400" y="1247406"/>
            <a:ext cx="4318000" cy="5157218"/>
            <a:chOff x="8151400" y="1247406"/>
            <a:chExt cx="4318000" cy="5157218"/>
          </a:xfrm>
        </p:grpSpPr>
        <p:sp>
          <p:nvSpPr>
            <p:cNvPr id="19" name="Rectangle 18">
              <a:extLst>
                <a:ext uri="{FF2B5EF4-FFF2-40B4-BE49-F238E27FC236}">
                  <a16:creationId xmlns:a16="http://schemas.microsoft.com/office/drawing/2014/main" id="{3AB7BD2D-FC5F-F4C4-9F5A-92A25185402B}"/>
                </a:ext>
              </a:extLst>
            </p:cNvPr>
            <p:cNvSpPr/>
            <p:nvPr/>
          </p:nvSpPr>
          <p:spPr>
            <a:xfrm>
              <a:off x="8978400" y="1425600"/>
              <a:ext cx="2664000" cy="4979024"/>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81ADD17A-176B-9DDC-1B38-12E018353C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151400" y="1247406"/>
              <a:ext cx="4318000" cy="4318000"/>
            </a:xfrm>
            <a:prstGeom prst="rect">
              <a:avLst/>
            </a:prstGeom>
          </p:spPr>
        </p:pic>
        <p:sp>
          <p:nvSpPr>
            <p:cNvPr id="12" name="TextBox 11">
              <a:extLst>
                <a:ext uri="{FF2B5EF4-FFF2-40B4-BE49-F238E27FC236}">
                  <a16:creationId xmlns:a16="http://schemas.microsoft.com/office/drawing/2014/main" id="{6AA69E74-1074-AB30-BFDE-F2662645EA17}"/>
                </a:ext>
              </a:extLst>
            </p:cNvPr>
            <p:cNvSpPr txBox="1"/>
            <p:nvPr/>
          </p:nvSpPr>
          <p:spPr>
            <a:xfrm>
              <a:off x="9086400" y="4860000"/>
              <a:ext cx="2448000" cy="923330"/>
            </a:xfrm>
            <a:prstGeom prst="rect">
              <a:avLst/>
            </a:prstGeom>
            <a:noFill/>
          </p:spPr>
          <p:txBody>
            <a:bodyPr wrap="square" lIns="0" tIns="0" rIns="0" bIns="0" rtlCol="0">
              <a:spAutoFit/>
            </a:bodyPr>
            <a:lstStyle/>
            <a:p>
              <a:pPr marL="12724" defTabSz="916149">
                <a:spcBef>
                  <a:spcPts val="100"/>
                </a:spcBef>
              </a:pPr>
              <a:r>
                <a:rPr lang="en-GB" sz="1200" dirty="0">
                  <a:latin typeface="UniversNextforHSBC-Light" panose="020B0403030202020203" pitchFamily="34" charset="0"/>
                  <a:cs typeface="Arial" charset="0"/>
                </a:rPr>
                <a:t>Mortgage is drawn down by the solicitor and funds are paid to the seller of the property. You are now the legal owner and can collect your keys. </a:t>
              </a:r>
              <a:endParaRPr lang="en-GB" sz="1200" dirty="0">
                <a:latin typeface="UniversNextforHSBC-Light" panose="020B0403030202020203" pitchFamily="34" charset="0"/>
                <a:cs typeface="UniversNextforHSBC-Light"/>
              </a:endParaRPr>
            </a:p>
          </p:txBody>
        </p:sp>
        <p:sp>
          <p:nvSpPr>
            <p:cNvPr id="26" name="TextBox 25">
              <a:extLst>
                <a:ext uri="{FF2B5EF4-FFF2-40B4-BE49-F238E27FC236}">
                  <a16:creationId xmlns:a16="http://schemas.microsoft.com/office/drawing/2014/main" id="{E885F7BA-CAD2-5DBF-9027-582F0636942D}"/>
                </a:ext>
              </a:extLst>
            </p:cNvPr>
            <p:cNvSpPr txBox="1"/>
            <p:nvPr/>
          </p:nvSpPr>
          <p:spPr>
            <a:xfrm>
              <a:off x="9086400" y="1533600"/>
              <a:ext cx="2448000" cy="246221"/>
            </a:xfrm>
            <a:prstGeom prst="rect">
              <a:avLst/>
            </a:prstGeom>
            <a:noFill/>
          </p:spPr>
          <p:txBody>
            <a:bodyPr wrap="square" lIns="0" tIns="0" rIns="0" bIns="0" rtlCol="0">
              <a:spAutoFit/>
            </a:bodyPr>
            <a:lstStyle/>
            <a:p>
              <a:pPr marL="12724" defTabSz="916149">
                <a:spcBef>
                  <a:spcPts val="100"/>
                </a:spcBef>
              </a:pPr>
              <a:r>
                <a:rPr lang="en-GB" sz="1600" b="1" dirty="0">
                  <a:latin typeface="Univers Next for HSBC Light" panose="020B0403030202020203" pitchFamily="34" charset="0"/>
                  <a:cs typeface="UniversNextforHSBC-Light"/>
                </a:rPr>
                <a:t>4. Completion Date</a:t>
              </a:r>
              <a:endParaRPr lang="en-GB" sz="1600" dirty="0">
                <a:latin typeface="UniversNextforHSBC-Light" panose="020B0403030202020203" pitchFamily="34" charset="0"/>
                <a:cs typeface="UniversNextforHSBC-Light"/>
              </a:endParaRPr>
            </a:p>
          </p:txBody>
        </p:sp>
      </p:grpSp>
      <p:grpSp>
        <p:nvGrpSpPr>
          <p:cNvPr id="34" name="Group 33">
            <a:extLst>
              <a:ext uri="{FF2B5EF4-FFF2-40B4-BE49-F238E27FC236}">
                <a16:creationId xmlns:a16="http://schemas.microsoft.com/office/drawing/2014/main" id="{F058E945-194D-269A-0249-4CCE0F0F9BE9}"/>
              </a:ext>
            </a:extLst>
          </p:cNvPr>
          <p:cNvGrpSpPr/>
          <p:nvPr/>
        </p:nvGrpSpPr>
        <p:grpSpPr>
          <a:xfrm>
            <a:off x="513593" y="1425600"/>
            <a:ext cx="2806700" cy="4979024"/>
            <a:chOff x="513593" y="1425600"/>
            <a:chExt cx="2806700" cy="4979024"/>
          </a:xfrm>
        </p:grpSpPr>
        <p:sp>
          <p:nvSpPr>
            <p:cNvPr id="18" name="Rectangle 17">
              <a:extLst>
                <a:ext uri="{FF2B5EF4-FFF2-40B4-BE49-F238E27FC236}">
                  <a16:creationId xmlns:a16="http://schemas.microsoft.com/office/drawing/2014/main" id="{C0098FA2-5654-8CF9-3CAF-2974732F2A96}"/>
                </a:ext>
              </a:extLst>
            </p:cNvPr>
            <p:cNvSpPr/>
            <p:nvPr/>
          </p:nvSpPr>
          <p:spPr>
            <a:xfrm>
              <a:off x="549600" y="1425600"/>
              <a:ext cx="2664000" cy="4979024"/>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CC04062-119C-5D37-9A98-E46F9732DBDF}"/>
                </a:ext>
              </a:extLst>
            </p:cNvPr>
            <p:cNvSpPr txBox="1"/>
            <p:nvPr/>
          </p:nvSpPr>
          <p:spPr>
            <a:xfrm>
              <a:off x="658800" y="4860000"/>
              <a:ext cx="2448000" cy="1477328"/>
            </a:xfrm>
            <a:prstGeom prst="rect">
              <a:avLst/>
            </a:prstGeom>
            <a:noFill/>
          </p:spPr>
          <p:txBody>
            <a:bodyPr wrap="square" lIns="0" tIns="0" rIns="0" bIns="0" rtlCol="0">
              <a:spAutoFit/>
            </a:bodyPr>
            <a:lstStyle/>
            <a:p>
              <a:pPr marL="12724" defTabSz="916149">
                <a:spcBef>
                  <a:spcPts val="100"/>
                </a:spcBef>
              </a:pPr>
              <a:r>
                <a:rPr lang="en-GB" sz="1200" dirty="0">
                  <a:latin typeface="UniversNextforHSBC-Light" panose="020B0403030202020203" pitchFamily="34" charset="0"/>
                </a:rPr>
                <a:t>Your lender will do a valuation to make sure the property is worth the agreed price, is suitable to lend against and to identify any hidden issues. You should also get your own survey too to make sure you </a:t>
              </a:r>
              <a:br>
                <a:rPr lang="en-GB" sz="1200" dirty="0">
                  <a:latin typeface="UniversNextforHSBC-Light" panose="020B0403030202020203" pitchFamily="34" charset="0"/>
                </a:rPr>
              </a:br>
              <a:r>
                <a:rPr lang="en-GB" sz="1200" dirty="0">
                  <a:latin typeface="UniversNextforHSBC-Light" panose="020B0403030202020203" pitchFamily="34" charset="0"/>
                </a:rPr>
                <a:t>are happy with the property/know of any issues.</a:t>
              </a:r>
            </a:p>
          </p:txBody>
        </p:sp>
        <p:sp>
          <p:nvSpPr>
            <p:cNvPr id="23" name="TextBox 22">
              <a:extLst>
                <a:ext uri="{FF2B5EF4-FFF2-40B4-BE49-F238E27FC236}">
                  <a16:creationId xmlns:a16="http://schemas.microsoft.com/office/drawing/2014/main" id="{A2796ADD-10AF-8363-45D7-8B6C662B7F1B}"/>
                </a:ext>
              </a:extLst>
            </p:cNvPr>
            <p:cNvSpPr txBox="1"/>
            <p:nvPr/>
          </p:nvSpPr>
          <p:spPr>
            <a:xfrm>
              <a:off x="658800" y="1533600"/>
              <a:ext cx="2448000" cy="246221"/>
            </a:xfrm>
            <a:prstGeom prst="rect">
              <a:avLst/>
            </a:prstGeom>
            <a:noFill/>
          </p:spPr>
          <p:txBody>
            <a:bodyPr wrap="square" lIns="0" tIns="0" rIns="0" bIns="0" rtlCol="0">
              <a:spAutoFit/>
            </a:bodyPr>
            <a:lstStyle/>
            <a:p>
              <a:pPr marL="12724" defTabSz="916149">
                <a:spcBef>
                  <a:spcPts val="100"/>
                </a:spcBef>
              </a:pPr>
              <a:r>
                <a:rPr lang="en-GB" sz="1600" b="1" dirty="0">
                  <a:latin typeface="Univers Next for HSBC Light" panose="020B0403030202020203" pitchFamily="34" charset="0"/>
                  <a:cs typeface="UniversNextforHSBC-Light"/>
                </a:rPr>
                <a:t>1. Get a survey</a:t>
              </a:r>
              <a:endParaRPr lang="en-GB" sz="1600" dirty="0">
                <a:latin typeface="UniversNextforHSBC-Light" panose="020B0403030202020203" pitchFamily="34" charset="0"/>
              </a:endParaRPr>
            </a:p>
          </p:txBody>
        </p:sp>
        <p:pic>
          <p:nvPicPr>
            <p:cNvPr id="30" name="Graphic 29">
              <a:extLst>
                <a:ext uri="{FF2B5EF4-FFF2-40B4-BE49-F238E27FC236}">
                  <a16:creationId xmlns:a16="http://schemas.microsoft.com/office/drawing/2014/main" id="{3A6DBB13-DDD7-9E07-7345-F5E9C85CAE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00000">
              <a:off x="513593" y="2003056"/>
              <a:ext cx="2806700" cy="2806700"/>
            </a:xfrm>
            <a:prstGeom prst="rect">
              <a:avLst/>
            </a:prstGeom>
          </p:spPr>
        </p:pic>
      </p:grpSp>
      <p:grpSp>
        <p:nvGrpSpPr>
          <p:cNvPr id="35" name="Group 34">
            <a:extLst>
              <a:ext uri="{FF2B5EF4-FFF2-40B4-BE49-F238E27FC236}">
                <a16:creationId xmlns:a16="http://schemas.microsoft.com/office/drawing/2014/main" id="{6A8323E5-FEF9-3C00-6B50-126C062997FD}"/>
              </a:ext>
            </a:extLst>
          </p:cNvPr>
          <p:cNvGrpSpPr/>
          <p:nvPr/>
        </p:nvGrpSpPr>
        <p:grpSpPr>
          <a:xfrm>
            <a:off x="3205888" y="1425600"/>
            <a:ext cx="2968625" cy="4979024"/>
            <a:chOff x="3205888" y="1425600"/>
            <a:chExt cx="2968625" cy="4979024"/>
          </a:xfrm>
        </p:grpSpPr>
        <p:sp>
          <p:nvSpPr>
            <p:cNvPr id="21" name="Rectangle 20">
              <a:extLst>
                <a:ext uri="{FF2B5EF4-FFF2-40B4-BE49-F238E27FC236}">
                  <a16:creationId xmlns:a16="http://schemas.microsoft.com/office/drawing/2014/main" id="{2DDC387C-02A0-451C-90BC-5F1E517879D5}"/>
                </a:ext>
              </a:extLst>
            </p:cNvPr>
            <p:cNvSpPr/>
            <p:nvPr/>
          </p:nvSpPr>
          <p:spPr>
            <a:xfrm>
              <a:off x="3359000" y="1425600"/>
              <a:ext cx="2664000" cy="4979024"/>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31FC87-38F4-319B-F321-15F8B7ADCC82}"/>
                </a:ext>
              </a:extLst>
            </p:cNvPr>
            <p:cNvSpPr txBox="1"/>
            <p:nvPr/>
          </p:nvSpPr>
          <p:spPr>
            <a:xfrm>
              <a:off x="3466800" y="4860000"/>
              <a:ext cx="2484000" cy="1107996"/>
            </a:xfrm>
            <a:prstGeom prst="rect">
              <a:avLst/>
            </a:prstGeom>
            <a:noFill/>
          </p:spPr>
          <p:txBody>
            <a:bodyPr wrap="square" lIns="0" tIns="0" rIns="0" bIns="0" rtlCol="0">
              <a:spAutoFit/>
            </a:bodyPr>
            <a:lstStyle/>
            <a:p>
              <a:pPr marL="12724" defTabSz="916149">
                <a:spcBef>
                  <a:spcPts val="100"/>
                </a:spcBef>
              </a:pPr>
              <a:r>
                <a:rPr lang="en-GB" sz="1200" dirty="0">
                  <a:latin typeface="UniversNextforHSBC-Light" panose="020B0403030202020203" pitchFamily="34" charset="0"/>
                  <a:cs typeface="Arial" charset="0"/>
                </a:rPr>
                <a:t>Your solicitor or conveyancer will check the contract, all associated legal documents (including the lease if there is one) and find out about the property's history through planning and title searches.</a:t>
              </a:r>
              <a:endParaRPr lang="en-GB" sz="1200" dirty="0">
                <a:latin typeface="UniversNextforHSBC-Light" panose="020B0403030202020203" pitchFamily="34" charset="0"/>
                <a:cs typeface="UniversNextforHSBC-Light"/>
              </a:endParaRPr>
            </a:p>
          </p:txBody>
        </p:sp>
        <p:sp>
          <p:nvSpPr>
            <p:cNvPr id="24" name="TextBox 23">
              <a:extLst>
                <a:ext uri="{FF2B5EF4-FFF2-40B4-BE49-F238E27FC236}">
                  <a16:creationId xmlns:a16="http://schemas.microsoft.com/office/drawing/2014/main" id="{58BC341D-00D5-CBCF-4C40-CE5012C87E70}"/>
                </a:ext>
              </a:extLst>
            </p:cNvPr>
            <p:cNvSpPr txBox="1"/>
            <p:nvPr/>
          </p:nvSpPr>
          <p:spPr>
            <a:xfrm>
              <a:off x="3466800" y="1533600"/>
              <a:ext cx="2448000" cy="492443"/>
            </a:xfrm>
            <a:prstGeom prst="rect">
              <a:avLst/>
            </a:prstGeom>
            <a:noFill/>
          </p:spPr>
          <p:txBody>
            <a:bodyPr wrap="square" lIns="0" tIns="0" rIns="0" bIns="0" rtlCol="0">
              <a:spAutoFit/>
            </a:bodyPr>
            <a:lstStyle/>
            <a:p>
              <a:pPr marL="12724" defTabSz="916149">
                <a:spcBef>
                  <a:spcPts val="100"/>
                </a:spcBef>
              </a:pPr>
              <a:r>
                <a:rPr lang="en-GB" sz="1600" b="1" dirty="0">
                  <a:latin typeface="Univers Next for HSBC Light" panose="020B0403030202020203" pitchFamily="34" charset="0"/>
                  <a:cs typeface="UniversNextforHSBC-Light"/>
                </a:rPr>
                <a:t>2. Appoint a Legal Representative</a:t>
              </a:r>
              <a:endParaRPr lang="en-GB" sz="1600" dirty="0">
                <a:latin typeface="UniversNextforHSBC-Light" panose="020B0403030202020203" pitchFamily="34" charset="0"/>
                <a:cs typeface="UniversNextforHSBC-Light"/>
              </a:endParaRPr>
            </a:p>
          </p:txBody>
        </p:sp>
        <p:pic>
          <p:nvPicPr>
            <p:cNvPr id="33" name="Graphic 32">
              <a:extLst>
                <a:ext uri="{FF2B5EF4-FFF2-40B4-BE49-F238E27FC236}">
                  <a16:creationId xmlns:a16="http://schemas.microsoft.com/office/drawing/2014/main" id="{C0A6C1FA-0C0C-0456-D959-36BAF50F8E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05888" y="1922094"/>
              <a:ext cx="2968625" cy="2968625"/>
            </a:xfrm>
            <a:prstGeom prst="rect">
              <a:avLst/>
            </a:prstGeom>
          </p:spPr>
        </p:pic>
      </p:grpSp>
    </p:spTree>
    <p:extLst>
      <p:ext uri="{BB962C8B-B14F-4D97-AF65-F5344CB8AC3E}">
        <p14:creationId xmlns:p14="http://schemas.microsoft.com/office/powerpoint/2010/main" val="136118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A person smiling with his arms crossed&#10;&#10;Description automatically generated">
            <a:extLst>
              <a:ext uri="{FF2B5EF4-FFF2-40B4-BE49-F238E27FC236}">
                <a16:creationId xmlns:a16="http://schemas.microsoft.com/office/drawing/2014/main" id="{69616E96-D685-BF47-1645-C6B819CD9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356" y="-876300"/>
            <a:ext cx="8572500" cy="8572500"/>
          </a:xfrm>
          <a:prstGeom prst="rect">
            <a:avLst/>
          </a:prstGeom>
        </p:spPr>
      </p:pic>
      <p:sp>
        <p:nvSpPr>
          <p:cNvPr id="3" name="Title 11">
            <a:extLst>
              <a:ext uri="{FF2B5EF4-FFF2-40B4-BE49-F238E27FC236}">
                <a16:creationId xmlns:a16="http://schemas.microsoft.com/office/drawing/2014/main" id="{E60C8D17-DBD3-09C9-AE14-1A98154001F9}"/>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u="none" strike="noStrike" kern="1200" cap="none" spc="-150" normalizeH="0" baseline="0" noProof="0" dirty="0">
                <a:ln>
                  <a:noFill/>
                </a:ln>
                <a:solidFill>
                  <a:prstClr val="black"/>
                </a:solidFill>
                <a:effectLst/>
                <a:uLnTx/>
                <a:uFillTx/>
                <a:latin typeface="Univers Next for HSBC Thin" panose="020B0303030202020203" pitchFamily="34" charset="77"/>
                <a:cs typeface="Arial"/>
              </a:rPr>
              <a:t>Stretch Challenge</a:t>
            </a:r>
          </a:p>
        </p:txBody>
      </p:sp>
      <p:sp>
        <p:nvSpPr>
          <p:cNvPr id="4" name="TextBox 3">
            <a:extLst>
              <a:ext uri="{FF2B5EF4-FFF2-40B4-BE49-F238E27FC236}">
                <a16:creationId xmlns:a16="http://schemas.microsoft.com/office/drawing/2014/main" id="{25BDCB7A-5E2F-D2C4-ACD5-692CC794361D}"/>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7 – </a:t>
            </a:r>
            <a:r>
              <a:rPr lang="en-GB" sz="1000" dirty="0">
                <a:solidFill>
                  <a:srgbClr val="000000"/>
                </a:solidFill>
                <a:latin typeface="Univers Next for HSBC Light" panose="020B0403030202020203" pitchFamily="34" charset="0"/>
              </a:rPr>
              <a:t>First Time Buyer</a:t>
            </a:r>
            <a:endParaRPr lang="en-US" sz="1000" b="0" i="0" dirty="0">
              <a:latin typeface="Univers Next for HSBC Light" panose="020B0403030202020203" pitchFamily="34" charset="0"/>
            </a:endParaRPr>
          </a:p>
        </p:txBody>
      </p:sp>
      <p:sp>
        <p:nvSpPr>
          <p:cNvPr id="5" name="Slide number">
            <a:extLst>
              <a:ext uri="{FF2B5EF4-FFF2-40B4-BE49-F238E27FC236}">
                <a16:creationId xmlns:a16="http://schemas.microsoft.com/office/drawing/2014/main" id="{93867456-D305-3486-713B-A8ACC5FCB6EA}"/>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12</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8" name="TextBox 7">
            <a:extLst>
              <a:ext uri="{FF2B5EF4-FFF2-40B4-BE49-F238E27FC236}">
                <a16:creationId xmlns:a16="http://schemas.microsoft.com/office/drawing/2014/main" id="{FFA4CBE9-0F07-A56E-CA74-F2B26EC831E1}"/>
              </a:ext>
            </a:extLst>
          </p:cNvPr>
          <p:cNvSpPr txBox="1"/>
          <p:nvPr/>
        </p:nvSpPr>
        <p:spPr>
          <a:xfrm>
            <a:off x="550800" y="6552000"/>
            <a:ext cx="8529700" cy="153888"/>
          </a:xfrm>
          <a:prstGeom prst="rect">
            <a:avLst/>
          </a:prstGeom>
          <a:noFill/>
        </p:spPr>
        <p:txBody>
          <a:bodyPr wrap="square" lIns="0" tIns="0" rIns="0" bIns="0" rtlCol="0">
            <a:spAutoFit/>
          </a:bodyPr>
          <a:lstStyle/>
          <a:p>
            <a:r>
              <a:rPr lang="en-GB" sz="1000" dirty="0">
                <a:latin typeface="Univers Next for HSBC Light" panose="020B0403030202020203" pitchFamily="34" charset="0"/>
              </a:rPr>
              <a:t>*Sources: What is the Average UK Salary? 2023 (standout-</a:t>
            </a:r>
            <a:r>
              <a:rPr lang="en-GB" sz="1000" dirty="0" err="1">
                <a:latin typeface="Univers Next for HSBC Light" panose="020B0403030202020203" pitchFamily="34" charset="0"/>
              </a:rPr>
              <a:t>cv.com</a:t>
            </a:r>
            <a:r>
              <a:rPr lang="en-GB" sz="1000" dirty="0">
                <a:latin typeface="Univers Next for HSBC Light" panose="020B0403030202020203" pitchFamily="34" charset="0"/>
              </a:rPr>
              <a:t>)</a:t>
            </a:r>
          </a:p>
        </p:txBody>
      </p:sp>
      <p:sp>
        <p:nvSpPr>
          <p:cNvPr id="9" name="object 5">
            <a:extLst>
              <a:ext uri="{FF2B5EF4-FFF2-40B4-BE49-F238E27FC236}">
                <a16:creationId xmlns:a16="http://schemas.microsoft.com/office/drawing/2014/main" id="{8B0E4DF0-9CDD-902F-B2C0-9ED41851FB64}"/>
              </a:ext>
            </a:extLst>
          </p:cNvPr>
          <p:cNvSpPr txBox="1">
            <a:spLocks/>
          </p:cNvSpPr>
          <p:nvPr/>
        </p:nvSpPr>
        <p:spPr>
          <a:xfrm>
            <a:off x="550801" y="1425600"/>
            <a:ext cx="5611874" cy="4408123"/>
          </a:xfrm>
          <a:prstGeom prst="rect">
            <a:avLst/>
          </a:prstGeom>
        </p:spPr>
        <p:txBody>
          <a:bodyPr vert="horz" wrap="square" lIns="0" tIns="11931" rIns="0" bIns="0" rtlCol="0">
            <a:spAutoFit/>
          </a:bodyPr>
          <a:lstStyle>
            <a:lvl1pPr>
              <a:defRPr sz="3800" b="0" i="0">
                <a:solidFill>
                  <a:schemeClr val="bg1"/>
                </a:solidFill>
                <a:latin typeface="UniversNextforHSBC-Light"/>
                <a:ea typeface="+mj-ea"/>
                <a:cs typeface="UniversNextforHSBC-Light"/>
              </a:defRPr>
            </a:lvl1pPr>
          </a:lstStyle>
          <a:p>
            <a:pPr marL="11930" defTabSz="858965">
              <a:spcBef>
                <a:spcPts val="94"/>
              </a:spcBef>
              <a:spcAft>
                <a:spcPts val="1200"/>
              </a:spcAft>
            </a:pPr>
            <a:r>
              <a:rPr lang="en-GB" sz="1600" dirty="0">
                <a:solidFill>
                  <a:prstClr val="black"/>
                </a:solidFill>
                <a:latin typeface="Univers Next for HSBC Light" panose="020B0403030202020203" pitchFamily="34" charset="0"/>
                <a:cs typeface="Arial"/>
              </a:rPr>
              <a:t>Research the cost of houses in your local area online:</a:t>
            </a:r>
            <a:endParaRPr lang="en-GB" sz="1600" kern="0" dirty="0">
              <a:solidFill>
                <a:srgbClr val="231F20"/>
              </a:solidFill>
              <a:latin typeface="Univers Next for HSBC Light" panose="020B0403030202020203" pitchFamily="34" charset="0"/>
            </a:endParaRPr>
          </a:p>
          <a:p>
            <a:pPr marL="298450" marR="5080" indent="-285750">
              <a:spcAft>
                <a:spcPts val="1200"/>
              </a:spcAft>
              <a:buClr>
                <a:srgbClr val="DB0011"/>
              </a:buClr>
              <a:buSzPct val="110000"/>
              <a:buFont typeface="System Font Regular"/>
              <a:buChar char="●"/>
            </a:pPr>
            <a:r>
              <a:rPr lang="en-GB" sz="1600" dirty="0">
                <a:solidFill>
                  <a:prstClr val="black"/>
                </a:solidFill>
                <a:latin typeface="Univers Next for HSBC Light" panose="020B0403030202020203" pitchFamily="34" charset="0"/>
                <a:cs typeface="Arial"/>
              </a:rPr>
              <a:t>What could you buy if you were earning the median average salary</a:t>
            </a:r>
            <a:r>
              <a:rPr lang="en-GB" sz="1600" baseline="30000" dirty="0">
                <a:solidFill>
                  <a:prstClr val="black"/>
                </a:solidFill>
                <a:latin typeface="Univers Next for HSBC Light" panose="020B0403030202020203" pitchFamily="34" charset="0"/>
                <a:cs typeface="Arial"/>
              </a:rPr>
              <a:t>*</a:t>
            </a:r>
            <a:r>
              <a:rPr lang="en-GB" sz="1600" dirty="0">
                <a:solidFill>
                  <a:prstClr val="black"/>
                </a:solidFill>
                <a:latin typeface="Univers Next for HSBC Light" panose="020B0403030202020203" pitchFamily="34" charset="0"/>
                <a:cs typeface="Arial"/>
              </a:rPr>
              <a:t> (£27,756) a year with a £20,000 deposit?</a:t>
            </a:r>
            <a:endParaRPr lang="en-GB" sz="1600" kern="0" dirty="0">
              <a:solidFill>
                <a:prstClr val="black"/>
              </a:solidFill>
              <a:latin typeface="Univers Next for HSBC Light"/>
            </a:endParaRPr>
          </a:p>
          <a:p>
            <a:pPr marL="298450" marR="5080" indent="-285750">
              <a:spcAft>
                <a:spcPts val="1200"/>
              </a:spcAft>
              <a:buClr>
                <a:srgbClr val="DB0011"/>
              </a:buClr>
              <a:buSzPct val="110000"/>
              <a:buFont typeface="System Font Regular"/>
              <a:buChar char="●"/>
            </a:pPr>
            <a:r>
              <a:rPr lang="en-GB" sz="1600" dirty="0">
                <a:solidFill>
                  <a:prstClr val="black"/>
                </a:solidFill>
                <a:latin typeface="Univers Next for HSBC Light" panose="020B0403030202020203" pitchFamily="34" charset="0"/>
              </a:rPr>
              <a:t>What could you buy if you were earning £45,000 a year with a £35,000 deposit?</a:t>
            </a:r>
            <a:endParaRPr lang="en-US" sz="1600" spc="-75" dirty="0">
              <a:solidFill>
                <a:srgbClr val="333333"/>
              </a:solidFill>
              <a:latin typeface="Univers Next for HSBC Light" panose="020B0403030202020203" pitchFamily="34" charset="0"/>
            </a:endParaRPr>
          </a:p>
          <a:p>
            <a:pPr marL="298450" marR="5080" indent="-285750">
              <a:buClr>
                <a:srgbClr val="DB0011"/>
              </a:buClr>
              <a:buSzPct val="110000"/>
              <a:buFont typeface="System Font Regular"/>
              <a:buChar char="●"/>
            </a:pPr>
            <a:r>
              <a:rPr lang="en-GB" sz="1600" dirty="0">
                <a:solidFill>
                  <a:prstClr val="black"/>
                </a:solidFill>
                <a:latin typeface="Univers Next for HSBC Light" panose="020B0403030202020203" pitchFamily="34" charset="0"/>
              </a:rPr>
              <a:t>What could you buy if you were married and were both earning the median average salary and with a combined £30,000 deposit?</a:t>
            </a:r>
            <a:endParaRPr lang="en-GB" sz="1600" kern="0" dirty="0">
              <a:solidFill>
                <a:srgbClr val="231F20"/>
              </a:solidFill>
              <a:latin typeface="Univers Next for HSBC Light" panose="020B0403030202020203" pitchFamily="34" charset="0"/>
            </a:endParaRPr>
          </a:p>
          <a:p>
            <a:pPr marL="11930" defTabSz="858965">
              <a:spcBef>
                <a:spcPts val="94"/>
              </a:spcBef>
            </a:pPr>
            <a:endParaRPr lang="en-GB" sz="1600" kern="0" dirty="0">
              <a:solidFill>
                <a:srgbClr val="231F20"/>
              </a:solidFill>
              <a:latin typeface="Univers Next for HSBC Light" panose="020B0403030202020203" pitchFamily="34" charset="0"/>
            </a:endParaRPr>
          </a:p>
          <a:p>
            <a:pPr marL="11930" defTabSz="858965">
              <a:spcBef>
                <a:spcPts val="94"/>
              </a:spcBef>
              <a:spcAft>
                <a:spcPts val="1200"/>
              </a:spcAft>
            </a:pPr>
            <a:r>
              <a:rPr lang="en-GB" sz="1600" dirty="0">
                <a:solidFill>
                  <a:prstClr val="black"/>
                </a:solidFill>
                <a:latin typeface="Univers Next for HSBC Light" panose="020B0403030202020203" pitchFamily="34" charset="0"/>
              </a:rPr>
              <a:t>For each scenario, if possible, consider the following: </a:t>
            </a:r>
            <a:endParaRPr lang="en-GB" sz="1600" kern="0" dirty="0">
              <a:solidFill>
                <a:srgbClr val="231F20"/>
              </a:solidFill>
              <a:latin typeface="Univers Next for HSBC Light" panose="020B0403030202020203" pitchFamily="34" charset="0"/>
            </a:endParaRPr>
          </a:p>
          <a:p>
            <a:pPr marL="298450" marR="5080" indent="-285750">
              <a:spcAft>
                <a:spcPts val="1200"/>
              </a:spcAft>
              <a:buClr>
                <a:srgbClr val="DB0011"/>
              </a:buClr>
              <a:buSzPct val="110000"/>
              <a:buFont typeface="System Font Regular"/>
              <a:buChar char="●"/>
            </a:pPr>
            <a:r>
              <a:rPr lang="en-GB" sz="1600" dirty="0">
                <a:solidFill>
                  <a:prstClr val="black"/>
                </a:solidFill>
                <a:latin typeface="Univers Next for HSBC Light" panose="020B0403030202020203" pitchFamily="34" charset="0"/>
              </a:rPr>
              <a:t>How much would the monthly repayments be?</a:t>
            </a:r>
            <a:endParaRPr lang="en-GB" sz="1600" kern="0" dirty="0">
              <a:solidFill>
                <a:prstClr val="black"/>
              </a:solidFill>
              <a:latin typeface="Univers Next for HSBC Light"/>
            </a:endParaRPr>
          </a:p>
          <a:p>
            <a:pPr marL="298450" marR="5080" indent="-285750">
              <a:spcAft>
                <a:spcPts val="1200"/>
              </a:spcAft>
              <a:buClr>
                <a:srgbClr val="DB0011"/>
              </a:buClr>
              <a:buSzPct val="110000"/>
              <a:buFont typeface="System Font Regular"/>
              <a:buChar char="●"/>
            </a:pPr>
            <a:r>
              <a:rPr lang="en-GB" sz="1600" dirty="0">
                <a:solidFill>
                  <a:prstClr val="black"/>
                </a:solidFill>
                <a:latin typeface="Univers Next for HSBC Light" panose="020B0403030202020203" pitchFamily="34" charset="0"/>
              </a:rPr>
              <a:t>What local facilities does it have?</a:t>
            </a:r>
            <a:endParaRPr lang="en-US" sz="1600" spc="-75" dirty="0">
              <a:solidFill>
                <a:srgbClr val="333333"/>
              </a:solidFill>
              <a:latin typeface="Univers Next for HSBC Light" panose="020B0403030202020203" pitchFamily="34" charset="0"/>
            </a:endParaRPr>
          </a:p>
          <a:p>
            <a:pPr marL="298450" marR="5080" indent="-285750">
              <a:buClr>
                <a:srgbClr val="DB0011"/>
              </a:buClr>
              <a:buSzPct val="110000"/>
              <a:buFont typeface="System Font Regular"/>
              <a:buChar char="●"/>
            </a:pPr>
            <a:r>
              <a:rPr lang="en-GB" sz="1600" dirty="0">
                <a:solidFill>
                  <a:prstClr val="black"/>
                </a:solidFill>
                <a:latin typeface="Univers Next for HSBC Light" panose="020B0403030202020203" pitchFamily="34" charset="0"/>
              </a:rPr>
              <a:t>What travel costs would you have to include if you bought that house (Public transport or cost of petrol </a:t>
            </a:r>
            <a:r>
              <a:rPr lang="en-GB" sz="1600">
                <a:solidFill>
                  <a:prstClr val="black"/>
                </a:solidFill>
                <a:latin typeface="Univers Next for HSBC Light" panose="020B0403030202020203" pitchFamily="34" charset="0"/>
              </a:rPr>
              <a:t>etc)?</a:t>
            </a:r>
            <a:endParaRPr lang="en-GB" sz="1600" dirty="0">
              <a:solidFill>
                <a:prstClr val="black"/>
              </a:solidFill>
              <a:latin typeface="Univers Next for HSBC Light" panose="020B0403030202020203" pitchFamily="34" charset="0"/>
            </a:endParaRPr>
          </a:p>
        </p:txBody>
      </p:sp>
    </p:spTree>
    <p:extLst>
      <p:ext uri="{BB962C8B-B14F-4D97-AF65-F5344CB8AC3E}">
        <p14:creationId xmlns:p14="http://schemas.microsoft.com/office/powerpoint/2010/main" val="396474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88DA8F-2FAB-9CFE-07A6-4E8C3F990C5A}"/>
              </a:ext>
            </a:extLst>
          </p:cNvPr>
          <p:cNvSpPr/>
          <p:nvPr/>
        </p:nvSpPr>
        <p:spPr>
          <a:xfrm>
            <a:off x="550800" y="1425601"/>
            <a:ext cx="11091600" cy="4979024"/>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1">
            <a:extLst>
              <a:ext uri="{FF2B5EF4-FFF2-40B4-BE49-F238E27FC236}">
                <a16:creationId xmlns:a16="http://schemas.microsoft.com/office/drawing/2014/main" id="{67F29C00-1A63-C6F0-D10A-3AF70ABEA7A3}"/>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50" dirty="0">
                <a:solidFill>
                  <a:srgbClr val="000000"/>
                </a:solidFill>
                <a:latin typeface="Univers Next for HSBC Thin" panose="020B0303030202020203" pitchFamily="34" charset="77"/>
              </a:rPr>
              <a:t>Overview Of The Mortgage Journey</a:t>
            </a:r>
            <a:endParaRPr lang="en-US" sz="4400" kern="0" spc="-150" dirty="0">
              <a:solidFill>
                <a:schemeClr val="tx1"/>
              </a:solidFill>
              <a:latin typeface="Univers Next for HSBC Thin" panose="020B0303030202020203" pitchFamily="34" charset="77"/>
            </a:endParaRPr>
          </a:p>
        </p:txBody>
      </p:sp>
      <p:sp>
        <p:nvSpPr>
          <p:cNvPr id="13" name="Rounded Rectangle 12">
            <a:extLst>
              <a:ext uri="{FF2B5EF4-FFF2-40B4-BE49-F238E27FC236}">
                <a16:creationId xmlns:a16="http://schemas.microsoft.com/office/drawing/2014/main" id="{C8D6E88F-3B73-F8D7-2AB1-47CB5D19150F}"/>
              </a:ext>
            </a:extLst>
          </p:cNvPr>
          <p:cNvSpPr>
            <a:spLocks/>
          </p:cNvSpPr>
          <p:nvPr/>
        </p:nvSpPr>
        <p:spPr bwMode="gray">
          <a:xfrm>
            <a:off x="806400" y="1666800"/>
            <a:ext cx="2743200" cy="1630456"/>
          </a:xfrm>
          <a:prstGeom prst="roundRect">
            <a:avLst>
              <a:gd name="adj" fmla="val 0"/>
            </a:avLst>
          </a:prstGeom>
          <a:noFill/>
        </p:spPr>
        <p:txBody>
          <a:bodyPr wrap="square" lIns="0" tIns="0" rIns="0" bIns="0" anchor="t">
            <a:noAutofit/>
          </a:bodyPr>
          <a:lstStyle/>
          <a:p>
            <a:pPr marL="298800" marR="5080" indent="-284400">
              <a:spcAft>
                <a:spcPts val="900"/>
              </a:spcAft>
              <a:buClr>
                <a:srgbClr val="DB0011"/>
              </a:buClr>
              <a:buSzPct val="110000"/>
              <a:buFont typeface="System Font Regular"/>
              <a:buChar char="●"/>
            </a:pPr>
            <a:r>
              <a:rPr lang="en-GB" sz="1400" spc="-15" dirty="0">
                <a:solidFill>
                  <a:srgbClr val="000000"/>
                </a:solidFill>
                <a:latin typeface="Univers Next for HSBC Light" panose="020B0403030202020203" pitchFamily="34" charset="0"/>
                <a:cs typeface="UniversNextforHSBC-Medium"/>
              </a:rPr>
              <a:t>Apply</a:t>
            </a:r>
            <a:r>
              <a:rPr lang="en-GB" sz="1400" spc="-145" dirty="0">
                <a:solidFill>
                  <a:srgbClr val="000000"/>
                </a:solidFill>
                <a:latin typeface="Univers Next for HSBC Light" panose="020B0403030202020203" pitchFamily="34" charset="0"/>
                <a:cs typeface="UniversNextforHSBC-Medium"/>
              </a:rPr>
              <a:t> </a:t>
            </a:r>
            <a:r>
              <a:rPr lang="en-GB" sz="1400" spc="-30" dirty="0">
                <a:solidFill>
                  <a:srgbClr val="000000"/>
                </a:solidFill>
                <a:latin typeface="Univers Next for HSBC Light" panose="020B0403030202020203" pitchFamily="34" charset="0"/>
                <a:cs typeface="UniversNextforHSBC-Medium"/>
              </a:rPr>
              <a:t>for </a:t>
            </a:r>
            <a:r>
              <a:rPr lang="en-GB" sz="1400" spc="-20" dirty="0">
                <a:solidFill>
                  <a:srgbClr val="000000"/>
                </a:solidFill>
                <a:latin typeface="Univers Next for HSBC Light" panose="020B0403030202020203" pitchFamily="34" charset="0"/>
                <a:cs typeface="UniversNextforHSBC-Medium"/>
              </a:rPr>
              <a:t>mortgage</a:t>
            </a:r>
            <a:endParaRPr lang="en-GB" sz="1400" dirty="0">
              <a:latin typeface="Univers Next for HSBC Light" panose="020B0403030202020203" pitchFamily="34" charset="0"/>
            </a:endParaRPr>
          </a:p>
          <a:p>
            <a:pPr marL="298800" marR="5080" indent="-284400">
              <a:spcAft>
                <a:spcPts val="900"/>
              </a:spcAft>
              <a:buClr>
                <a:srgbClr val="DB0011"/>
              </a:buClr>
              <a:buSzPct val="110000"/>
              <a:buFont typeface="System Font Regular"/>
              <a:buChar char="●"/>
            </a:pPr>
            <a:r>
              <a:rPr lang="en-GB" sz="1400" spc="-30" dirty="0">
                <a:solidFill>
                  <a:srgbClr val="000000"/>
                </a:solidFill>
                <a:latin typeface="Univers Next for HSBC Light" panose="020B0403030202020203" pitchFamily="34" charset="0"/>
                <a:cs typeface="UniversNextforHSBC-Medium"/>
              </a:rPr>
              <a:t>Work </a:t>
            </a:r>
            <a:r>
              <a:rPr lang="en-GB" sz="1400" spc="-25" dirty="0">
                <a:solidFill>
                  <a:srgbClr val="000000"/>
                </a:solidFill>
                <a:latin typeface="Univers Next for HSBC Light" panose="020B0403030202020203" pitchFamily="34" charset="0"/>
                <a:cs typeface="UniversNextforHSBC-Medium"/>
              </a:rPr>
              <a:t>out your</a:t>
            </a:r>
            <a:r>
              <a:rPr lang="en-GB" sz="1400" spc="-120" dirty="0">
                <a:solidFill>
                  <a:srgbClr val="000000"/>
                </a:solidFill>
                <a:latin typeface="Univers Next for HSBC Light" panose="020B0403030202020203" pitchFamily="34" charset="0"/>
                <a:cs typeface="UniversNextforHSBC-Medium"/>
              </a:rPr>
              <a:t> </a:t>
            </a:r>
            <a:r>
              <a:rPr lang="en-GB" sz="1400" spc="-20" dirty="0">
                <a:solidFill>
                  <a:srgbClr val="000000"/>
                </a:solidFill>
                <a:latin typeface="Univers Next for HSBC Light" panose="020B0403030202020203" pitchFamily="34" charset="0"/>
                <a:cs typeface="UniversNextforHSBC-Medium"/>
              </a:rPr>
              <a:t>budget</a:t>
            </a:r>
          </a:p>
          <a:p>
            <a:pPr marL="298800" marR="5080" indent="-284400">
              <a:spcAft>
                <a:spcPts val="900"/>
              </a:spcAft>
              <a:buClr>
                <a:srgbClr val="DB0011"/>
              </a:buClr>
              <a:buSzPct val="110000"/>
              <a:buFont typeface="System Font Regular"/>
              <a:buChar char="●"/>
            </a:pPr>
            <a:r>
              <a:rPr lang="en-GB" sz="1400" spc="-20" dirty="0">
                <a:solidFill>
                  <a:srgbClr val="000000"/>
                </a:solidFill>
                <a:latin typeface="Univers Next for HSBC Light" panose="020B0403030202020203" pitchFamily="34" charset="0"/>
              </a:rPr>
              <a:t>Appoint legal representative</a:t>
            </a:r>
            <a:endParaRPr lang="en-GB" sz="1400" dirty="0">
              <a:latin typeface="Univers Next for HSBC Light" panose="020B0403030202020203" pitchFamily="34" charset="0"/>
            </a:endParaRPr>
          </a:p>
          <a:p>
            <a:pPr marL="298800" marR="5080" indent="-284400">
              <a:spcAft>
                <a:spcPts val="900"/>
              </a:spcAft>
              <a:buClr>
                <a:srgbClr val="DB0011"/>
              </a:buClr>
              <a:buSzPct val="110000"/>
              <a:buFont typeface="System Font Regular"/>
              <a:buChar char="●"/>
            </a:pPr>
            <a:r>
              <a:rPr lang="en-GB" sz="1400" spc="-20" dirty="0">
                <a:solidFill>
                  <a:srgbClr val="000000"/>
                </a:solidFill>
                <a:latin typeface="Univers Next for HSBC Light" panose="020B0403030202020203" pitchFamily="34" charset="0"/>
                <a:cs typeface="UniversNextforHSBC-Medium"/>
              </a:rPr>
              <a:t>Find</a:t>
            </a:r>
            <a:r>
              <a:rPr lang="en-GB" sz="1400" spc="-145" dirty="0">
                <a:solidFill>
                  <a:srgbClr val="000000"/>
                </a:solidFill>
                <a:latin typeface="Univers Next for HSBC Light" panose="020B0403030202020203" pitchFamily="34" charset="0"/>
                <a:cs typeface="UniversNextforHSBC-Medium"/>
              </a:rPr>
              <a:t> </a:t>
            </a:r>
            <a:r>
              <a:rPr lang="en-GB" sz="1400" spc="-25" dirty="0">
                <a:solidFill>
                  <a:srgbClr val="000000"/>
                </a:solidFill>
                <a:latin typeface="Univers Next for HSBC Light" panose="020B0403030202020203" pitchFamily="34" charset="0"/>
                <a:cs typeface="UniversNextforHSBC-Medium"/>
              </a:rPr>
              <a:t>your </a:t>
            </a:r>
            <a:r>
              <a:rPr lang="en-GB" sz="1400" spc="-20" dirty="0">
                <a:solidFill>
                  <a:srgbClr val="000000"/>
                </a:solidFill>
                <a:latin typeface="Univers Next for HSBC Light" panose="020B0403030202020203" pitchFamily="34" charset="0"/>
                <a:cs typeface="UniversNextforHSBC-Medium"/>
              </a:rPr>
              <a:t>new</a:t>
            </a:r>
            <a:r>
              <a:rPr lang="en-GB" sz="1400" spc="-75" dirty="0">
                <a:solidFill>
                  <a:srgbClr val="000000"/>
                </a:solidFill>
                <a:latin typeface="Univers Next for HSBC Light" panose="020B0403030202020203" pitchFamily="34" charset="0"/>
                <a:cs typeface="UniversNextforHSBC-Medium"/>
              </a:rPr>
              <a:t> </a:t>
            </a:r>
            <a:r>
              <a:rPr lang="en-GB" sz="1400" spc="-20" dirty="0">
                <a:solidFill>
                  <a:srgbClr val="000000"/>
                </a:solidFill>
                <a:latin typeface="Univers Next for HSBC Light" panose="020B0403030202020203" pitchFamily="34" charset="0"/>
                <a:cs typeface="UniversNextforHSBC-Medium"/>
              </a:rPr>
              <a:t>home</a:t>
            </a:r>
            <a:endParaRPr lang="en-GB" sz="1400" dirty="0">
              <a:latin typeface="Univers Next for HSBC Light" panose="020B0403030202020203" pitchFamily="34" charset="0"/>
            </a:endParaRPr>
          </a:p>
        </p:txBody>
      </p:sp>
      <p:sp>
        <p:nvSpPr>
          <p:cNvPr id="23" name="TextBox 22">
            <a:extLst>
              <a:ext uri="{FF2B5EF4-FFF2-40B4-BE49-F238E27FC236}">
                <a16:creationId xmlns:a16="http://schemas.microsoft.com/office/drawing/2014/main" id="{9E5D378C-029E-6AAA-40DC-4399E499DDC1}"/>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7 – </a:t>
            </a:r>
            <a:r>
              <a:rPr lang="en-GB" sz="1000" dirty="0">
                <a:solidFill>
                  <a:srgbClr val="000000"/>
                </a:solidFill>
                <a:latin typeface="Univers Next for HSBC Light" panose="020B0403030202020203" pitchFamily="34" charset="0"/>
              </a:rPr>
              <a:t>First Time Buyer</a:t>
            </a:r>
            <a:endParaRPr lang="en-US" sz="1000" b="0" i="0" dirty="0">
              <a:latin typeface="Univers Next for HSBC Light" panose="020B0403030202020203" pitchFamily="34" charset="0"/>
            </a:endParaRPr>
          </a:p>
        </p:txBody>
      </p:sp>
      <p:sp>
        <p:nvSpPr>
          <p:cNvPr id="24" name="Slide number">
            <a:extLst>
              <a:ext uri="{FF2B5EF4-FFF2-40B4-BE49-F238E27FC236}">
                <a16:creationId xmlns:a16="http://schemas.microsoft.com/office/drawing/2014/main" id="{ACC3C05B-C08D-18EA-AAD9-55E15C73BEDD}"/>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2</a:t>
            </a:fld>
            <a:endParaRPr lang="en-GB" altLang="zh-TW" sz="1000" b="0" i="0" kern="1200" dirty="0">
              <a:solidFill>
                <a:schemeClr val="tx1"/>
              </a:solidFill>
              <a:latin typeface="Univers Next for HSBC Light" panose="020B0403030202020203" pitchFamily="34" charset="0"/>
              <a:ea typeface="+mn-ea"/>
              <a:cs typeface="+mn-cs"/>
            </a:endParaRPr>
          </a:p>
        </p:txBody>
      </p:sp>
      <p:pic>
        <p:nvPicPr>
          <p:cNvPr id="38" name="Graphic 37">
            <a:extLst>
              <a:ext uri="{FF2B5EF4-FFF2-40B4-BE49-F238E27FC236}">
                <a16:creationId xmlns:a16="http://schemas.microsoft.com/office/drawing/2014/main" id="{CB43D266-446B-52EC-127B-5A7CF5FC7C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36368" y="2670816"/>
            <a:ext cx="4318000" cy="4318000"/>
          </a:xfrm>
          <a:prstGeom prst="rect">
            <a:avLst/>
          </a:prstGeom>
        </p:spPr>
      </p:pic>
      <p:sp>
        <p:nvSpPr>
          <p:cNvPr id="25" name="Rectangle 24">
            <a:extLst>
              <a:ext uri="{FF2B5EF4-FFF2-40B4-BE49-F238E27FC236}">
                <a16:creationId xmlns:a16="http://schemas.microsoft.com/office/drawing/2014/main" id="{C24B0D20-C991-662F-7BF7-84F3CB3803D6}"/>
              </a:ext>
            </a:extLst>
          </p:cNvPr>
          <p:cNvSpPr/>
          <p:nvPr/>
        </p:nvSpPr>
        <p:spPr>
          <a:xfrm>
            <a:off x="7052400" y="1667200"/>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8A4E1EA-9FDF-FEB1-326A-4F1556C596EE}"/>
              </a:ext>
            </a:extLst>
          </p:cNvPr>
          <p:cNvSpPr txBox="1"/>
          <p:nvPr/>
        </p:nvSpPr>
        <p:spPr>
          <a:xfrm>
            <a:off x="7168624" y="1735220"/>
            <a:ext cx="4091172" cy="252633"/>
          </a:xfrm>
          <a:prstGeom prst="rect">
            <a:avLst/>
          </a:prstGeom>
          <a:noFill/>
        </p:spPr>
        <p:txBody>
          <a:bodyPr wrap="square" lIns="0" tIns="0" rIns="0" bIns="0" rtlCol="0">
            <a:spAutoFit/>
          </a:bodyPr>
          <a:lstStyle/>
          <a:p>
            <a:pPr marL="14400" marR="5089" algn="ctr" defTabSz="916007">
              <a:lnSpc>
                <a:spcPct val="113100"/>
              </a:lnSpc>
              <a:defRPr/>
            </a:pPr>
            <a:r>
              <a:rPr lang="en-GB" sz="1600" spc="-30" dirty="0">
                <a:solidFill>
                  <a:srgbClr val="000000"/>
                </a:solidFill>
                <a:latin typeface="Univers Next for HSBC Bold" panose="020B0603030202020203" pitchFamily="34" charset="0"/>
                <a:cs typeface="UniversNextforHSBC-Medium"/>
              </a:rPr>
              <a:t>Work </a:t>
            </a:r>
            <a:r>
              <a:rPr lang="en-GB" sz="1600" spc="-25" dirty="0">
                <a:solidFill>
                  <a:srgbClr val="000000"/>
                </a:solidFill>
                <a:latin typeface="Univers Next for HSBC Bold" panose="020B0603030202020203" pitchFamily="34" charset="0"/>
                <a:cs typeface="UniversNextforHSBC-Medium"/>
              </a:rPr>
              <a:t>out your</a:t>
            </a:r>
            <a:r>
              <a:rPr lang="en-GB" sz="1600" spc="-120" dirty="0">
                <a:solidFill>
                  <a:srgbClr val="000000"/>
                </a:solidFill>
                <a:latin typeface="Univers Next for HSBC Bold" panose="020B0603030202020203" pitchFamily="34" charset="0"/>
                <a:cs typeface="UniversNextforHSBC-Medium"/>
              </a:rPr>
              <a:t> </a:t>
            </a:r>
            <a:r>
              <a:rPr lang="en-GB" sz="1600" spc="-20" dirty="0">
                <a:solidFill>
                  <a:srgbClr val="000000"/>
                </a:solidFill>
                <a:latin typeface="Univers Next for HSBC Bold" panose="020B0603030202020203" pitchFamily="34" charset="0"/>
                <a:cs typeface="UniversNextforHSBC-Medium"/>
              </a:rPr>
              <a:t>budget</a:t>
            </a:r>
            <a:endParaRPr lang="en-GB" sz="1600" dirty="0">
              <a:solidFill>
                <a:srgbClr val="000000"/>
              </a:solidFill>
              <a:latin typeface="Univers Next for HSBC Bold" panose="020B0603030202020203" pitchFamily="34" charset="0"/>
              <a:cs typeface="UniversNextforHSBC-Medium"/>
            </a:endParaRPr>
          </a:p>
        </p:txBody>
      </p:sp>
      <p:sp>
        <p:nvSpPr>
          <p:cNvPr id="43" name="Rectangle 42">
            <a:extLst>
              <a:ext uri="{FF2B5EF4-FFF2-40B4-BE49-F238E27FC236}">
                <a16:creationId xmlns:a16="http://schemas.microsoft.com/office/drawing/2014/main" id="{88635872-4A37-89FD-2CD8-F8C7292267F7}"/>
              </a:ext>
            </a:extLst>
          </p:cNvPr>
          <p:cNvSpPr/>
          <p:nvPr/>
        </p:nvSpPr>
        <p:spPr>
          <a:xfrm>
            <a:off x="7052400" y="5776745"/>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42977635-252D-0159-38EA-8C7618184FE8}"/>
              </a:ext>
            </a:extLst>
          </p:cNvPr>
          <p:cNvSpPr txBox="1"/>
          <p:nvPr/>
        </p:nvSpPr>
        <p:spPr>
          <a:xfrm>
            <a:off x="7168624" y="5844765"/>
            <a:ext cx="4091172" cy="252633"/>
          </a:xfrm>
          <a:prstGeom prst="rect">
            <a:avLst/>
          </a:prstGeom>
          <a:noFill/>
        </p:spPr>
        <p:txBody>
          <a:bodyPr wrap="square" lIns="0" tIns="0" rIns="0" bIns="0" rtlCol="0">
            <a:spAutoFit/>
          </a:bodyPr>
          <a:lstStyle/>
          <a:p>
            <a:pPr marL="12722" marR="5089" algn="ctr" defTabSz="916007">
              <a:lnSpc>
                <a:spcPct val="113100"/>
              </a:lnSpc>
              <a:defRPr/>
            </a:pPr>
            <a:r>
              <a:rPr lang="en-GB" sz="1600" spc="-20" dirty="0">
                <a:solidFill>
                  <a:srgbClr val="000000"/>
                </a:solidFill>
                <a:latin typeface="Univers Next for HSBC Bold" panose="020B0603030202020203" pitchFamily="34" charset="0"/>
                <a:cs typeface="UniversNextforHSBC-Medium"/>
              </a:rPr>
              <a:t>Completion Date</a:t>
            </a:r>
            <a:endParaRPr lang="en-GB" sz="1600" dirty="0">
              <a:solidFill>
                <a:srgbClr val="000000"/>
              </a:solidFill>
              <a:latin typeface="Univers Next for HSBC Bold" panose="020B0603030202020203" pitchFamily="34" charset="0"/>
              <a:cs typeface="UniversNextforHSBC-Medium"/>
            </a:endParaRPr>
          </a:p>
        </p:txBody>
      </p:sp>
      <p:sp>
        <p:nvSpPr>
          <p:cNvPr id="46" name="Rectangle 45">
            <a:extLst>
              <a:ext uri="{FF2B5EF4-FFF2-40B4-BE49-F238E27FC236}">
                <a16:creationId xmlns:a16="http://schemas.microsoft.com/office/drawing/2014/main" id="{DE85FBFD-46EC-00D6-CF87-E98328CE9470}"/>
              </a:ext>
            </a:extLst>
          </p:cNvPr>
          <p:cNvSpPr/>
          <p:nvPr/>
        </p:nvSpPr>
        <p:spPr>
          <a:xfrm>
            <a:off x="7052400" y="2254278"/>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52DBEECE-1B31-A5B9-006C-40BFA6C27B22}"/>
              </a:ext>
            </a:extLst>
          </p:cNvPr>
          <p:cNvSpPr txBox="1"/>
          <p:nvPr/>
        </p:nvSpPr>
        <p:spPr>
          <a:xfrm>
            <a:off x="7168624" y="2322298"/>
            <a:ext cx="4091172" cy="252633"/>
          </a:xfrm>
          <a:prstGeom prst="rect">
            <a:avLst/>
          </a:prstGeom>
          <a:noFill/>
        </p:spPr>
        <p:txBody>
          <a:bodyPr wrap="square" lIns="0" tIns="0" rIns="0" bIns="0" rtlCol="0">
            <a:spAutoFit/>
          </a:bodyPr>
          <a:lstStyle/>
          <a:p>
            <a:pPr marL="14400" marR="5089" algn="ctr" defTabSz="916007">
              <a:lnSpc>
                <a:spcPct val="113100"/>
              </a:lnSpc>
              <a:defRPr/>
            </a:pPr>
            <a:r>
              <a:rPr lang="en-GB" sz="1600" spc="-20" dirty="0">
                <a:solidFill>
                  <a:srgbClr val="000000"/>
                </a:solidFill>
                <a:latin typeface="Univers Next for HSBC Bold" panose="020B0603030202020203" pitchFamily="34" charset="0"/>
                <a:cs typeface="UniversNextforHSBC-Medium"/>
              </a:rPr>
              <a:t>Find</a:t>
            </a:r>
            <a:r>
              <a:rPr lang="en-GB" sz="1600" spc="-145" dirty="0">
                <a:solidFill>
                  <a:srgbClr val="000000"/>
                </a:solidFill>
                <a:latin typeface="Univers Next for HSBC Bold" panose="020B0603030202020203" pitchFamily="34" charset="0"/>
                <a:cs typeface="UniversNextforHSBC-Medium"/>
              </a:rPr>
              <a:t> </a:t>
            </a:r>
            <a:r>
              <a:rPr lang="en-GB" sz="1600" spc="-25" dirty="0">
                <a:solidFill>
                  <a:srgbClr val="000000"/>
                </a:solidFill>
                <a:latin typeface="Univers Next for HSBC Bold" panose="020B0603030202020203" pitchFamily="34" charset="0"/>
                <a:cs typeface="UniversNextforHSBC-Medium"/>
              </a:rPr>
              <a:t>your </a:t>
            </a:r>
            <a:r>
              <a:rPr lang="en-GB" sz="1600" spc="-20" dirty="0">
                <a:solidFill>
                  <a:srgbClr val="000000"/>
                </a:solidFill>
                <a:latin typeface="Univers Next for HSBC Bold" panose="020B0603030202020203" pitchFamily="34" charset="0"/>
                <a:cs typeface="UniversNextforHSBC-Medium"/>
              </a:rPr>
              <a:t>new</a:t>
            </a:r>
            <a:r>
              <a:rPr lang="en-GB" sz="1600" spc="-75" dirty="0">
                <a:solidFill>
                  <a:srgbClr val="000000"/>
                </a:solidFill>
                <a:latin typeface="Univers Next for HSBC Bold" panose="020B0603030202020203" pitchFamily="34" charset="0"/>
                <a:cs typeface="UniversNextforHSBC-Medium"/>
              </a:rPr>
              <a:t> </a:t>
            </a:r>
            <a:r>
              <a:rPr lang="en-GB" sz="1600" spc="-20" dirty="0">
                <a:solidFill>
                  <a:srgbClr val="000000"/>
                </a:solidFill>
                <a:latin typeface="Univers Next for HSBC Bold" panose="020B0603030202020203" pitchFamily="34" charset="0"/>
                <a:cs typeface="UniversNextforHSBC-Medium"/>
              </a:rPr>
              <a:t>home</a:t>
            </a:r>
            <a:endParaRPr lang="en-GB" sz="1600" dirty="0">
              <a:solidFill>
                <a:srgbClr val="000000"/>
              </a:solidFill>
              <a:latin typeface="Univers Next for HSBC Bold" panose="020B0603030202020203" pitchFamily="34" charset="0"/>
              <a:cs typeface="UniversNextforHSBC-Medium"/>
            </a:endParaRPr>
          </a:p>
        </p:txBody>
      </p:sp>
      <p:sp>
        <p:nvSpPr>
          <p:cNvPr id="49" name="Rectangle 48">
            <a:extLst>
              <a:ext uri="{FF2B5EF4-FFF2-40B4-BE49-F238E27FC236}">
                <a16:creationId xmlns:a16="http://schemas.microsoft.com/office/drawing/2014/main" id="{A7296D28-F5B9-4DFF-3BA9-4C5B94A79F32}"/>
              </a:ext>
            </a:extLst>
          </p:cNvPr>
          <p:cNvSpPr/>
          <p:nvPr/>
        </p:nvSpPr>
        <p:spPr>
          <a:xfrm>
            <a:off x="7052400" y="2841356"/>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003A29DA-79FB-65E9-D984-855300459287}"/>
              </a:ext>
            </a:extLst>
          </p:cNvPr>
          <p:cNvSpPr txBox="1"/>
          <p:nvPr/>
        </p:nvSpPr>
        <p:spPr>
          <a:xfrm>
            <a:off x="7168624" y="2909376"/>
            <a:ext cx="4091172" cy="252633"/>
          </a:xfrm>
          <a:prstGeom prst="rect">
            <a:avLst/>
          </a:prstGeom>
          <a:noFill/>
        </p:spPr>
        <p:txBody>
          <a:bodyPr wrap="square" lIns="0" tIns="0" rIns="0" bIns="0" rtlCol="0">
            <a:spAutoFit/>
          </a:bodyPr>
          <a:lstStyle/>
          <a:p>
            <a:pPr marL="14400" marR="5089" algn="ctr" defTabSz="916007">
              <a:lnSpc>
                <a:spcPct val="113100"/>
              </a:lnSpc>
              <a:defRPr/>
            </a:pPr>
            <a:r>
              <a:rPr lang="en-GB" sz="1600" spc="-15" dirty="0">
                <a:solidFill>
                  <a:srgbClr val="000000"/>
                </a:solidFill>
                <a:latin typeface="Univers Next for HSBC Bold" panose="020B0603030202020203" pitchFamily="34" charset="0"/>
                <a:cs typeface="UniversNextforHSBC-Medium"/>
              </a:rPr>
              <a:t>Apply</a:t>
            </a:r>
            <a:r>
              <a:rPr lang="en-GB" sz="1600" spc="-145" dirty="0">
                <a:solidFill>
                  <a:srgbClr val="000000"/>
                </a:solidFill>
                <a:latin typeface="Univers Next for HSBC Bold" panose="020B0603030202020203" pitchFamily="34" charset="0"/>
                <a:cs typeface="UniversNextforHSBC-Medium"/>
              </a:rPr>
              <a:t> </a:t>
            </a:r>
            <a:r>
              <a:rPr lang="en-GB" sz="1600" spc="-30" dirty="0">
                <a:solidFill>
                  <a:srgbClr val="000000"/>
                </a:solidFill>
                <a:latin typeface="Univers Next for HSBC Bold" panose="020B0603030202020203" pitchFamily="34" charset="0"/>
                <a:cs typeface="UniversNextforHSBC-Medium"/>
              </a:rPr>
              <a:t>for </a:t>
            </a:r>
            <a:r>
              <a:rPr lang="en-GB" sz="1600" spc="-20" dirty="0">
                <a:solidFill>
                  <a:srgbClr val="000000"/>
                </a:solidFill>
                <a:latin typeface="Univers Next for HSBC Bold" panose="020B0603030202020203" pitchFamily="34" charset="0"/>
                <a:cs typeface="UniversNextforHSBC-Medium"/>
              </a:rPr>
              <a:t>mortgage</a:t>
            </a:r>
            <a:endParaRPr lang="en-GB" sz="1600" dirty="0">
              <a:solidFill>
                <a:srgbClr val="000000"/>
              </a:solidFill>
              <a:latin typeface="Univers Next for HSBC Bold" panose="020B0603030202020203" pitchFamily="34" charset="0"/>
              <a:cs typeface="UniversNextforHSBC-Medium"/>
            </a:endParaRPr>
          </a:p>
        </p:txBody>
      </p:sp>
      <p:sp>
        <p:nvSpPr>
          <p:cNvPr id="52" name="Rectangle 51">
            <a:extLst>
              <a:ext uri="{FF2B5EF4-FFF2-40B4-BE49-F238E27FC236}">
                <a16:creationId xmlns:a16="http://schemas.microsoft.com/office/drawing/2014/main" id="{891A73F8-CE35-DD22-A1CF-6445D40E77EA}"/>
              </a:ext>
            </a:extLst>
          </p:cNvPr>
          <p:cNvSpPr/>
          <p:nvPr/>
        </p:nvSpPr>
        <p:spPr>
          <a:xfrm>
            <a:off x="7052400" y="3428434"/>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69B3EEE-2B4B-9F19-EC31-8D9727D9D2CC}"/>
              </a:ext>
            </a:extLst>
          </p:cNvPr>
          <p:cNvSpPr txBox="1"/>
          <p:nvPr/>
        </p:nvSpPr>
        <p:spPr>
          <a:xfrm>
            <a:off x="7168624" y="3496454"/>
            <a:ext cx="4091172" cy="252633"/>
          </a:xfrm>
          <a:prstGeom prst="rect">
            <a:avLst/>
          </a:prstGeom>
          <a:noFill/>
        </p:spPr>
        <p:txBody>
          <a:bodyPr wrap="square" lIns="0" tIns="0" rIns="0" bIns="0" rtlCol="0">
            <a:spAutoFit/>
          </a:bodyPr>
          <a:lstStyle/>
          <a:p>
            <a:pPr marL="14400" marR="5089" algn="ctr" defTabSz="916007">
              <a:lnSpc>
                <a:spcPct val="113100"/>
              </a:lnSpc>
              <a:spcBef>
                <a:spcPts val="100"/>
              </a:spcBef>
              <a:defRPr/>
            </a:pPr>
            <a:r>
              <a:rPr lang="en-GB" sz="1600" spc="-20" dirty="0">
                <a:solidFill>
                  <a:srgbClr val="000000"/>
                </a:solidFill>
                <a:latin typeface="Univers Next for HSBC Bold" panose="020B0603030202020203" pitchFamily="34" charset="0"/>
                <a:cs typeface="UniversNextforHSBC-Medium"/>
              </a:rPr>
              <a:t>Appoint legal </a:t>
            </a:r>
            <a:r>
              <a:rPr lang="en-GB" sz="1600" spc="-25" dirty="0">
                <a:solidFill>
                  <a:srgbClr val="000000"/>
                </a:solidFill>
                <a:latin typeface="Univers Next for HSBC Bold" panose="020B0603030202020203" pitchFamily="34" charset="0"/>
                <a:cs typeface="UniversNextforHSBC-Medium"/>
              </a:rPr>
              <a:t>representative</a:t>
            </a:r>
            <a:endParaRPr lang="en-GB" sz="1600" dirty="0">
              <a:solidFill>
                <a:srgbClr val="000000"/>
              </a:solidFill>
              <a:latin typeface="Univers Next for HSBC Bold" panose="020B0603030202020203" pitchFamily="34" charset="0"/>
              <a:cs typeface="UniversNextforHSBC-Medium"/>
            </a:endParaRPr>
          </a:p>
        </p:txBody>
      </p:sp>
      <p:sp>
        <p:nvSpPr>
          <p:cNvPr id="55" name="Rectangle 54">
            <a:extLst>
              <a:ext uri="{FF2B5EF4-FFF2-40B4-BE49-F238E27FC236}">
                <a16:creationId xmlns:a16="http://schemas.microsoft.com/office/drawing/2014/main" id="{8A694366-91B6-3F34-123D-0812FD731E70}"/>
              </a:ext>
            </a:extLst>
          </p:cNvPr>
          <p:cNvSpPr/>
          <p:nvPr/>
        </p:nvSpPr>
        <p:spPr>
          <a:xfrm>
            <a:off x="7052400" y="4015512"/>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463E6387-4D35-5834-FAB3-C74729F39095}"/>
              </a:ext>
            </a:extLst>
          </p:cNvPr>
          <p:cNvSpPr txBox="1"/>
          <p:nvPr/>
        </p:nvSpPr>
        <p:spPr>
          <a:xfrm>
            <a:off x="7168624" y="4083532"/>
            <a:ext cx="4091172" cy="252633"/>
          </a:xfrm>
          <a:prstGeom prst="rect">
            <a:avLst/>
          </a:prstGeom>
          <a:noFill/>
        </p:spPr>
        <p:txBody>
          <a:bodyPr wrap="square" lIns="0" tIns="0" rIns="0" bIns="0" rtlCol="0">
            <a:spAutoFit/>
          </a:bodyPr>
          <a:lstStyle/>
          <a:p>
            <a:pPr marL="14400" marR="5089" algn="ctr" defTabSz="916007">
              <a:lnSpc>
                <a:spcPct val="113100"/>
              </a:lnSpc>
              <a:defRPr/>
            </a:pPr>
            <a:r>
              <a:rPr lang="en-GB" sz="1600" spc="-25" dirty="0">
                <a:solidFill>
                  <a:srgbClr val="000000"/>
                </a:solidFill>
                <a:latin typeface="Univers Next for HSBC Bold" panose="020B0603030202020203" pitchFamily="34" charset="0"/>
                <a:cs typeface="UniversNextforHSBC-Medium"/>
              </a:rPr>
              <a:t>Mortgage offer confirmed</a:t>
            </a:r>
            <a:endParaRPr lang="en-GB" sz="1600" dirty="0">
              <a:solidFill>
                <a:srgbClr val="000000"/>
              </a:solidFill>
              <a:latin typeface="Univers Next for HSBC Bold" panose="020B0603030202020203" pitchFamily="34" charset="0"/>
              <a:cs typeface="UniversNextforHSBC-Medium"/>
            </a:endParaRPr>
          </a:p>
        </p:txBody>
      </p:sp>
      <p:sp>
        <p:nvSpPr>
          <p:cNvPr id="58" name="Rectangle 57">
            <a:extLst>
              <a:ext uri="{FF2B5EF4-FFF2-40B4-BE49-F238E27FC236}">
                <a16:creationId xmlns:a16="http://schemas.microsoft.com/office/drawing/2014/main" id="{D8417D2D-322D-CEF2-7026-0A43174FA352}"/>
              </a:ext>
            </a:extLst>
          </p:cNvPr>
          <p:cNvSpPr/>
          <p:nvPr/>
        </p:nvSpPr>
        <p:spPr>
          <a:xfrm>
            <a:off x="7052400" y="4602590"/>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60F6ABCB-215D-A647-BA72-1935805F9C02}"/>
              </a:ext>
            </a:extLst>
          </p:cNvPr>
          <p:cNvSpPr txBox="1"/>
          <p:nvPr/>
        </p:nvSpPr>
        <p:spPr>
          <a:xfrm>
            <a:off x="7168624" y="4670610"/>
            <a:ext cx="4091172" cy="252633"/>
          </a:xfrm>
          <a:prstGeom prst="rect">
            <a:avLst/>
          </a:prstGeom>
          <a:noFill/>
        </p:spPr>
        <p:txBody>
          <a:bodyPr wrap="square" lIns="0" tIns="0" rIns="0" bIns="0" rtlCol="0">
            <a:spAutoFit/>
          </a:bodyPr>
          <a:lstStyle/>
          <a:p>
            <a:pPr marL="12722" marR="5089" algn="ctr" defTabSz="916007">
              <a:lnSpc>
                <a:spcPct val="113100"/>
              </a:lnSpc>
              <a:spcBef>
                <a:spcPts val="100"/>
              </a:spcBef>
              <a:defRPr/>
            </a:pPr>
            <a:r>
              <a:rPr lang="en-GB" sz="1600" spc="-25" dirty="0">
                <a:solidFill>
                  <a:srgbClr val="000000"/>
                </a:solidFill>
                <a:latin typeface="Univers Next for HSBC Bold" panose="020B0603030202020203" pitchFamily="34" charset="0"/>
                <a:cs typeface="UniversNextforHSBC-Medium"/>
              </a:rPr>
              <a:t>Liaise </a:t>
            </a:r>
            <a:r>
              <a:rPr lang="en-GB" sz="1600" spc="-20" dirty="0">
                <a:solidFill>
                  <a:srgbClr val="000000"/>
                </a:solidFill>
                <a:latin typeface="Univers Next for HSBC Bold" panose="020B0603030202020203" pitchFamily="34" charset="0"/>
                <a:cs typeface="UniversNextforHSBC-Medium"/>
              </a:rPr>
              <a:t>with legal</a:t>
            </a:r>
            <a:r>
              <a:rPr lang="en-GB" sz="1600" spc="-70" dirty="0">
                <a:solidFill>
                  <a:srgbClr val="000000"/>
                </a:solidFill>
                <a:latin typeface="Univers Next for HSBC Bold" panose="020B0603030202020203" pitchFamily="34" charset="0"/>
                <a:cs typeface="UniversNextforHSBC-Medium"/>
              </a:rPr>
              <a:t> </a:t>
            </a:r>
            <a:r>
              <a:rPr lang="en-GB" sz="1600" spc="-25" dirty="0">
                <a:solidFill>
                  <a:srgbClr val="000000"/>
                </a:solidFill>
                <a:latin typeface="Univers Next for HSBC Bold" panose="020B0603030202020203" pitchFamily="34" charset="0"/>
                <a:cs typeface="UniversNextforHSBC-Medium"/>
              </a:rPr>
              <a:t>representative</a:t>
            </a:r>
            <a:endParaRPr lang="en-GB" sz="1600" dirty="0">
              <a:solidFill>
                <a:srgbClr val="000000"/>
              </a:solidFill>
              <a:latin typeface="Univers Next for HSBC Bold" panose="020B0603030202020203" pitchFamily="34" charset="0"/>
              <a:cs typeface="UniversNextforHSBC-Medium"/>
            </a:endParaRPr>
          </a:p>
        </p:txBody>
      </p:sp>
      <p:sp>
        <p:nvSpPr>
          <p:cNvPr id="61" name="Rectangle 60">
            <a:extLst>
              <a:ext uri="{FF2B5EF4-FFF2-40B4-BE49-F238E27FC236}">
                <a16:creationId xmlns:a16="http://schemas.microsoft.com/office/drawing/2014/main" id="{734D4BCC-2257-55EE-9948-101EC1DB6652}"/>
              </a:ext>
            </a:extLst>
          </p:cNvPr>
          <p:cNvSpPr/>
          <p:nvPr/>
        </p:nvSpPr>
        <p:spPr>
          <a:xfrm>
            <a:off x="7052400" y="5189668"/>
            <a:ext cx="4320000" cy="396000"/>
          </a:xfrm>
          <a:prstGeom prst="rect">
            <a:avLst/>
          </a:prstGeom>
          <a:solidFill>
            <a:schemeClr val="bg1"/>
          </a:solidFill>
          <a:ln>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13BDC99E-B5D1-F22C-B790-967928CBCBF6}"/>
              </a:ext>
            </a:extLst>
          </p:cNvPr>
          <p:cNvSpPr txBox="1"/>
          <p:nvPr/>
        </p:nvSpPr>
        <p:spPr>
          <a:xfrm>
            <a:off x="7168624" y="5257688"/>
            <a:ext cx="4091172" cy="252633"/>
          </a:xfrm>
          <a:prstGeom prst="rect">
            <a:avLst/>
          </a:prstGeom>
          <a:noFill/>
        </p:spPr>
        <p:txBody>
          <a:bodyPr wrap="square" lIns="0" tIns="0" rIns="0" bIns="0" rtlCol="0">
            <a:spAutoFit/>
          </a:bodyPr>
          <a:lstStyle/>
          <a:p>
            <a:pPr marL="14400" marR="5089" algn="ctr" defTabSz="916007">
              <a:lnSpc>
                <a:spcPct val="113100"/>
              </a:lnSpc>
              <a:defRPr/>
            </a:pPr>
            <a:r>
              <a:rPr lang="en-GB" sz="1600" spc="-25" dirty="0">
                <a:solidFill>
                  <a:srgbClr val="000000"/>
                </a:solidFill>
                <a:latin typeface="Univers Next for HSBC Bold" panose="020B0603030202020203" pitchFamily="34" charset="0"/>
                <a:cs typeface="UniversNextforHSBC-Medium"/>
              </a:rPr>
              <a:t>Exchange </a:t>
            </a:r>
            <a:r>
              <a:rPr lang="en-GB" sz="1600" spc="-20" dirty="0">
                <a:solidFill>
                  <a:srgbClr val="000000"/>
                </a:solidFill>
                <a:latin typeface="Univers Next for HSBC Bold" panose="020B0603030202020203" pitchFamily="34" charset="0"/>
                <a:cs typeface="UniversNextforHSBC-Medium"/>
              </a:rPr>
              <a:t>Contracts</a:t>
            </a:r>
            <a:endParaRPr lang="en-GB" sz="1600" dirty="0">
              <a:solidFill>
                <a:srgbClr val="000000"/>
              </a:solidFill>
              <a:latin typeface="Univers Next for HSBC Bold" panose="020B0603030202020203" pitchFamily="34" charset="0"/>
              <a:cs typeface="UniversNextforHSBC-Medium"/>
            </a:endParaRPr>
          </a:p>
        </p:txBody>
      </p:sp>
      <p:grpSp>
        <p:nvGrpSpPr>
          <p:cNvPr id="73" name="Group 72">
            <a:extLst>
              <a:ext uri="{FF2B5EF4-FFF2-40B4-BE49-F238E27FC236}">
                <a16:creationId xmlns:a16="http://schemas.microsoft.com/office/drawing/2014/main" id="{3279C79F-0798-7515-6042-AEDD8602AE1A}"/>
              </a:ext>
            </a:extLst>
          </p:cNvPr>
          <p:cNvGrpSpPr/>
          <p:nvPr/>
        </p:nvGrpSpPr>
        <p:grpSpPr>
          <a:xfrm>
            <a:off x="9122400" y="2123032"/>
            <a:ext cx="180000" cy="3612670"/>
            <a:chOff x="9122400" y="2062998"/>
            <a:chExt cx="180000" cy="3612670"/>
          </a:xfrm>
        </p:grpSpPr>
        <p:sp>
          <p:nvSpPr>
            <p:cNvPr id="66" name="Triangle 65">
              <a:extLst>
                <a:ext uri="{FF2B5EF4-FFF2-40B4-BE49-F238E27FC236}">
                  <a16:creationId xmlns:a16="http://schemas.microsoft.com/office/drawing/2014/main" id="{4DE577E5-7B86-5674-5E7A-3C87CE4D7185}"/>
                </a:ext>
              </a:extLst>
            </p:cNvPr>
            <p:cNvSpPr/>
            <p:nvPr/>
          </p:nvSpPr>
          <p:spPr>
            <a:xfrm rot="10800000">
              <a:off x="9122400" y="2062998"/>
              <a:ext cx="180000" cy="90000"/>
            </a:xfrm>
            <a:prstGeom prst="triangle">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iangle 66">
              <a:extLst>
                <a:ext uri="{FF2B5EF4-FFF2-40B4-BE49-F238E27FC236}">
                  <a16:creationId xmlns:a16="http://schemas.microsoft.com/office/drawing/2014/main" id="{0FDA0E27-E1CD-18D8-F903-8E225B299FDD}"/>
                </a:ext>
              </a:extLst>
            </p:cNvPr>
            <p:cNvSpPr/>
            <p:nvPr/>
          </p:nvSpPr>
          <p:spPr>
            <a:xfrm rot="10800000">
              <a:off x="9122400" y="5585668"/>
              <a:ext cx="180000" cy="90000"/>
            </a:xfrm>
            <a:prstGeom prst="triangle">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iangle 67">
              <a:extLst>
                <a:ext uri="{FF2B5EF4-FFF2-40B4-BE49-F238E27FC236}">
                  <a16:creationId xmlns:a16="http://schemas.microsoft.com/office/drawing/2014/main" id="{601D34D2-CD55-20A3-B9C4-35C4306DB6D0}"/>
                </a:ext>
              </a:extLst>
            </p:cNvPr>
            <p:cNvSpPr/>
            <p:nvPr/>
          </p:nvSpPr>
          <p:spPr>
            <a:xfrm rot="10800000">
              <a:off x="9122400" y="2650110"/>
              <a:ext cx="180000" cy="90000"/>
            </a:xfrm>
            <a:prstGeom prst="triangle">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iangle 68">
              <a:extLst>
                <a:ext uri="{FF2B5EF4-FFF2-40B4-BE49-F238E27FC236}">
                  <a16:creationId xmlns:a16="http://schemas.microsoft.com/office/drawing/2014/main" id="{811EAF99-9224-716D-59E0-E46A38DA2EDC}"/>
                </a:ext>
              </a:extLst>
            </p:cNvPr>
            <p:cNvSpPr/>
            <p:nvPr/>
          </p:nvSpPr>
          <p:spPr>
            <a:xfrm rot="10800000">
              <a:off x="9122400" y="3237222"/>
              <a:ext cx="180000" cy="90000"/>
            </a:xfrm>
            <a:prstGeom prst="triangle">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iangle 69">
              <a:extLst>
                <a:ext uri="{FF2B5EF4-FFF2-40B4-BE49-F238E27FC236}">
                  <a16:creationId xmlns:a16="http://schemas.microsoft.com/office/drawing/2014/main" id="{AFE14ECC-7FBD-2B61-54E2-A4C8ACAA2866}"/>
                </a:ext>
              </a:extLst>
            </p:cNvPr>
            <p:cNvSpPr/>
            <p:nvPr/>
          </p:nvSpPr>
          <p:spPr>
            <a:xfrm rot="10800000">
              <a:off x="9122400" y="3824334"/>
              <a:ext cx="180000" cy="90000"/>
            </a:xfrm>
            <a:prstGeom prst="triangle">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iangle 70">
              <a:extLst>
                <a:ext uri="{FF2B5EF4-FFF2-40B4-BE49-F238E27FC236}">
                  <a16:creationId xmlns:a16="http://schemas.microsoft.com/office/drawing/2014/main" id="{E977D40F-D839-4586-DB03-2B4CF2139404}"/>
                </a:ext>
              </a:extLst>
            </p:cNvPr>
            <p:cNvSpPr/>
            <p:nvPr/>
          </p:nvSpPr>
          <p:spPr>
            <a:xfrm rot="10800000">
              <a:off x="9122400" y="4411446"/>
              <a:ext cx="180000" cy="90000"/>
            </a:xfrm>
            <a:prstGeom prst="triangle">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le 71">
              <a:extLst>
                <a:ext uri="{FF2B5EF4-FFF2-40B4-BE49-F238E27FC236}">
                  <a16:creationId xmlns:a16="http://schemas.microsoft.com/office/drawing/2014/main" id="{1B459C03-F4D1-B6AF-7CD3-0202CC6EF0E9}"/>
                </a:ext>
              </a:extLst>
            </p:cNvPr>
            <p:cNvSpPr/>
            <p:nvPr/>
          </p:nvSpPr>
          <p:spPr>
            <a:xfrm rot="10800000">
              <a:off x="9122400" y="4998558"/>
              <a:ext cx="180000" cy="90000"/>
            </a:xfrm>
            <a:prstGeom prst="triangle">
              <a:avLst/>
            </a:prstGeom>
            <a:solidFill>
              <a:srgbClr val="76767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le 1">
            <a:extLst>
              <a:ext uri="{FF2B5EF4-FFF2-40B4-BE49-F238E27FC236}">
                <a16:creationId xmlns:a16="http://schemas.microsoft.com/office/drawing/2014/main" id="{D68B58FE-95EB-4222-507D-C203BB43B415}"/>
              </a:ext>
            </a:extLst>
          </p:cNvPr>
          <p:cNvSpPr>
            <a:spLocks/>
          </p:cNvSpPr>
          <p:nvPr/>
        </p:nvSpPr>
        <p:spPr bwMode="gray">
          <a:xfrm>
            <a:off x="3549600" y="1666800"/>
            <a:ext cx="3366712" cy="1630456"/>
          </a:xfrm>
          <a:prstGeom prst="roundRect">
            <a:avLst>
              <a:gd name="adj" fmla="val 0"/>
            </a:avLst>
          </a:prstGeom>
          <a:noFill/>
        </p:spPr>
        <p:txBody>
          <a:bodyPr wrap="square" lIns="0" tIns="0" rIns="0" bIns="0" anchor="t">
            <a:noAutofit/>
          </a:bodyPr>
          <a:lstStyle/>
          <a:p>
            <a:pPr marL="298800" marR="5080" indent="-284400">
              <a:spcAft>
                <a:spcPts val="900"/>
              </a:spcAft>
              <a:buClr>
                <a:srgbClr val="DB0011"/>
              </a:buClr>
              <a:buSzPct val="110000"/>
              <a:buFont typeface="System Font Regular"/>
              <a:buChar char="●"/>
            </a:pPr>
            <a:r>
              <a:rPr lang="en-GB" sz="1400" spc="-20" dirty="0">
                <a:solidFill>
                  <a:srgbClr val="000000"/>
                </a:solidFill>
                <a:latin typeface="Univers Next for HSBC Light" panose="020B0403030202020203" pitchFamily="34" charset="0"/>
                <a:cs typeface="UniversNextforHSBC-Medium"/>
              </a:rPr>
              <a:t>Completion Date</a:t>
            </a:r>
            <a:endParaRPr lang="en-GB" sz="1400" dirty="0">
              <a:latin typeface="Univers Next for HSBC Light" panose="020B0403030202020203" pitchFamily="34" charset="0"/>
            </a:endParaRPr>
          </a:p>
          <a:p>
            <a:pPr marL="298800" marR="5080" indent="-284400">
              <a:spcAft>
                <a:spcPts val="900"/>
              </a:spcAft>
              <a:buClr>
                <a:srgbClr val="DB0011"/>
              </a:buClr>
              <a:buSzPct val="110000"/>
              <a:buFont typeface="System Font Regular"/>
              <a:buChar char="●"/>
            </a:pPr>
            <a:r>
              <a:rPr lang="en-GB" sz="1400" spc="-25" dirty="0">
                <a:solidFill>
                  <a:srgbClr val="000000"/>
                </a:solidFill>
                <a:latin typeface="Univers Next for HSBC Light" panose="020B0403030202020203" pitchFamily="34" charset="0"/>
                <a:cs typeface="UniversNextforHSBC-Medium"/>
              </a:rPr>
              <a:t>Exchange </a:t>
            </a:r>
            <a:r>
              <a:rPr lang="en-GB" sz="1400" spc="-20" dirty="0">
                <a:solidFill>
                  <a:srgbClr val="000000"/>
                </a:solidFill>
                <a:latin typeface="Univers Next for HSBC Light" panose="020B0403030202020203" pitchFamily="34" charset="0"/>
                <a:cs typeface="UniversNextforHSBC-Medium"/>
              </a:rPr>
              <a:t>contracts</a:t>
            </a:r>
            <a:endParaRPr lang="en-GB" sz="1400" spc="-20" dirty="0">
              <a:solidFill>
                <a:srgbClr val="231F20"/>
              </a:solidFill>
              <a:latin typeface="Univers Next for HSBC Light" panose="020B0403030202020203" pitchFamily="34" charset="0"/>
              <a:cs typeface="UniversNextforHSBC-Light"/>
            </a:endParaRPr>
          </a:p>
          <a:p>
            <a:pPr marL="298800" marR="5080" indent="-284400">
              <a:spcAft>
                <a:spcPts val="900"/>
              </a:spcAft>
              <a:buClr>
                <a:srgbClr val="DB0011"/>
              </a:buClr>
              <a:buSzPct val="110000"/>
              <a:buFont typeface="System Font Regular"/>
              <a:buChar char="●"/>
            </a:pPr>
            <a:r>
              <a:rPr lang="en-GB" sz="1400" spc="-25" dirty="0">
                <a:solidFill>
                  <a:srgbClr val="000000"/>
                </a:solidFill>
                <a:latin typeface="Univers Next for HSBC Light" panose="020B0403030202020203" pitchFamily="34" charset="0"/>
                <a:cs typeface="UniversNextforHSBC-Medium"/>
              </a:rPr>
              <a:t>Liaise </a:t>
            </a:r>
            <a:r>
              <a:rPr lang="en-GB" sz="1400" spc="-20" dirty="0">
                <a:solidFill>
                  <a:srgbClr val="000000"/>
                </a:solidFill>
                <a:latin typeface="Univers Next for HSBC Light" panose="020B0403030202020203" pitchFamily="34" charset="0"/>
                <a:cs typeface="UniversNextforHSBC-Medium"/>
              </a:rPr>
              <a:t>with your legal</a:t>
            </a:r>
            <a:r>
              <a:rPr lang="en-GB" sz="1400" spc="-70" dirty="0">
                <a:solidFill>
                  <a:srgbClr val="000000"/>
                </a:solidFill>
                <a:latin typeface="Univers Next for HSBC Light" panose="020B0403030202020203" pitchFamily="34" charset="0"/>
                <a:cs typeface="UniversNextforHSBC-Medium"/>
              </a:rPr>
              <a:t> </a:t>
            </a:r>
            <a:r>
              <a:rPr lang="en-GB" sz="1400" spc="-25" dirty="0">
                <a:solidFill>
                  <a:srgbClr val="000000"/>
                </a:solidFill>
                <a:latin typeface="Univers Next for HSBC Light" panose="020B0403030202020203" pitchFamily="34" charset="0"/>
                <a:cs typeface="UniversNextforHSBC-Medium"/>
              </a:rPr>
              <a:t>representative</a:t>
            </a:r>
            <a:endParaRPr lang="en-GB" sz="1400" spc="-20" dirty="0">
              <a:solidFill>
                <a:srgbClr val="231F20"/>
              </a:solidFill>
              <a:latin typeface="Univers Next for HSBC Light" panose="020B0403030202020203" pitchFamily="34" charset="0"/>
              <a:cs typeface="UniversNextforHSBC-Light"/>
            </a:endParaRPr>
          </a:p>
          <a:p>
            <a:pPr marL="298800" marR="5080" indent="-284400">
              <a:spcAft>
                <a:spcPts val="900"/>
              </a:spcAft>
              <a:buClr>
                <a:srgbClr val="DB0011"/>
              </a:buClr>
              <a:buSzPct val="110000"/>
              <a:buFont typeface="System Font Regular"/>
              <a:buChar char="●"/>
            </a:pPr>
            <a:r>
              <a:rPr lang="en-GB" sz="1400" spc="-25" dirty="0">
                <a:solidFill>
                  <a:srgbClr val="000000"/>
                </a:solidFill>
                <a:latin typeface="Univers Next for HSBC Light" panose="020B0403030202020203" pitchFamily="34" charset="0"/>
                <a:cs typeface="UniversNextforHSBC-Medium"/>
              </a:rPr>
              <a:t>Mortgage offer confirmed</a:t>
            </a:r>
            <a:endParaRPr lang="en-GB" sz="1400" spc="-20" dirty="0">
              <a:solidFill>
                <a:srgbClr val="231F20"/>
              </a:solidFill>
              <a:latin typeface="Univers Next for HSBC Light" panose="020B0403030202020203" pitchFamily="34" charset="0"/>
              <a:cs typeface="UniversNextforHSBC-Light"/>
            </a:endParaRPr>
          </a:p>
          <a:p>
            <a:pPr marL="14400" marR="5080">
              <a:spcAft>
                <a:spcPts val="900"/>
              </a:spcAft>
              <a:buClr>
                <a:srgbClr val="DB0011"/>
              </a:buClr>
              <a:buSzPct val="110000"/>
            </a:pPr>
            <a:endParaRPr lang="en-GB" sz="1400" dirty="0">
              <a:latin typeface="Univers Next for HSBC Light" panose="020B0403030202020203" pitchFamily="34" charset="0"/>
            </a:endParaRPr>
          </a:p>
          <a:p>
            <a:pPr marL="298800" lvl="1" indent="-284400" defTabSz="864748" fontAlgn="base">
              <a:spcAft>
                <a:spcPts val="900"/>
              </a:spcAft>
              <a:buClr>
                <a:srgbClr val="DB0011"/>
              </a:buClr>
              <a:buSzPct val="90000"/>
            </a:pPr>
            <a:endParaRPr lang="en-GB" sz="1400" dirty="0">
              <a:latin typeface="Univers Next for HSBC Light" panose="020B0403030202020203" pitchFamily="34" charset="0"/>
              <a:ea typeface="ＭＳ Ｐゴシック"/>
            </a:endParaRPr>
          </a:p>
        </p:txBody>
      </p:sp>
    </p:spTree>
    <p:extLst>
      <p:ext uri="{BB962C8B-B14F-4D97-AF65-F5344CB8AC3E}">
        <p14:creationId xmlns:p14="http://schemas.microsoft.com/office/powerpoint/2010/main" val="198176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1+#ppt_w/2"/>
                                          </p:val>
                                        </p:tav>
                                        <p:tav tm="100000">
                                          <p:val>
                                            <p:strVal val="#ppt_x"/>
                                          </p:val>
                                        </p:tav>
                                      </p:tavLst>
                                    </p:anim>
                                    <p:anim calcmode="lin" valueType="num">
                                      <p:cBhvr additive="base">
                                        <p:cTn id="1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1+#ppt_w/2"/>
                                          </p:val>
                                        </p:tav>
                                        <p:tav tm="100000">
                                          <p:val>
                                            <p:strVal val="#ppt_x"/>
                                          </p:val>
                                        </p:tav>
                                      </p:tavLst>
                                    </p:anim>
                                    <p:anim calcmode="lin" valueType="num">
                                      <p:cBhvr additive="base">
                                        <p:cTn id="32"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fill="hold"/>
                                        <p:tgtEl>
                                          <p:spTgt spid="59"/>
                                        </p:tgtEl>
                                        <p:attrNameLst>
                                          <p:attrName>ppt_x</p:attrName>
                                        </p:attrNameLst>
                                      </p:cBhvr>
                                      <p:tavLst>
                                        <p:tav tm="0">
                                          <p:val>
                                            <p:strVal val="1+#ppt_w/2"/>
                                          </p:val>
                                        </p:tav>
                                        <p:tav tm="100000">
                                          <p:val>
                                            <p:strVal val="#ppt_x"/>
                                          </p:val>
                                        </p:tav>
                                      </p:tavLst>
                                    </p:anim>
                                    <p:anim calcmode="lin" valueType="num">
                                      <p:cBhvr additive="base">
                                        <p:cTn id="38"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fill="hold"/>
                                        <p:tgtEl>
                                          <p:spTgt spid="62"/>
                                        </p:tgtEl>
                                        <p:attrNameLst>
                                          <p:attrName>ppt_x</p:attrName>
                                        </p:attrNameLst>
                                      </p:cBhvr>
                                      <p:tavLst>
                                        <p:tav tm="0">
                                          <p:val>
                                            <p:strVal val="1+#ppt_w/2"/>
                                          </p:val>
                                        </p:tav>
                                        <p:tav tm="100000">
                                          <p:val>
                                            <p:strVal val="#ppt_x"/>
                                          </p:val>
                                        </p:tav>
                                      </p:tavLst>
                                    </p:anim>
                                    <p:anim calcmode="lin" valueType="num">
                                      <p:cBhvr additive="base">
                                        <p:cTn id="44"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1+#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7" grpId="0"/>
      <p:bldP spid="50" grpId="0"/>
      <p:bldP spid="53" grpId="0"/>
      <p:bldP spid="56" grpId="0"/>
      <p:bldP spid="59" grpId="0"/>
      <p:bldP spid="6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1">
            <a:extLst>
              <a:ext uri="{FF2B5EF4-FFF2-40B4-BE49-F238E27FC236}">
                <a16:creationId xmlns:a16="http://schemas.microsoft.com/office/drawing/2014/main" id="{74CBF8B2-7DB0-CC82-32FF-76444F897F09}"/>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50" dirty="0">
                <a:solidFill>
                  <a:srgbClr val="000000"/>
                </a:solidFill>
                <a:latin typeface="Univers Next for HSBC Thin" panose="020B0303030202020203" pitchFamily="34" charset="77"/>
              </a:rPr>
              <a:t>Working out your budget</a:t>
            </a:r>
            <a:endParaRPr lang="en-US" sz="4400" kern="0" spc="-150" dirty="0">
              <a:solidFill>
                <a:schemeClr val="tx1"/>
              </a:solidFill>
              <a:latin typeface="Univers Next for HSBC Thin" panose="020B0303030202020203" pitchFamily="34" charset="77"/>
            </a:endParaRPr>
          </a:p>
        </p:txBody>
      </p:sp>
      <p:sp>
        <p:nvSpPr>
          <p:cNvPr id="8" name="TextBox 7">
            <a:extLst>
              <a:ext uri="{FF2B5EF4-FFF2-40B4-BE49-F238E27FC236}">
                <a16:creationId xmlns:a16="http://schemas.microsoft.com/office/drawing/2014/main" id="{C7D072F7-323D-4F16-423A-BED2048DE725}"/>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7 – </a:t>
            </a:r>
            <a:r>
              <a:rPr lang="en-GB" sz="1000" dirty="0">
                <a:solidFill>
                  <a:srgbClr val="000000"/>
                </a:solidFill>
                <a:latin typeface="Univers Next for HSBC Light" panose="020B0403030202020203" pitchFamily="34" charset="0"/>
              </a:rPr>
              <a:t>First Time Buyer</a:t>
            </a:r>
            <a:endParaRPr lang="en-US" sz="1000" b="0" i="0" dirty="0">
              <a:latin typeface="Univers Next for HSBC Light" panose="020B0403030202020203" pitchFamily="34" charset="0"/>
            </a:endParaRPr>
          </a:p>
        </p:txBody>
      </p:sp>
      <p:sp>
        <p:nvSpPr>
          <p:cNvPr id="9" name="Slide number">
            <a:extLst>
              <a:ext uri="{FF2B5EF4-FFF2-40B4-BE49-F238E27FC236}">
                <a16:creationId xmlns:a16="http://schemas.microsoft.com/office/drawing/2014/main" id="{BF3E0669-7FB6-C63F-DF6A-6A961DA3AD0B}"/>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3</a:t>
            </a:fld>
            <a:endParaRPr lang="en-GB" altLang="zh-TW" sz="1000" b="0" i="0" kern="1200" dirty="0">
              <a:solidFill>
                <a:schemeClr val="tx1"/>
              </a:solidFill>
              <a:latin typeface="Univers Next for HSBC Light" panose="020B0403030202020203" pitchFamily="34" charset="0"/>
              <a:ea typeface="+mn-ea"/>
              <a:cs typeface="+mn-cs"/>
            </a:endParaRPr>
          </a:p>
        </p:txBody>
      </p:sp>
      <p:pic>
        <p:nvPicPr>
          <p:cNvPr id="10" name="Graphic 9">
            <a:extLst>
              <a:ext uri="{FF2B5EF4-FFF2-40B4-BE49-F238E27FC236}">
                <a16:creationId xmlns:a16="http://schemas.microsoft.com/office/drawing/2014/main" id="{D6BE1418-2059-6088-49CB-061BF921AE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600000">
            <a:off x="10032505" y="71241"/>
            <a:ext cx="2159000" cy="2159000"/>
          </a:xfrm>
          <a:prstGeom prst="rect">
            <a:avLst/>
          </a:prstGeom>
        </p:spPr>
      </p:pic>
      <p:grpSp>
        <p:nvGrpSpPr>
          <p:cNvPr id="26" name="Group 25">
            <a:extLst>
              <a:ext uri="{FF2B5EF4-FFF2-40B4-BE49-F238E27FC236}">
                <a16:creationId xmlns:a16="http://schemas.microsoft.com/office/drawing/2014/main" id="{E010F384-FD74-9640-CA91-1B48C060866C}"/>
              </a:ext>
            </a:extLst>
          </p:cNvPr>
          <p:cNvGrpSpPr/>
          <p:nvPr/>
        </p:nvGrpSpPr>
        <p:grpSpPr>
          <a:xfrm>
            <a:off x="550799" y="4025471"/>
            <a:ext cx="2865501" cy="2267977"/>
            <a:chOff x="550799" y="4025471"/>
            <a:chExt cx="2865501" cy="2267977"/>
          </a:xfrm>
        </p:grpSpPr>
        <p:sp>
          <p:nvSpPr>
            <p:cNvPr id="11" name="object 7">
              <a:extLst>
                <a:ext uri="{FF2B5EF4-FFF2-40B4-BE49-F238E27FC236}">
                  <a16:creationId xmlns:a16="http://schemas.microsoft.com/office/drawing/2014/main" id="{5861A099-BE0B-E7B8-D148-2868AEB7106F}"/>
                </a:ext>
              </a:extLst>
            </p:cNvPr>
            <p:cNvSpPr txBox="1"/>
            <p:nvPr/>
          </p:nvSpPr>
          <p:spPr>
            <a:xfrm>
              <a:off x="550801" y="4025471"/>
              <a:ext cx="2624200" cy="498238"/>
            </a:xfrm>
            <a:prstGeom prst="rect">
              <a:avLst/>
            </a:prstGeom>
          </p:spPr>
          <p:txBody>
            <a:bodyPr vert="horz" wrap="square" lIns="0" tIns="12700" rIns="0" bIns="0" rtlCol="0">
              <a:noAutofit/>
            </a:bodyPr>
            <a:lstStyle/>
            <a:p>
              <a:pPr defTabSz="914236">
                <a:spcAft>
                  <a:spcPts val="562"/>
                </a:spcAft>
                <a:defRPr/>
              </a:pPr>
              <a:r>
                <a:rPr lang="en-GB" sz="1600" dirty="0">
                  <a:latin typeface="Univers Next for HSBC Bold" panose="020B0603030202020203" pitchFamily="34" charset="0"/>
                </a:rPr>
                <a:t>Type of Income</a:t>
              </a:r>
            </a:p>
          </p:txBody>
        </p:sp>
        <p:sp>
          <p:nvSpPr>
            <p:cNvPr id="12" name="object 7">
              <a:extLst>
                <a:ext uri="{FF2B5EF4-FFF2-40B4-BE49-F238E27FC236}">
                  <a16:creationId xmlns:a16="http://schemas.microsoft.com/office/drawing/2014/main" id="{DD1AB1B3-6E36-3E19-5549-1FC8EA90357A}"/>
                </a:ext>
              </a:extLst>
            </p:cNvPr>
            <p:cNvSpPr txBox="1"/>
            <p:nvPr/>
          </p:nvSpPr>
          <p:spPr>
            <a:xfrm>
              <a:off x="550799" y="4476071"/>
              <a:ext cx="2865501" cy="1817377"/>
            </a:xfrm>
            <a:prstGeom prst="rect">
              <a:avLst/>
            </a:prstGeom>
          </p:spPr>
          <p:txBody>
            <a:bodyPr vert="horz" wrap="square" lIns="0" tIns="12700" rIns="0" bIns="0" rtlCol="0">
              <a:noAutofit/>
            </a:bodyPr>
            <a:lstStyle/>
            <a:p>
              <a:pPr marL="298450" marR="5080" indent="-285750">
                <a:spcAft>
                  <a:spcPts val="1050"/>
                </a:spcAft>
                <a:buClr>
                  <a:srgbClr val="DB0011"/>
                </a:buClr>
                <a:buSzPct val="110000"/>
                <a:buFont typeface="System Font Regular"/>
                <a:buChar char="●"/>
              </a:pPr>
              <a:r>
                <a:rPr lang="en-GB" sz="1400" kern="0" dirty="0">
                  <a:latin typeface="Univers Next for HSBC Light" panose="020B0403030202020203" pitchFamily="34" charset="0"/>
                </a:rPr>
                <a:t>Employed Vs Self Employed</a:t>
              </a:r>
              <a:endParaRPr lang="en-GB" sz="1400" kern="0" dirty="0">
                <a:solidFill>
                  <a:prstClr val="black"/>
                </a:solidFill>
                <a:latin typeface="Univers Next for HSBC Light"/>
              </a:endParaRPr>
            </a:p>
            <a:p>
              <a:pPr marL="298450" marR="5080" indent="-285750">
                <a:spcAft>
                  <a:spcPts val="1050"/>
                </a:spcAft>
                <a:buClr>
                  <a:srgbClr val="DB0011"/>
                </a:buClr>
                <a:buSzPct val="110000"/>
                <a:buFont typeface="System Font Regular"/>
                <a:buChar char="●"/>
              </a:pPr>
              <a:r>
                <a:rPr lang="en-GB" sz="1400" kern="0" dirty="0">
                  <a:latin typeface="Univers Next for HSBC Light" panose="020B0403030202020203" pitchFamily="34" charset="0"/>
                </a:rPr>
                <a:t>Weekly/Monthly/Yearly Pay</a:t>
              </a:r>
              <a:endParaRPr lang="en-GB" sz="1400" kern="0" dirty="0">
                <a:solidFill>
                  <a:prstClr val="black"/>
                </a:solidFill>
                <a:latin typeface="Univers Next for HSBC Light"/>
              </a:endParaRPr>
            </a:p>
            <a:p>
              <a:pPr marL="298450" marR="5080" indent="-285750">
                <a:spcAft>
                  <a:spcPts val="1050"/>
                </a:spcAft>
                <a:buClr>
                  <a:srgbClr val="DB0011"/>
                </a:buClr>
                <a:buSzPct val="110000"/>
                <a:buFont typeface="System Font Regular"/>
                <a:buChar char="●"/>
              </a:pPr>
              <a:r>
                <a:rPr lang="en-GB" sz="1400" kern="0" dirty="0">
                  <a:latin typeface="Univers Next for HSBC Light" panose="020B0403030202020203" pitchFamily="34" charset="0"/>
                </a:rPr>
                <a:t>Additional Earnings</a:t>
              </a:r>
              <a:endParaRPr lang="en-GB" sz="1400" kern="0" dirty="0">
                <a:solidFill>
                  <a:prstClr val="black"/>
                </a:solidFill>
                <a:latin typeface="Univers Next for HSBC Light"/>
              </a:endParaRPr>
            </a:p>
            <a:p>
              <a:pPr marL="298450" marR="5080" indent="-285750">
                <a:spcAft>
                  <a:spcPts val="1050"/>
                </a:spcAft>
                <a:buClr>
                  <a:srgbClr val="DB0011"/>
                </a:buClr>
                <a:buSzPct val="110000"/>
                <a:buFont typeface="System Font Regular"/>
                <a:buChar char="●"/>
              </a:pPr>
              <a:r>
                <a:rPr lang="en-GB" sz="1400" kern="0" dirty="0">
                  <a:latin typeface="Univers Next for HSBC Light" panose="020B0403030202020203" pitchFamily="34" charset="0"/>
                </a:rPr>
                <a:t>Correct Documentation</a:t>
              </a:r>
            </a:p>
          </p:txBody>
        </p:sp>
      </p:grpSp>
      <p:grpSp>
        <p:nvGrpSpPr>
          <p:cNvPr id="27" name="Group 26">
            <a:extLst>
              <a:ext uri="{FF2B5EF4-FFF2-40B4-BE49-F238E27FC236}">
                <a16:creationId xmlns:a16="http://schemas.microsoft.com/office/drawing/2014/main" id="{AF05C8A8-3CFB-DB72-E062-5096E5693EA4}"/>
              </a:ext>
            </a:extLst>
          </p:cNvPr>
          <p:cNvGrpSpPr/>
          <p:nvPr/>
        </p:nvGrpSpPr>
        <p:grpSpPr>
          <a:xfrm>
            <a:off x="3576918" y="4025471"/>
            <a:ext cx="2125382" cy="2267977"/>
            <a:chOff x="3576918" y="4025471"/>
            <a:chExt cx="2125382" cy="2267977"/>
          </a:xfrm>
        </p:grpSpPr>
        <p:sp>
          <p:nvSpPr>
            <p:cNvPr id="13" name="object 7">
              <a:extLst>
                <a:ext uri="{FF2B5EF4-FFF2-40B4-BE49-F238E27FC236}">
                  <a16:creationId xmlns:a16="http://schemas.microsoft.com/office/drawing/2014/main" id="{9FAEC8C8-531D-64CE-6E11-5584FB94F0EC}"/>
                </a:ext>
              </a:extLst>
            </p:cNvPr>
            <p:cNvSpPr txBox="1"/>
            <p:nvPr/>
          </p:nvSpPr>
          <p:spPr>
            <a:xfrm>
              <a:off x="3576919" y="4025471"/>
              <a:ext cx="2125381" cy="498238"/>
            </a:xfrm>
            <a:prstGeom prst="rect">
              <a:avLst/>
            </a:prstGeom>
          </p:spPr>
          <p:txBody>
            <a:bodyPr vert="horz" wrap="square" lIns="0" tIns="12700" rIns="0" bIns="0" rtlCol="0">
              <a:noAutofit/>
            </a:bodyPr>
            <a:lstStyle/>
            <a:p>
              <a:pPr defTabSz="914236">
                <a:lnSpc>
                  <a:spcPct val="112000"/>
                </a:lnSpc>
                <a:spcAft>
                  <a:spcPts val="1125"/>
                </a:spcAft>
                <a:defRPr/>
              </a:pPr>
              <a:r>
                <a:rPr lang="en-GB" sz="1600" dirty="0">
                  <a:latin typeface="Univers Next for HSBC Bold" panose="020B0603030202020203" pitchFamily="34" charset="0"/>
                </a:rPr>
                <a:t>Personal Situation</a:t>
              </a:r>
            </a:p>
          </p:txBody>
        </p:sp>
        <p:sp>
          <p:nvSpPr>
            <p:cNvPr id="14" name="object 7">
              <a:extLst>
                <a:ext uri="{FF2B5EF4-FFF2-40B4-BE49-F238E27FC236}">
                  <a16:creationId xmlns:a16="http://schemas.microsoft.com/office/drawing/2014/main" id="{F1F9594C-D9C7-E937-E95C-21FC76112228}"/>
                </a:ext>
              </a:extLst>
            </p:cNvPr>
            <p:cNvSpPr txBox="1"/>
            <p:nvPr/>
          </p:nvSpPr>
          <p:spPr>
            <a:xfrm>
              <a:off x="3576918" y="4476071"/>
              <a:ext cx="1803305" cy="1817377"/>
            </a:xfrm>
            <a:prstGeom prst="rect">
              <a:avLst/>
            </a:prstGeom>
          </p:spPr>
          <p:txBody>
            <a:bodyPr vert="horz" wrap="square" lIns="0" tIns="12700" rIns="0" bIns="0" rtlCol="0">
              <a:noAutofit/>
            </a:bodyPr>
            <a:lstStyle/>
            <a:p>
              <a:pPr marL="298450" marR="5080" indent="-285750">
                <a:spcAft>
                  <a:spcPts val="1050"/>
                </a:spcAft>
                <a:buClr>
                  <a:srgbClr val="DB0011"/>
                </a:buClr>
                <a:buSzPct val="110000"/>
                <a:buFont typeface="System Font Regular"/>
                <a:buChar char="●"/>
              </a:pPr>
              <a:r>
                <a:rPr lang="en-GB" sz="1400" kern="0" spc="-23" dirty="0">
                  <a:latin typeface="Univers Next for HSBC Light" panose="020B0403030202020203" pitchFamily="34" charset="0"/>
                </a:rPr>
                <a:t>Outgoings</a:t>
              </a:r>
              <a:endParaRPr lang="en-GB" sz="1400" dirty="0">
                <a:latin typeface="Univers Next for HSBC Light"/>
              </a:endParaRPr>
            </a:p>
            <a:p>
              <a:pPr marL="298450" marR="5080" indent="-285750">
                <a:spcAft>
                  <a:spcPts val="1050"/>
                </a:spcAft>
                <a:buClr>
                  <a:srgbClr val="DB0011"/>
                </a:buClr>
                <a:buSzPct val="110000"/>
                <a:buFont typeface="System Font Regular"/>
                <a:buChar char="●"/>
              </a:pPr>
              <a:r>
                <a:rPr lang="en-GB" sz="1400" kern="0" spc="-23" dirty="0">
                  <a:latin typeface="Univers Next for HSBC Light" panose="020B0403030202020203" pitchFamily="34" charset="0"/>
                </a:rPr>
                <a:t>Travel costs</a:t>
              </a:r>
              <a:endParaRPr lang="en-GB" sz="1400" kern="0" dirty="0">
                <a:solidFill>
                  <a:prstClr val="black"/>
                </a:solidFill>
                <a:latin typeface="Univers Next for HSBC Light"/>
              </a:endParaRPr>
            </a:p>
            <a:p>
              <a:pPr marL="298450" marR="5080" indent="-285750">
                <a:spcAft>
                  <a:spcPts val="1050"/>
                </a:spcAft>
                <a:buClr>
                  <a:srgbClr val="DB0011"/>
                </a:buClr>
                <a:buSzPct val="110000"/>
                <a:buFont typeface="System Font Regular"/>
                <a:buChar char="●"/>
              </a:pPr>
              <a:r>
                <a:rPr lang="en-GB" sz="1400" kern="0" spc="-23" dirty="0">
                  <a:latin typeface="Univers Next for HSBC Light" panose="020B0403030202020203" pitchFamily="34" charset="0"/>
                </a:rPr>
                <a:t>Dependants</a:t>
              </a:r>
              <a:endParaRPr lang="en-GB" sz="1400" kern="0" dirty="0">
                <a:solidFill>
                  <a:prstClr val="black"/>
                </a:solidFill>
                <a:latin typeface="Univers Next for HSBC Light"/>
              </a:endParaRPr>
            </a:p>
            <a:p>
              <a:pPr marL="298450" marR="5080" indent="-285750">
                <a:spcAft>
                  <a:spcPts val="1050"/>
                </a:spcAft>
                <a:buClr>
                  <a:srgbClr val="DB0011"/>
                </a:buClr>
                <a:buSzPct val="110000"/>
                <a:buFont typeface="System Font Regular"/>
                <a:buChar char="●"/>
              </a:pPr>
              <a:r>
                <a:rPr lang="en-GB" sz="1400" kern="0" spc="-23" dirty="0">
                  <a:latin typeface="Univers Next for HSBC Light" panose="020B0403030202020203" pitchFamily="34" charset="0"/>
                </a:rPr>
                <a:t>Sole or Joint</a:t>
              </a:r>
              <a:endParaRPr lang="en-GB" sz="1400" kern="0" dirty="0">
                <a:solidFill>
                  <a:prstClr val="black"/>
                </a:solidFill>
                <a:latin typeface="Univers Next for HSBC Light"/>
              </a:endParaRPr>
            </a:p>
            <a:p>
              <a:pPr marL="298450" marR="5080" indent="-285750">
                <a:spcAft>
                  <a:spcPts val="1050"/>
                </a:spcAft>
                <a:buClr>
                  <a:srgbClr val="DB0011"/>
                </a:buClr>
                <a:buSzPct val="110000"/>
                <a:buFont typeface="System Font Regular"/>
                <a:buChar char="●"/>
              </a:pPr>
              <a:r>
                <a:rPr lang="en-GB" sz="1400" kern="0" spc="-23" dirty="0">
                  <a:latin typeface="Univers Next for HSBC Light" panose="020B0403030202020203" pitchFamily="34" charset="0"/>
                </a:rPr>
                <a:t>Credit History</a:t>
              </a:r>
              <a:endParaRPr lang="en-GB" sz="1400" kern="0" dirty="0">
                <a:latin typeface="Univers Next for HSBC Light" panose="020B0403030202020203" pitchFamily="34" charset="0"/>
              </a:endParaRPr>
            </a:p>
          </p:txBody>
        </p:sp>
      </p:grpSp>
      <p:grpSp>
        <p:nvGrpSpPr>
          <p:cNvPr id="25" name="Group 24">
            <a:extLst>
              <a:ext uri="{FF2B5EF4-FFF2-40B4-BE49-F238E27FC236}">
                <a16:creationId xmlns:a16="http://schemas.microsoft.com/office/drawing/2014/main" id="{94F4C60C-8EA6-2468-5706-9A6D6E42E35B}"/>
              </a:ext>
            </a:extLst>
          </p:cNvPr>
          <p:cNvGrpSpPr/>
          <p:nvPr/>
        </p:nvGrpSpPr>
        <p:grpSpPr>
          <a:xfrm>
            <a:off x="550799" y="1425600"/>
            <a:ext cx="4478408" cy="2639069"/>
            <a:chOff x="550799" y="1425600"/>
            <a:chExt cx="4478408" cy="2639069"/>
          </a:xfrm>
        </p:grpSpPr>
        <p:sp>
          <p:nvSpPr>
            <p:cNvPr id="17" name="object 7">
              <a:extLst>
                <a:ext uri="{FF2B5EF4-FFF2-40B4-BE49-F238E27FC236}">
                  <a16:creationId xmlns:a16="http://schemas.microsoft.com/office/drawing/2014/main" id="{FF9B0FC6-9D43-E125-E784-B18B4D68F630}"/>
                </a:ext>
              </a:extLst>
            </p:cNvPr>
            <p:cNvSpPr txBox="1"/>
            <p:nvPr/>
          </p:nvSpPr>
          <p:spPr>
            <a:xfrm>
              <a:off x="550800" y="1425600"/>
              <a:ext cx="3931116" cy="498238"/>
            </a:xfrm>
            <a:prstGeom prst="rect">
              <a:avLst/>
            </a:prstGeom>
          </p:spPr>
          <p:txBody>
            <a:bodyPr vert="horz" wrap="square" lIns="0" tIns="12700" rIns="0" bIns="0" rtlCol="0">
              <a:noAutofit/>
            </a:bodyPr>
            <a:lstStyle/>
            <a:p>
              <a:pPr defTabSz="914236">
                <a:spcAft>
                  <a:spcPts val="562"/>
                </a:spcAft>
                <a:defRPr/>
              </a:pPr>
              <a:r>
                <a:rPr lang="en-GB" sz="1600" dirty="0">
                  <a:latin typeface="Univers Next for HSBC Bold" panose="020B0603030202020203" pitchFamily="34" charset="0"/>
                </a:rPr>
                <a:t>Mortgage In Principle</a:t>
              </a:r>
            </a:p>
          </p:txBody>
        </p:sp>
        <p:sp>
          <p:nvSpPr>
            <p:cNvPr id="18" name="object 7">
              <a:extLst>
                <a:ext uri="{FF2B5EF4-FFF2-40B4-BE49-F238E27FC236}">
                  <a16:creationId xmlns:a16="http://schemas.microsoft.com/office/drawing/2014/main" id="{831EB011-8DF6-0516-872B-68595AFF7D96}"/>
                </a:ext>
              </a:extLst>
            </p:cNvPr>
            <p:cNvSpPr txBox="1"/>
            <p:nvPr/>
          </p:nvSpPr>
          <p:spPr>
            <a:xfrm>
              <a:off x="550799" y="1876200"/>
              <a:ext cx="4478408" cy="2188469"/>
            </a:xfrm>
            <a:prstGeom prst="rect">
              <a:avLst/>
            </a:prstGeom>
          </p:spPr>
          <p:txBody>
            <a:bodyPr vert="horz" wrap="square" lIns="0" tIns="12700" rIns="0" bIns="0" rtlCol="0">
              <a:noAutofit/>
            </a:bodyPr>
            <a:lstStyle/>
            <a:p>
              <a:pPr marL="298450" marR="5080" indent="-285750">
                <a:spcAft>
                  <a:spcPts val="1050"/>
                </a:spcAft>
                <a:buClr>
                  <a:srgbClr val="DB0011"/>
                </a:buClr>
                <a:buSzPct val="110000"/>
                <a:buFont typeface="System Font Regular"/>
                <a:buChar char="●"/>
              </a:pPr>
              <a:r>
                <a:rPr lang="en-GB" sz="1400" kern="0" spc="-23" dirty="0">
                  <a:latin typeface="Univers Next for HSBC Light" panose="020B0403030202020203" pitchFamily="34" charset="0"/>
                </a:rPr>
                <a:t>Maximum mortgage borrowing is worked out using salary multiples</a:t>
              </a:r>
              <a:endParaRPr lang="en-GB" sz="1400" kern="0" dirty="0">
                <a:solidFill>
                  <a:prstClr val="black"/>
                </a:solidFill>
                <a:latin typeface="Univers Next for HSBC Light"/>
              </a:endParaRPr>
            </a:p>
            <a:p>
              <a:pPr marL="298450" marR="5080" indent="-285750">
                <a:spcAft>
                  <a:spcPts val="1050"/>
                </a:spcAft>
                <a:buClr>
                  <a:srgbClr val="DB0011"/>
                </a:buClr>
                <a:buSzPct val="110000"/>
                <a:buFont typeface="System Font Regular"/>
                <a:buChar char="●"/>
              </a:pPr>
              <a:r>
                <a:rPr lang="en-GB" sz="1400" kern="0" spc="-23" dirty="0">
                  <a:latin typeface="Univers Next for HSBC Light" panose="020B0403030202020203" pitchFamily="34" charset="0"/>
                </a:rPr>
                <a:t>This is normally around 4.5 times your gross pay</a:t>
              </a:r>
              <a:endParaRPr lang="en-GB" sz="1400" kern="0" dirty="0">
                <a:solidFill>
                  <a:prstClr val="black"/>
                </a:solidFill>
                <a:latin typeface="Univers Next for HSBC Light"/>
              </a:endParaRPr>
            </a:p>
            <a:p>
              <a:pPr marL="298450" marR="5080" indent="-285750">
                <a:spcAft>
                  <a:spcPts val="1050"/>
                </a:spcAft>
                <a:buClr>
                  <a:srgbClr val="DB0011"/>
                </a:buClr>
                <a:buSzPct val="110000"/>
                <a:buFont typeface="System Font Regular"/>
                <a:buChar char="●"/>
              </a:pPr>
              <a:r>
                <a:rPr lang="en-GB" sz="1400" kern="0" spc="-23" dirty="0">
                  <a:latin typeface="Univers Next for HSBC Light" panose="020B0403030202020203" pitchFamily="34" charset="0"/>
                </a:rPr>
                <a:t>This can vary between providers</a:t>
              </a:r>
              <a:endParaRPr lang="en-GB" sz="1400" kern="0" dirty="0">
                <a:solidFill>
                  <a:prstClr val="black"/>
                </a:solidFill>
                <a:latin typeface="Univers Next for HSBC Light"/>
              </a:endParaRPr>
            </a:p>
            <a:p>
              <a:pPr marL="298450" marR="5080" indent="-285750">
                <a:spcAft>
                  <a:spcPts val="1050"/>
                </a:spcAft>
                <a:buClr>
                  <a:srgbClr val="DB0011"/>
                </a:buClr>
                <a:buSzPct val="110000"/>
                <a:buFont typeface="System Font Regular"/>
                <a:buChar char="●"/>
              </a:pPr>
              <a:r>
                <a:rPr lang="en-GB" sz="1400" kern="0" spc="-23" dirty="0">
                  <a:latin typeface="Univers Next for HSBC Light" panose="020B0403030202020203" pitchFamily="34" charset="0"/>
                </a:rPr>
                <a:t>You may end up with less than this due to your type of Income or personal situation</a:t>
              </a:r>
              <a:endParaRPr lang="en-GB" sz="1400" spc="-25" dirty="0">
                <a:solidFill>
                  <a:srgbClr val="231F20"/>
                </a:solidFill>
                <a:latin typeface="UniversNextforHSBC-Light"/>
                <a:cs typeface="UniversNextforHSBC-Light"/>
              </a:endParaRPr>
            </a:p>
          </p:txBody>
        </p:sp>
      </p:grpSp>
      <p:grpSp>
        <p:nvGrpSpPr>
          <p:cNvPr id="24" name="Group 23">
            <a:extLst>
              <a:ext uri="{FF2B5EF4-FFF2-40B4-BE49-F238E27FC236}">
                <a16:creationId xmlns:a16="http://schemas.microsoft.com/office/drawing/2014/main" id="{BFF45B66-124A-14A9-1042-A80B612DD70B}"/>
              </a:ext>
            </a:extLst>
          </p:cNvPr>
          <p:cNvGrpSpPr/>
          <p:nvPr/>
        </p:nvGrpSpPr>
        <p:grpSpPr>
          <a:xfrm>
            <a:off x="5814125" y="1425599"/>
            <a:ext cx="5272405" cy="3746647"/>
            <a:chOff x="5814125" y="1425599"/>
            <a:chExt cx="5272405" cy="3746647"/>
          </a:xfrm>
        </p:grpSpPr>
        <p:pic>
          <p:nvPicPr>
            <p:cNvPr id="6" name="Picture 5">
              <a:extLst>
                <a:ext uri="{FF2B5EF4-FFF2-40B4-BE49-F238E27FC236}">
                  <a16:creationId xmlns:a16="http://schemas.microsoft.com/office/drawing/2014/main" id="{2498F657-3B44-DF9C-773B-7B9D6F82ACF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14125" y="2262895"/>
              <a:ext cx="5272405" cy="2909351"/>
            </a:xfrm>
            <a:prstGeom prst="rect">
              <a:avLst/>
            </a:prstGeom>
          </p:spPr>
        </p:pic>
        <p:sp>
          <p:nvSpPr>
            <p:cNvPr id="23" name="object 7">
              <a:extLst>
                <a:ext uri="{FF2B5EF4-FFF2-40B4-BE49-F238E27FC236}">
                  <a16:creationId xmlns:a16="http://schemas.microsoft.com/office/drawing/2014/main" id="{BCA2C2D1-1091-3192-B12C-2519F89BEE8F}"/>
                </a:ext>
              </a:extLst>
            </p:cNvPr>
            <p:cNvSpPr txBox="1"/>
            <p:nvPr/>
          </p:nvSpPr>
          <p:spPr>
            <a:xfrm>
              <a:off x="6006741" y="1425599"/>
              <a:ext cx="4207979" cy="885801"/>
            </a:xfrm>
            <a:prstGeom prst="rect">
              <a:avLst/>
            </a:prstGeom>
          </p:spPr>
          <p:txBody>
            <a:bodyPr vert="horz" wrap="square" lIns="0" tIns="12700" rIns="0" bIns="0" rtlCol="0">
              <a:noAutofit/>
            </a:bodyPr>
            <a:lstStyle/>
            <a:p>
              <a:pPr defTabSz="914236">
                <a:spcAft>
                  <a:spcPts val="1200"/>
                </a:spcAft>
                <a:defRPr/>
              </a:pPr>
              <a:r>
                <a:rPr lang="en-GB" sz="1400" dirty="0">
                  <a:latin typeface="Univers Next for HSBC Bold" panose="020B0603030202020203" pitchFamily="34" charset="0"/>
                </a:rPr>
                <a:t>Annual house price rates of change for all dwellings, UK, January 2006 to January 2023</a:t>
              </a:r>
            </a:p>
            <a:p>
              <a:pPr defTabSz="914236">
                <a:spcAft>
                  <a:spcPts val="562"/>
                </a:spcAft>
                <a:defRPr/>
              </a:pPr>
              <a:r>
                <a:rPr lang="en-GB" sz="1400" dirty="0">
                  <a:latin typeface="Univers Next for HSBC Light" panose="020B0403030202020203" pitchFamily="34" charset="0"/>
                </a:rPr>
                <a:t>12-month percentage change</a:t>
              </a:r>
            </a:p>
          </p:txBody>
        </p:sp>
      </p:grpSp>
    </p:spTree>
    <p:extLst>
      <p:ext uri="{BB962C8B-B14F-4D97-AF65-F5344CB8AC3E}">
        <p14:creationId xmlns:p14="http://schemas.microsoft.com/office/powerpoint/2010/main" val="289552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AF2DA8A-F3A2-2E5A-C888-BEFD1AC94DA0}"/>
              </a:ext>
            </a:extLst>
          </p:cNvPr>
          <p:cNvGrpSpPr/>
          <p:nvPr/>
        </p:nvGrpSpPr>
        <p:grpSpPr>
          <a:xfrm>
            <a:off x="6068019" y="534038"/>
            <a:ext cx="5461143" cy="5715512"/>
            <a:chOff x="6068019" y="534038"/>
            <a:chExt cx="5461143" cy="5715512"/>
          </a:xfrm>
        </p:grpSpPr>
        <p:pic>
          <p:nvPicPr>
            <p:cNvPr id="8" name="Picture 7">
              <a:extLst>
                <a:ext uri="{FF2B5EF4-FFF2-40B4-BE49-F238E27FC236}">
                  <a16:creationId xmlns:a16="http://schemas.microsoft.com/office/drawing/2014/main" id="{F68ADDCD-B8F7-E139-8572-1699FDB6308A}"/>
                </a:ext>
              </a:extLst>
            </p:cNvPr>
            <p:cNvPicPr>
              <a:picLocks noChangeAspect="1"/>
            </p:cNvPicPr>
            <p:nvPr/>
          </p:nvPicPr>
          <p:blipFill rotWithShape="1">
            <a:blip r:embed="rId3"/>
            <a:srcRect l="10895" t="21414" r="10094" b="7372"/>
            <a:stretch/>
          </p:blipFill>
          <p:spPr>
            <a:xfrm>
              <a:off x="6068019" y="534038"/>
              <a:ext cx="4481164" cy="5715512"/>
            </a:xfrm>
            <a:prstGeom prst="rect">
              <a:avLst/>
            </a:prstGeom>
          </p:spPr>
        </p:pic>
        <p:sp>
          <p:nvSpPr>
            <p:cNvPr id="9" name="TextBox 8">
              <a:extLst>
                <a:ext uri="{FF2B5EF4-FFF2-40B4-BE49-F238E27FC236}">
                  <a16:creationId xmlns:a16="http://schemas.microsoft.com/office/drawing/2014/main" id="{8BC5FF5E-FFED-E4A9-E69B-51831C3C087E}"/>
                </a:ext>
              </a:extLst>
            </p:cNvPr>
            <p:cNvSpPr txBox="1"/>
            <p:nvPr/>
          </p:nvSpPr>
          <p:spPr>
            <a:xfrm>
              <a:off x="9303171" y="2509696"/>
              <a:ext cx="831199" cy="396653"/>
            </a:xfrm>
            <a:prstGeom prst="wedgeRectCallout">
              <a:avLst>
                <a:gd name="adj1" fmla="val -61742"/>
                <a:gd name="adj2" fmla="val 102142"/>
              </a:avLst>
            </a:prstGeom>
            <a:solidFill>
              <a:schemeClr val="bg1"/>
            </a:solidFill>
            <a:ln>
              <a:solidFill>
                <a:srgbClr val="6D6E71"/>
              </a:solidFill>
            </a:ln>
          </p:spPr>
          <p:txBody>
            <a:bodyPr wrap="square" lIns="36071" tIns="36071" rIns="36071" bIns="36071" rtlCol="0">
              <a:spAutoFit/>
            </a:bodyPr>
            <a:lstStyle/>
            <a:p>
              <a:pPr algn="ctr" defTabSz="916149"/>
              <a:r>
                <a:rPr lang="en-GB" sz="1052" dirty="0">
                  <a:solidFill>
                    <a:prstClr val="black"/>
                  </a:solidFill>
                  <a:latin typeface="Univers Next for HSBC Regular"/>
                </a:rPr>
                <a:t>North East</a:t>
              </a:r>
            </a:p>
            <a:p>
              <a:pPr algn="ctr" defTabSz="916149"/>
              <a:r>
                <a:rPr lang="en-GB" sz="1052" b="1" dirty="0">
                  <a:solidFill>
                    <a:prstClr val="black"/>
                  </a:solidFill>
                  <a:latin typeface="Univers Next for HSBC Light"/>
                </a:rPr>
                <a:t>£29,521</a:t>
              </a:r>
            </a:p>
          </p:txBody>
        </p:sp>
        <p:sp>
          <p:nvSpPr>
            <p:cNvPr id="10" name="TextBox 9">
              <a:extLst>
                <a:ext uri="{FF2B5EF4-FFF2-40B4-BE49-F238E27FC236}">
                  <a16:creationId xmlns:a16="http://schemas.microsoft.com/office/drawing/2014/main" id="{E91A65BA-C265-F87E-A689-EC79599FD71B}"/>
                </a:ext>
              </a:extLst>
            </p:cNvPr>
            <p:cNvSpPr txBox="1"/>
            <p:nvPr/>
          </p:nvSpPr>
          <p:spPr>
            <a:xfrm>
              <a:off x="9643898" y="2985522"/>
              <a:ext cx="1090162" cy="558557"/>
            </a:xfrm>
            <a:prstGeom prst="wedgeRectCallout">
              <a:avLst>
                <a:gd name="adj1" fmla="val -59821"/>
                <a:gd name="adj2" fmla="val 90896"/>
              </a:avLst>
            </a:prstGeom>
            <a:solidFill>
              <a:schemeClr val="bg1"/>
            </a:solidFill>
            <a:ln>
              <a:solidFill>
                <a:srgbClr val="6D6E71"/>
              </a:solidFill>
            </a:ln>
          </p:spPr>
          <p:txBody>
            <a:bodyPr wrap="square" lIns="36071" tIns="36071" rIns="36071" bIns="36071" rtlCol="0">
              <a:spAutoFit/>
            </a:bodyPr>
            <a:lstStyle/>
            <a:p>
              <a:pPr algn="ctr" defTabSz="916149"/>
              <a:r>
                <a:rPr lang="en-GB" sz="1052" dirty="0">
                  <a:solidFill>
                    <a:prstClr val="black"/>
                  </a:solidFill>
                  <a:latin typeface="Univers Next for HSBC Regular"/>
                </a:rPr>
                <a:t>Yorkshire and </a:t>
              </a:r>
              <a:br>
                <a:rPr lang="en-GB" sz="1052" dirty="0">
                  <a:solidFill>
                    <a:prstClr val="black"/>
                  </a:solidFill>
                  <a:latin typeface="Univers Next for HSBC Regular"/>
                </a:rPr>
              </a:br>
              <a:r>
                <a:rPr lang="en-GB" sz="1052" dirty="0">
                  <a:solidFill>
                    <a:prstClr val="black"/>
                  </a:solidFill>
                  <a:latin typeface="Univers Next for HSBC Regular"/>
                </a:rPr>
                <a:t>The Humber</a:t>
              </a:r>
            </a:p>
            <a:p>
              <a:pPr algn="ctr" defTabSz="916149"/>
              <a:r>
                <a:rPr lang="en-GB" sz="1052" b="1" dirty="0">
                  <a:solidFill>
                    <a:prstClr val="black"/>
                  </a:solidFill>
                  <a:latin typeface="Univers Next for HSBC Light"/>
                </a:rPr>
                <a:t>£30,000</a:t>
              </a:r>
            </a:p>
          </p:txBody>
        </p:sp>
        <p:sp>
          <p:nvSpPr>
            <p:cNvPr id="11" name="TextBox 10">
              <a:extLst>
                <a:ext uri="{FF2B5EF4-FFF2-40B4-BE49-F238E27FC236}">
                  <a16:creationId xmlns:a16="http://schemas.microsoft.com/office/drawing/2014/main" id="{BE756F16-82C3-1670-AAFE-37F9FE834531}"/>
                </a:ext>
              </a:extLst>
            </p:cNvPr>
            <p:cNvSpPr txBox="1"/>
            <p:nvPr/>
          </p:nvSpPr>
          <p:spPr>
            <a:xfrm>
              <a:off x="10213091" y="3631866"/>
              <a:ext cx="831200" cy="558557"/>
            </a:xfrm>
            <a:prstGeom prst="wedgeRectCallout">
              <a:avLst>
                <a:gd name="adj1" fmla="val -115151"/>
                <a:gd name="adj2" fmla="val 43929"/>
              </a:avLst>
            </a:prstGeom>
            <a:solidFill>
              <a:schemeClr val="bg1"/>
            </a:solidFill>
            <a:ln>
              <a:solidFill>
                <a:srgbClr val="6D6E71"/>
              </a:solidFill>
            </a:ln>
          </p:spPr>
          <p:txBody>
            <a:bodyPr wrap="square" lIns="36071" tIns="36071" rIns="36071" bIns="36071" rtlCol="0">
              <a:spAutoFit/>
            </a:bodyPr>
            <a:lstStyle/>
            <a:p>
              <a:pPr algn="ctr" defTabSz="916149"/>
              <a:r>
                <a:rPr lang="en-GB" sz="1052" dirty="0">
                  <a:solidFill>
                    <a:prstClr val="black"/>
                  </a:solidFill>
                  <a:latin typeface="Univers Next for HSBC Regular"/>
                </a:rPr>
                <a:t>East Midlands</a:t>
              </a:r>
            </a:p>
            <a:p>
              <a:pPr algn="ctr" defTabSz="916149"/>
              <a:r>
                <a:rPr lang="en-GB" sz="1052" b="1" dirty="0">
                  <a:solidFill>
                    <a:prstClr val="black"/>
                  </a:solidFill>
                  <a:latin typeface="Univers Next for HSBC Light"/>
                </a:rPr>
                <a:t>£30,326</a:t>
              </a:r>
            </a:p>
          </p:txBody>
        </p:sp>
        <p:sp>
          <p:nvSpPr>
            <p:cNvPr id="12" name="TextBox 11">
              <a:extLst>
                <a:ext uri="{FF2B5EF4-FFF2-40B4-BE49-F238E27FC236}">
                  <a16:creationId xmlns:a16="http://schemas.microsoft.com/office/drawing/2014/main" id="{35E6584D-4CA7-167F-13E5-1B4532753EAD}"/>
                </a:ext>
              </a:extLst>
            </p:cNvPr>
            <p:cNvSpPr txBox="1"/>
            <p:nvPr/>
          </p:nvSpPr>
          <p:spPr>
            <a:xfrm>
              <a:off x="10814028" y="4329397"/>
              <a:ext cx="715134" cy="396653"/>
            </a:xfrm>
            <a:prstGeom prst="wedgeRectCallout">
              <a:avLst>
                <a:gd name="adj1" fmla="val -123105"/>
                <a:gd name="adj2" fmla="val 28322"/>
              </a:avLst>
            </a:prstGeom>
            <a:solidFill>
              <a:schemeClr val="bg1"/>
            </a:solidFill>
            <a:ln>
              <a:solidFill>
                <a:srgbClr val="6D6E71"/>
              </a:solidFill>
            </a:ln>
          </p:spPr>
          <p:txBody>
            <a:bodyPr wrap="square" lIns="36071" tIns="36071" rIns="36071" bIns="36071" rtlCol="0">
              <a:spAutoFit/>
            </a:bodyPr>
            <a:lstStyle/>
            <a:p>
              <a:pPr algn="ctr" defTabSz="916149"/>
              <a:r>
                <a:rPr lang="en-GB" sz="1052">
                  <a:solidFill>
                    <a:prstClr val="black"/>
                  </a:solidFill>
                  <a:latin typeface="Univers Next for HSBC Regular"/>
                </a:rPr>
                <a:t>East </a:t>
              </a:r>
            </a:p>
            <a:p>
              <a:pPr algn="ctr" defTabSz="916149"/>
              <a:r>
                <a:rPr lang="en-GB" sz="1052" b="1">
                  <a:solidFill>
                    <a:prstClr val="black"/>
                  </a:solidFill>
                  <a:latin typeface="Univers Next for HSBC Light"/>
                </a:rPr>
                <a:t>£32,539</a:t>
              </a:r>
            </a:p>
          </p:txBody>
        </p:sp>
        <p:sp>
          <p:nvSpPr>
            <p:cNvPr id="13" name="TextBox 12">
              <a:extLst>
                <a:ext uri="{FF2B5EF4-FFF2-40B4-BE49-F238E27FC236}">
                  <a16:creationId xmlns:a16="http://schemas.microsoft.com/office/drawing/2014/main" id="{FCFFF2F6-784C-5BB8-A5E3-1D1118B88385}"/>
                </a:ext>
              </a:extLst>
            </p:cNvPr>
            <p:cNvSpPr txBox="1"/>
            <p:nvPr/>
          </p:nvSpPr>
          <p:spPr>
            <a:xfrm>
              <a:off x="10447692" y="5558793"/>
              <a:ext cx="831199" cy="396653"/>
            </a:xfrm>
            <a:prstGeom prst="wedgeRectCallout">
              <a:avLst>
                <a:gd name="adj1" fmla="val -136741"/>
                <a:gd name="adj2" fmla="val -93124"/>
              </a:avLst>
            </a:prstGeom>
            <a:solidFill>
              <a:schemeClr val="bg1"/>
            </a:solidFill>
            <a:ln>
              <a:solidFill>
                <a:srgbClr val="6D6E71"/>
              </a:solidFill>
            </a:ln>
          </p:spPr>
          <p:txBody>
            <a:bodyPr wrap="square" lIns="36071" tIns="36071" rIns="36071" bIns="36071" rtlCol="0">
              <a:spAutoFit/>
            </a:bodyPr>
            <a:lstStyle/>
            <a:p>
              <a:pPr algn="ctr" defTabSz="916149"/>
              <a:r>
                <a:rPr lang="en-GB" sz="1052">
                  <a:solidFill>
                    <a:prstClr val="black"/>
                  </a:solidFill>
                  <a:latin typeface="Univers Next for HSBC Regular"/>
                </a:rPr>
                <a:t>South East </a:t>
              </a:r>
            </a:p>
            <a:p>
              <a:pPr algn="ctr" defTabSz="916149"/>
              <a:r>
                <a:rPr lang="en-GB" sz="1052" b="1">
                  <a:solidFill>
                    <a:prstClr val="black"/>
                  </a:solidFill>
                  <a:latin typeface="Univers Next for HSBC Light"/>
                </a:rPr>
                <a:t>£34,431</a:t>
              </a:r>
            </a:p>
          </p:txBody>
        </p:sp>
        <p:sp>
          <p:nvSpPr>
            <p:cNvPr id="14" name="TextBox 13">
              <a:extLst>
                <a:ext uri="{FF2B5EF4-FFF2-40B4-BE49-F238E27FC236}">
                  <a16:creationId xmlns:a16="http://schemas.microsoft.com/office/drawing/2014/main" id="{B15A7DB7-D6DE-51F5-3747-32A42AB5BA9D}"/>
                </a:ext>
              </a:extLst>
            </p:cNvPr>
            <p:cNvSpPr txBox="1"/>
            <p:nvPr/>
          </p:nvSpPr>
          <p:spPr>
            <a:xfrm>
              <a:off x="10730593" y="4926541"/>
              <a:ext cx="715135" cy="396653"/>
            </a:xfrm>
            <a:prstGeom prst="wedgeRectCallout">
              <a:avLst>
                <a:gd name="adj1" fmla="val -151514"/>
                <a:gd name="adj2" fmla="val -2635"/>
              </a:avLst>
            </a:prstGeom>
            <a:solidFill>
              <a:schemeClr val="bg1"/>
            </a:solidFill>
            <a:ln>
              <a:solidFill>
                <a:srgbClr val="6D6E71"/>
              </a:solidFill>
            </a:ln>
          </p:spPr>
          <p:txBody>
            <a:bodyPr wrap="square" lIns="36071" tIns="36071" rIns="36071" bIns="36071" rtlCol="0">
              <a:spAutoFit/>
            </a:bodyPr>
            <a:lstStyle/>
            <a:p>
              <a:pPr algn="ctr" defTabSz="916149"/>
              <a:r>
                <a:rPr lang="en-GB" sz="1052">
                  <a:solidFill>
                    <a:prstClr val="black"/>
                  </a:solidFill>
                  <a:latin typeface="Univers Next for HSBC Regular"/>
                </a:rPr>
                <a:t>London </a:t>
              </a:r>
            </a:p>
            <a:p>
              <a:pPr algn="ctr" defTabSz="916149"/>
              <a:r>
                <a:rPr lang="en-GB" sz="1052" b="1">
                  <a:solidFill>
                    <a:prstClr val="black"/>
                  </a:solidFill>
                  <a:latin typeface="Univers Next for HSBC Light"/>
                </a:rPr>
                <a:t>£41,866</a:t>
              </a:r>
            </a:p>
          </p:txBody>
        </p:sp>
        <p:sp>
          <p:nvSpPr>
            <p:cNvPr id="15" name="TextBox 14">
              <a:extLst>
                <a:ext uri="{FF2B5EF4-FFF2-40B4-BE49-F238E27FC236}">
                  <a16:creationId xmlns:a16="http://schemas.microsoft.com/office/drawing/2014/main" id="{D4826895-8ABA-6C6E-69C2-BDC218D1BEB9}"/>
                </a:ext>
              </a:extLst>
            </p:cNvPr>
            <p:cNvSpPr txBox="1"/>
            <p:nvPr/>
          </p:nvSpPr>
          <p:spPr>
            <a:xfrm>
              <a:off x="6704656" y="5605066"/>
              <a:ext cx="988189" cy="396653"/>
            </a:xfrm>
            <a:prstGeom prst="wedgeRectCallout">
              <a:avLst>
                <a:gd name="adj1" fmla="val 164044"/>
                <a:gd name="adj2" fmla="val -37410"/>
              </a:avLst>
            </a:prstGeom>
            <a:solidFill>
              <a:schemeClr val="bg1"/>
            </a:solidFill>
            <a:ln>
              <a:solidFill>
                <a:srgbClr val="6D6E71"/>
              </a:solidFill>
            </a:ln>
          </p:spPr>
          <p:txBody>
            <a:bodyPr wrap="square" lIns="36071" tIns="36071" rIns="36071" bIns="36071" rtlCol="0">
              <a:spAutoFit/>
            </a:bodyPr>
            <a:lstStyle/>
            <a:p>
              <a:pPr algn="ctr" defTabSz="916149"/>
              <a:r>
                <a:rPr lang="en-GB" sz="1052">
                  <a:solidFill>
                    <a:prstClr val="black"/>
                  </a:solidFill>
                  <a:latin typeface="Univers Next for HSBC Regular"/>
                </a:rPr>
                <a:t>South West </a:t>
              </a:r>
            </a:p>
            <a:p>
              <a:pPr algn="ctr" defTabSz="916149"/>
              <a:r>
                <a:rPr lang="en-GB" sz="1052" b="1">
                  <a:solidFill>
                    <a:prstClr val="black"/>
                  </a:solidFill>
                  <a:latin typeface="Univers Next for HSBC Light"/>
                </a:rPr>
                <a:t>£31,339</a:t>
              </a:r>
            </a:p>
          </p:txBody>
        </p:sp>
        <p:sp>
          <p:nvSpPr>
            <p:cNvPr id="16" name="TextBox 15">
              <a:extLst>
                <a:ext uri="{FF2B5EF4-FFF2-40B4-BE49-F238E27FC236}">
                  <a16:creationId xmlns:a16="http://schemas.microsoft.com/office/drawing/2014/main" id="{2A56CC27-FBDF-9139-87AD-0485A30C9A02}"/>
                </a:ext>
              </a:extLst>
            </p:cNvPr>
            <p:cNvSpPr txBox="1"/>
            <p:nvPr/>
          </p:nvSpPr>
          <p:spPr>
            <a:xfrm>
              <a:off x="7098352" y="4936404"/>
              <a:ext cx="831199" cy="558557"/>
            </a:xfrm>
            <a:prstGeom prst="wedgeRectCallout">
              <a:avLst>
                <a:gd name="adj1" fmla="val 170252"/>
                <a:gd name="adj2" fmla="val -111654"/>
              </a:avLst>
            </a:prstGeom>
            <a:solidFill>
              <a:schemeClr val="bg1"/>
            </a:solidFill>
            <a:ln>
              <a:solidFill>
                <a:srgbClr val="6D6E71"/>
              </a:solidFill>
            </a:ln>
          </p:spPr>
          <p:txBody>
            <a:bodyPr wrap="square" lIns="36071" tIns="36071" rIns="36071" bIns="36071" rtlCol="0">
              <a:spAutoFit/>
            </a:bodyPr>
            <a:lstStyle/>
            <a:p>
              <a:pPr algn="ctr" defTabSz="916149"/>
              <a:r>
                <a:rPr lang="en-GB" sz="1052">
                  <a:solidFill>
                    <a:prstClr val="black"/>
                  </a:solidFill>
                  <a:latin typeface="Univers Next for HSBC Regular"/>
                </a:rPr>
                <a:t>West Midlands</a:t>
              </a:r>
            </a:p>
            <a:p>
              <a:pPr algn="ctr" defTabSz="916149"/>
              <a:r>
                <a:rPr lang="en-GB" sz="1052" b="1">
                  <a:solidFill>
                    <a:prstClr val="black"/>
                  </a:solidFill>
                  <a:latin typeface="Univers Next for HSBC Light"/>
                </a:rPr>
                <a:t>£31,601</a:t>
              </a:r>
            </a:p>
          </p:txBody>
        </p:sp>
        <p:sp>
          <p:nvSpPr>
            <p:cNvPr id="17" name="TextBox 16">
              <a:extLst>
                <a:ext uri="{FF2B5EF4-FFF2-40B4-BE49-F238E27FC236}">
                  <a16:creationId xmlns:a16="http://schemas.microsoft.com/office/drawing/2014/main" id="{53B7839C-FA8B-4607-68D0-DAC8C7826FB9}"/>
                </a:ext>
              </a:extLst>
            </p:cNvPr>
            <p:cNvSpPr txBox="1"/>
            <p:nvPr/>
          </p:nvSpPr>
          <p:spPr>
            <a:xfrm>
              <a:off x="7047997" y="4242684"/>
              <a:ext cx="780426" cy="396653"/>
            </a:xfrm>
            <a:prstGeom prst="wedgeRectCallout">
              <a:avLst>
                <a:gd name="adj1" fmla="val 150488"/>
                <a:gd name="adj2" fmla="val 40228"/>
              </a:avLst>
            </a:prstGeom>
            <a:solidFill>
              <a:schemeClr val="bg1"/>
            </a:solidFill>
            <a:ln>
              <a:solidFill>
                <a:srgbClr val="6D6E71"/>
              </a:solidFill>
            </a:ln>
          </p:spPr>
          <p:txBody>
            <a:bodyPr wrap="square" lIns="36071" tIns="36071" rIns="36071" bIns="36071" rtlCol="0">
              <a:spAutoFit/>
            </a:bodyPr>
            <a:lstStyle/>
            <a:p>
              <a:pPr algn="ctr" defTabSz="916149"/>
              <a:r>
                <a:rPr lang="en-GB" sz="1052">
                  <a:solidFill>
                    <a:prstClr val="black"/>
                  </a:solidFill>
                  <a:latin typeface="Univers Next for HSBC Regular"/>
                </a:rPr>
                <a:t>Wales</a:t>
              </a:r>
            </a:p>
            <a:p>
              <a:pPr algn="ctr" defTabSz="916149"/>
              <a:r>
                <a:rPr lang="en-GB" sz="1052" b="1">
                  <a:solidFill>
                    <a:prstClr val="black"/>
                  </a:solidFill>
                  <a:latin typeface="Univers Next for HSBC Light"/>
                </a:rPr>
                <a:t>£30,596</a:t>
              </a:r>
            </a:p>
          </p:txBody>
        </p:sp>
        <p:sp>
          <p:nvSpPr>
            <p:cNvPr id="18" name="TextBox 17">
              <a:extLst>
                <a:ext uri="{FF2B5EF4-FFF2-40B4-BE49-F238E27FC236}">
                  <a16:creationId xmlns:a16="http://schemas.microsoft.com/office/drawing/2014/main" id="{23DDCAC5-FD1F-3112-9708-D9BCA1F90B4E}"/>
                </a:ext>
              </a:extLst>
            </p:cNvPr>
            <p:cNvSpPr txBox="1"/>
            <p:nvPr/>
          </p:nvSpPr>
          <p:spPr>
            <a:xfrm>
              <a:off x="7251858" y="3771739"/>
              <a:ext cx="831199" cy="396653"/>
            </a:xfrm>
            <a:prstGeom prst="wedgeRectCallout">
              <a:avLst>
                <a:gd name="adj1" fmla="val 160170"/>
                <a:gd name="adj2" fmla="val -55024"/>
              </a:avLst>
            </a:prstGeom>
            <a:solidFill>
              <a:schemeClr val="bg1"/>
            </a:solidFill>
            <a:ln>
              <a:solidFill>
                <a:srgbClr val="6D6E71"/>
              </a:solidFill>
            </a:ln>
          </p:spPr>
          <p:txBody>
            <a:bodyPr wrap="square" lIns="36071" tIns="36071" rIns="36071" bIns="36071" rtlCol="0">
              <a:spAutoFit/>
            </a:bodyPr>
            <a:lstStyle/>
            <a:p>
              <a:pPr algn="ctr" defTabSz="916149"/>
              <a:r>
                <a:rPr lang="en-GB" sz="1052" dirty="0">
                  <a:solidFill>
                    <a:prstClr val="black"/>
                  </a:solidFill>
                  <a:latin typeface="Univers Next for HSBC Regular"/>
                </a:rPr>
                <a:t>North West</a:t>
              </a:r>
            </a:p>
            <a:p>
              <a:pPr algn="ctr" defTabSz="916149"/>
              <a:r>
                <a:rPr lang="en-GB" sz="1052" b="1" dirty="0">
                  <a:solidFill>
                    <a:prstClr val="black"/>
                  </a:solidFill>
                  <a:latin typeface="Univers Next for HSBC Light"/>
                </a:rPr>
                <a:t>£30,716</a:t>
              </a:r>
            </a:p>
          </p:txBody>
        </p:sp>
        <p:sp>
          <p:nvSpPr>
            <p:cNvPr id="19" name="TextBox 18">
              <a:extLst>
                <a:ext uri="{FF2B5EF4-FFF2-40B4-BE49-F238E27FC236}">
                  <a16:creationId xmlns:a16="http://schemas.microsoft.com/office/drawing/2014/main" id="{F1AFD59B-2B8F-0251-7B48-BC5AA6AF61C9}"/>
                </a:ext>
              </a:extLst>
            </p:cNvPr>
            <p:cNvSpPr txBox="1"/>
            <p:nvPr/>
          </p:nvSpPr>
          <p:spPr>
            <a:xfrm>
              <a:off x="9331092" y="1285291"/>
              <a:ext cx="831199" cy="396653"/>
            </a:xfrm>
            <a:prstGeom prst="wedgeRectCallout">
              <a:avLst>
                <a:gd name="adj1" fmla="val -131060"/>
                <a:gd name="adj2" fmla="val 104523"/>
              </a:avLst>
            </a:prstGeom>
            <a:solidFill>
              <a:schemeClr val="bg1"/>
            </a:solidFill>
            <a:ln>
              <a:solidFill>
                <a:srgbClr val="6D6E71"/>
              </a:solidFill>
            </a:ln>
          </p:spPr>
          <p:txBody>
            <a:bodyPr wrap="square" lIns="36071" tIns="36071" rIns="36071" bIns="36071" rtlCol="0">
              <a:spAutoFit/>
            </a:bodyPr>
            <a:lstStyle/>
            <a:p>
              <a:pPr algn="ctr" defTabSz="916149"/>
              <a:r>
                <a:rPr lang="en-GB" sz="1052">
                  <a:solidFill>
                    <a:prstClr val="black"/>
                  </a:solidFill>
                  <a:latin typeface="Univers Next for HSBC Regular"/>
                </a:rPr>
                <a:t>Scotland</a:t>
              </a:r>
            </a:p>
            <a:p>
              <a:pPr algn="ctr" defTabSz="916149"/>
              <a:r>
                <a:rPr lang="en-GB" sz="1052" b="1">
                  <a:solidFill>
                    <a:prstClr val="black"/>
                  </a:solidFill>
                  <a:latin typeface="Univers Next for HSBC Light"/>
                </a:rPr>
                <a:t>£33,332</a:t>
              </a:r>
            </a:p>
          </p:txBody>
        </p:sp>
        <p:sp>
          <p:nvSpPr>
            <p:cNvPr id="20" name="TextBox 19">
              <a:extLst>
                <a:ext uri="{FF2B5EF4-FFF2-40B4-BE49-F238E27FC236}">
                  <a16:creationId xmlns:a16="http://schemas.microsoft.com/office/drawing/2014/main" id="{F84697C4-B498-3EBE-AE95-9843F083D3DE}"/>
                </a:ext>
              </a:extLst>
            </p:cNvPr>
            <p:cNvSpPr txBox="1"/>
            <p:nvPr/>
          </p:nvSpPr>
          <p:spPr>
            <a:xfrm>
              <a:off x="6197091" y="2367127"/>
              <a:ext cx="831199" cy="558557"/>
            </a:xfrm>
            <a:prstGeom prst="wedgeRectCallout">
              <a:avLst>
                <a:gd name="adj1" fmla="val 97235"/>
                <a:gd name="adj2" fmla="val 133098"/>
              </a:avLst>
            </a:prstGeom>
            <a:solidFill>
              <a:schemeClr val="bg1"/>
            </a:solidFill>
            <a:ln>
              <a:solidFill>
                <a:srgbClr val="6D6E71"/>
              </a:solidFill>
            </a:ln>
          </p:spPr>
          <p:txBody>
            <a:bodyPr wrap="square" lIns="36071" tIns="36071" rIns="36071" bIns="36071" rtlCol="0">
              <a:spAutoFit/>
            </a:bodyPr>
            <a:lstStyle/>
            <a:p>
              <a:pPr algn="ctr" defTabSz="916149"/>
              <a:r>
                <a:rPr lang="en-GB" sz="1052" dirty="0">
                  <a:solidFill>
                    <a:prstClr val="black"/>
                  </a:solidFill>
                  <a:latin typeface="Univers Next for HSBC Regular"/>
                </a:rPr>
                <a:t>Northern Ireland</a:t>
              </a:r>
            </a:p>
            <a:p>
              <a:pPr algn="ctr" defTabSz="916149"/>
              <a:r>
                <a:rPr lang="en-GB" sz="1052" b="1" dirty="0">
                  <a:solidFill>
                    <a:prstClr val="black"/>
                  </a:solidFill>
                  <a:latin typeface="Univers Next for HSBC Light"/>
                </a:rPr>
                <a:t>£30,000</a:t>
              </a:r>
            </a:p>
          </p:txBody>
        </p:sp>
      </p:grpSp>
      <p:sp>
        <p:nvSpPr>
          <p:cNvPr id="3" name="Title 11">
            <a:extLst>
              <a:ext uri="{FF2B5EF4-FFF2-40B4-BE49-F238E27FC236}">
                <a16:creationId xmlns:a16="http://schemas.microsoft.com/office/drawing/2014/main" id="{77375EF8-8C8A-0F81-5A11-D3B6417BFF92}"/>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50" dirty="0">
                <a:solidFill>
                  <a:srgbClr val="000000"/>
                </a:solidFill>
                <a:latin typeface="Univers Next for HSBC Thin" panose="020B0303030202020203" pitchFamily="34" charset="77"/>
              </a:rPr>
              <a:t>How far does my money go?</a:t>
            </a:r>
            <a:endParaRPr lang="en-US" sz="4400" kern="0" spc="-150" dirty="0">
              <a:solidFill>
                <a:schemeClr val="tx1"/>
              </a:solidFill>
              <a:latin typeface="Univers Next for HSBC Thin" panose="020B0303030202020203" pitchFamily="34" charset="77"/>
            </a:endParaRPr>
          </a:p>
        </p:txBody>
      </p:sp>
      <p:sp>
        <p:nvSpPr>
          <p:cNvPr id="4" name="TextBox 3">
            <a:extLst>
              <a:ext uri="{FF2B5EF4-FFF2-40B4-BE49-F238E27FC236}">
                <a16:creationId xmlns:a16="http://schemas.microsoft.com/office/drawing/2014/main" id="{9F46D129-6187-7E66-A194-2BD62C4F2444}"/>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7 – </a:t>
            </a:r>
            <a:r>
              <a:rPr lang="en-GB" sz="1000" dirty="0">
                <a:solidFill>
                  <a:srgbClr val="000000"/>
                </a:solidFill>
                <a:latin typeface="Univers Next for HSBC Light" panose="020B0403030202020203" pitchFamily="34" charset="0"/>
              </a:rPr>
              <a:t>First Time Buyer</a:t>
            </a:r>
            <a:endParaRPr lang="en-US" sz="1000" b="0" i="0" dirty="0">
              <a:latin typeface="Univers Next for HSBC Light" panose="020B0403030202020203" pitchFamily="34" charset="0"/>
            </a:endParaRPr>
          </a:p>
        </p:txBody>
      </p:sp>
      <p:sp>
        <p:nvSpPr>
          <p:cNvPr id="5" name="Slide number">
            <a:extLst>
              <a:ext uri="{FF2B5EF4-FFF2-40B4-BE49-F238E27FC236}">
                <a16:creationId xmlns:a16="http://schemas.microsoft.com/office/drawing/2014/main" id="{86D0B0C2-6C98-EEEC-3CE9-1078D6F220AE}"/>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4</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6" name="TextBox 5">
            <a:extLst>
              <a:ext uri="{FF2B5EF4-FFF2-40B4-BE49-F238E27FC236}">
                <a16:creationId xmlns:a16="http://schemas.microsoft.com/office/drawing/2014/main" id="{D08080B6-E2C0-D8E1-29AD-36910B6AB0F7}"/>
              </a:ext>
            </a:extLst>
          </p:cNvPr>
          <p:cNvSpPr txBox="1"/>
          <p:nvPr/>
        </p:nvSpPr>
        <p:spPr>
          <a:xfrm>
            <a:off x="550800" y="6552000"/>
            <a:ext cx="8529700" cy="153888"/>
          </a:xfrm>
          <a:prstGeom prst="rect">
            <a:avLst/>
          </a:prstGeom>
          <a:noFill/>
        </p:spPr>
        <p:txBody>
          <a:bodyPr wrap="square" lIns="0" tIns="0" rIns="0" bIns="0" rtlCol="0">
            <a:spAutoFit/>
          </a:bodyPr>
          <a:lstStyle/>
          <a:p>
            <a:r>
              <a:rPr lang="en-GB" sz="1000" b="0" i="0" dirty="0">
                <a:latin typeface="Univers Next for HSBC Light" panose="020B0403030202020203" pitchFamily="34" charset="0"/>
              </a:rPr>
              <a:t>Source Table: </a:t>
            </a:r>
            <a:r>
              <a:rPr lang="en-GB" sz="1000" dirty="0">
                <a:latin typeface="Univers Next for HSBC Light" panose="020B0403030202020203" pitchFamily="34" charset="0"/>
              </a:rPr>
              <a:t>ONS UK House Price Index summary – December 2022. Source Map: ONS Annual Survey for Hours and Earnings – October 2022.</a:t>
            </a:r>
          </a:p>
        </p:txBody>
      </p:sp>
      <p:graphicFrame>
        <p:nvGraphicFramePr>
          <p:cNvPr id="23" name="Content Placeholder 3">
            <a:extLst>
              <a:ext uri="{FF2B5EF4-FFF2-40B4-BE49-F238E27FC236}">
                <a16:creationId xmlns:a16="http://schemas.microsoft.com/office/drawing/2014/main" id="{43BADB10-5E6C-BE0F-2179-1D75891110F3}"/>
              </a:ext>
            </a:extLst>
          </p:cNvPr>
          <p:cNvGraphicFramePr>
            <a:graphicFrameLocks/>
          </p:cNvGraphicFramePr>
          <p:nvPr>
            <p:extLst>
              <p:ext uri="{D42A27DB-BD31-4B8C-83A1-F6EECF244321}">
                <p14:modId xmlns:p14="http://schemas.microsoft.com/office/powerpoint/2010/main" val="1288586082"/>
              </p:ext>
            </p:extLst>
          </p:nvPr>
        </p:nvGraphicFramePr>
        <p:xfrm>
          <a:off x="550799" y="1425600"/>
          <a:ext cx="4464000" cy="4235392"/>
        </p:xfrm>
        <a:graphic>
          <a:graphicData uri="http://schemas.openxmlformats.org/drawingml/2006/table">
            <a:tbl>
              <a:tblPr firstRow="1" bandRow="1">
                <a:tableStyleId>{073A0DAA-6AF3-43AB-8588-CEC1D06C72B9}</a:tableStyleId>
              </a:tblPr>
              <a:tblGrid>
                <a:gridCol w="2880000">
                  <a:extLst>
                    <a:ext uri="{9D8B030D-6E8A-4147-A177-3AD203B41FA5}">
                      <a16:colId xmlns:a16="http://schemas.microsoft.com/office/drawing/2014/main" val="3750354104"/>
                    </a:ext>
                  </a:extLst>
                </a:gridCol>
                <a:gridCol w="1584000">
                  <a:extLst>
                    <a:ext uri="{9D8B030D-6E8A-4147-A177-3AD203B41FA5}">
                      <a16:colId xmlns:a16="http://schemas.microsoft.com/office/drawing/2014/main" val="2028974990"/>
                    </a:ext>
                  </a:extLst>
                </a:gridCol>
              </a:tblGrid>
              <a:tr h="0">
                <a:tc>
                  <a:txBody>
                    <a:bodyPr/>
                    <a:lstStyle/>
                    <a:p>
                      <a:r>
                        <a:rPr lang="en-GB" sz="1800" dirty="0">
                          <a:solidFill>
                            <a:schemeClr val="bg1"/>
                          </a:solidFill>
                          <a:latin typeface="Univers Next for HSBC Light" panose="020B0403030202020203" pitchFamily="34" charset="0"/>
                        </a:rPr>
                        <a:t>Region</a:t>
                      </a:r>
                      <a:endParaRPr lang="en-GB" sz="1800" dirty="0">
                        <a:solidFill>
                          <a:schemeClr val="tx1"/>
                        </a:solidFill>
                      </a:endParaRPr>
                    </a:p>
                  </a:txBody>
                  <a:tcPr marL="91669" marR="91669" marT="45834" marB="45834">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rgbClr val="767676"/>
                    </a:solidFill>
                  </a:tcPr>
                </a:tc>
                <a:tc>
                  <a:txBody>
                    <a:bodyPr/>
                    <a:lstStyle/>
                    <a:p>
                      <a:pPr lvl="0" algn="l"/>
                      <a:r>
                        <a:rPr lang="en-GB" sz="1800" dirty="0">
                          <a:solidFill>
                            <a:schemeClr val="bg1"/>
                          </a:solidFill>
                          <a:latin typeface="Univers Next for HSBC Light" panose="020B0403030202020203" pitchFamily="34" charset="0"/>
                        </a:rPr>
                        <a:t>Average </a:t>
                      </a:r>
                    </a:p>
                    <a:p>
                      <a:pPr lvl="0" algn="l"/>
                      <a:r>
                        <a:rPr lang="en-GB" sz="1800" dirty="0">
                          <a:solidFill>
                            <a:schemeClr val="bg1"/>
                          </a:solidFill>
                          <a:latin typeface="Univers Next for HSBC Light" panose="020B0403030202020203" pitchFamily="34" charset="0"/>
                        </a:rPr>
                        <a:t>House Price</a:t>
                      </a:r>
                    </a:p>
                  </a:txBody>
                  <a:tcPr marL="91669" marR="91669" marT="45834" marB="45834">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rgbClr val="767676"/>
                    </a:solidFill>
                  </a:tcPr>
                </a:tc>
                <a:extLst>
                  <a:ext uri="{0D108BD9-81ED-4DB2-BD59-A6C34878D82A}">
                    <a16:rowId xmlns:a16="http://schemas.microsoft.com/office/drawing/2014/main" val="2889724105"/>
                  </a:ext>
                </a:extLst>
              </a:tr>
              <a:tr h="0">
                <a:tc>
                  <a:txBody>
                    <a:bodyPr/>
                    <a:lstStyle/>
                    <a:p>
                      <a:pPr algn="l"/>
                      <a:r>
                        <a:rPr lang="en-GB" sz="1400" b="1" i="0" dirty="0">
                          <a:latin typeface="Univers Next for HSBC Light" panose="020B0403030202020203" pitchFamily="34" charset="0"/>
                        </a:rPr>
                        <a:t>Northern Ireland</a:t>
                      </a:r>
                    </a:p>
                  </a:txBody>
                  <a:tcPr marL="91669" marR="91669" marT="45834" marB="45834">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pPr marR="0" lvl="0" algn="l" defTabSz="914400" rtl="0" eaLnBrk="1" fontAlgn="auto" latinLnBrk="0" hangingPunct="1">
                        <a:lnSpc>
                          <a:spcPct val="100000"/>
                        </a:lnSpc>
                        <a:spcBef>
                          <a:spcPts val="0"/>
                        </a:spcBef>
                        <a:spcAft>
                          <a:spcPts val="1200"/>
                        </a:spcAft>
                        <a:buClrTx/>
                        <a:buSzTx/>
                        <a:tabLst/>
                        <a:defRPr/>
                      </a:pPr>
                      <a:r>
                        <a:rPr lang="en-GB" sz="1400" b="0" i="0" dirty="0">
                          <a:solidFill>
                            <a:prstClr val="black"/>
                          </a:solidFill>
                          <a:latin typeface="Univers Next for HSBC Light" panose="020B0403030202020203" pitchFamily="34" charset="0"/>
                        </a:rPr>
                        <a:t>£175,234</a:t>
                      </a:r>
                    </a:p>
                  </a:txBody>
                  <a:tcPr marL="91669" marR="91669" marT="45834" marB="45834">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2377847"/>
                  </a:ext>
                </a:extLst>
              </a:tr>
              <a:tr h="0">
                <a:tc>
                  <a:txBody>
                    <a:bodyPr/>
                    <a:lstStyle/>
                    <a:p>
                      <a:r>
                        <a:rPr lang="en-GB" sz="1400" b="1" i="0" dirty="0">
                          <a:solidFill>
                            <a:schemeClr val="dk1"/>
                          </a:solidFill>
                          <a:effectLst/>
                          <a:latin typeface="Univers Next for HSBC Light" panose="020B0403030202020203" pitchFamily="34" charset="0"/>
                          <a:ea typeface="+mn-ea"/>
                          <a:cs typeface="+mn-cs"/>
                        </a:rPr>
                        <a:t>Scotland</a:t>
                      </a:r>
                      <a:endParaRPr lang="en-GB" sz="1400" b="1"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lang="en-GB" sz="1400" b="0" i="0" dirty="0">
                          <a:latin typeface="Univers Next for HSBC Light" panose="020B0403030202020203" pitchFamily="34" charset="0"/>
                        </a:rPr>
                        <a:t>£187,224</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7397258"/>
                  </a:ext>
                </a:extLst>
              </a:tr>
              <a:tr h="0">
                <a:tc>
                  <a:txBody>
                    <a:bodyPr/>
                    <a:lstStyle/>
                    <a:p>
                      <a:r>
                        <a:rPr lang="en-GB" sz="1400" b="1" i="0" dirty="0">
                          <a:solidFill>
                            <a:schemeClr val="dk1"/>
                          </a:solidFill>
                          <a:effectLst/>
                          <a:latin typeface="Univers Next for HSBC Light" panose="020B0403030202020203" pitchFamily="34" charset="0"/>
                          <a:ea typeface="+mn-ea"/>
                          <a:cs typeface="+mn-cs"/>
                        </a:rPr>
                        <a:t>Wales</a:t>
                      </a:r>
                      <a:endParaRPr lang="en-GB" sz="1400" b="1"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lang="en-GB" sz="1400" b="0" i="0" dirty="0">
                          <a:latin typeface="Univers Next for HSBC Light" panose="020B0403030202020203" pitchFamily="34" charset="0"/>
                        </a:rPr>
                        <a:t>£222,402</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840414"/>
                  </a:ext>
                </a:extLst>
              </a:tr>
              <a:tr h="0">
                <a:tc>
                  <a:txBody>
                    <a:bodyPr/>
                    <a:lstStyle/>
                    <a:p>
                      <a:r>
                        <a:rPr lang="en-GB" sz="1400" b="1" i="0" dirty="0">
                          <a:solidFill>
                            <a:schemeClr val="dk1"/>
                          </a:solidFill>
                          <a:effectLst/>
                          <a:latin typeface="Univers Next for HSBC Light" panose="020B0403030202020203" pitchFamily="34" charset="0"/>
                          <a:ea typeface="+mn-ea"/>
                          <a:cs typeface="+mn-cs"/>
                        </a:rPr>
                        <a:t>East Midlands</a:t>
                      </a:r>
                      <a:endParaRPr lang="en-GB" sz="1400" b="1"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lang="en-GB" sz="1400" b="0" i="0" dirty="0">
                          <a:latin typeface="Univers Next for HSBC Light" panose="020B0403030202020203" pitchFamily="34" charset="0"/>
                        </a:rPr>
                        <a:t>£256,159</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5679487"/>
                  </a:ext>
                </a:extLst>
              </a:tr>
              <a:tr h="0">
                <a:tc>
                  <a:txBody>
                    <a:bodyPr/>
                    <a:lstStyle/>
                    <a:p>
                      <a:r>
                        <a:rPr lang="en-GB" sz="1400" b="1" i="0" dirty="0">
                          <a:solidFill>
                            <a:schemeClr val="dk1"/>
                          </a:solidFill>
                          <a:effectLst/>
                          <a:latin typeface="Univers Next for HSBC Light" panose="020B0403030202020203" pitchFamily="34" charset="0"/>
                          <a:ea typeface="+mn-ea"/>
                          <a:cs typeface="+mn-cs"/>
                        </a:rPr>
                        <a:t>East of England</a:t>
                      </a:r>
                      <a:endParaRPr lang="en-GB" sz="1400" b="1"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lang="en-GB" sz="1400" b="0" i="0" dirty="0">
                          <a:latin typeface="Univers Next for HSBC Light" panose="020B0403030202020203" pitchFamily="34" charset="0"/>
                        </a:rPr>
                        <a:t>£363,779</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974794"/>
                  </a:ext>
                </a:extLst>
              </a:tr>
              <a:tr h="0">
                <a:tc>
                  <a:txBody>
                    <a:bodyPr/>
                    <a:lstStyle/>
                    <a:p>
                      <a:r>
                        <a:rPr lang="en-GB" sz="1400" b="1" i="0" dirty="0">
                          <a:solidFill>
                            <a:schemeClr val="dk1"/>
                          </a:solidFill>
                          <a:effectLst/>
                          <a:latin typeface="Univers Next for HSBC Light" panose="020B0403030202020203" pitchFamily="34" charset="0"/>
                          <a:ea typeface="+mn-ea"/>
                          <a:cs typeface="+mn-cs"/>
                        </a:rPr>
                        <a:t>London</a:t>
                      </a:r>
                      <a:endParaRPr lang="en-GB" sz="1400" b="1"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lang="en-GB" sz="1400" b="0" i="0" dirty="0">
                          <a:latin typeface="Univers Next for HSBC Light" panose="020B0403030202020203" pitchFamily="34" charset="0"/>
                        </a:rPr>
                        <a:t>£543,099</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8514213"/>
                  </a:ext>
                </a:extLst>
              </a:tr>
              <a:tr h="0">
                <a:tc>
                  <a:txBody>
                    <a:bodyPr/>
                    <a:lstStyle/>
                    <a:p>
                      <a:r>
                        <a:rPr lang="en-GB" sz="1400" b="1" i="0" dirty="0">
                          <a:solidFill>
                            <a:schemeClr val="dk1"/>
                          </a:solidFill>
                          <a:effectLst/>
                          <a:latin typeface="Univers Next for HSBC Light" panose="020B0403030202020203" pitchFamily="34" charset="0"/>
                          <a:ea typeface="+mn-ea"/>
                          <a:cs typeface="+mn-cs"/>
                        </a:rPr>
                        <a:t>North East</a:t>
                      </a:r>
                      <a:endParaRPr lang="en-GB" sz="1400" b="1"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lang="en-GB" sz="1400" b="0" i="0" dirty="0">
                          <a:latin typeface="Univers Next for HSBC Light" panose="020B0403030202020203" pitchFamily="34" charset="0"/>
                        </a:rPr>
                        <a:t>£163,731</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499360"/>
                  </a:ext>
                </a:extLst>
              </a:tr>
              <a:tr h="0">
                <a:tc>
                  <a:txBody>
                    <a:bodyPr/>
                    <a:lstStyle/>
                    <a:p>
                      <a:r>
                        <a:rPr lang="en-GB" sz="1400" b="1" i="0" dirty="0">
                          <a:solidFill>
                            <a:schemeClr val="dk1"/>
                          </a:solidFill>
                          <a:effectLst/>
                          <a:latin typeface="Univers Next for HSBC Light" panose="020B0403030202020203" pitchFamily="34" charset="0"/>
                          <a:ea typeface="+mn-ea"/>
                          <a:cs typeface="+mn-cs"/>
                        </a:rPr>
                        <a:t>North West</a:t>
                      </a:r>
                      <a:endParaRPr lang="en-GB" sz="1400" b="1"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lang="en-GB" sz="1400" b="0" i="0" dirty="0">
                          <a:latin typeface="Univers Next for HSBC Light" panose="020B0403030202020203" pitchFamily="34" charset="0"/>
                        </a:rPr>
                        <a:t>£221,101</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326255"/>
                  </a:ext>
                </a:extLst>
              </a:tr>
              <a:tr h="0">
                <a:tc>
                  <a:txBody>
                    <a:bodyPr/>
                    <a:lstStyle/>
                    <a:p>
                      <a:r>
                        <a:rPr lang="en-GB" sz="1400" b="1" i="0" dirty="0">
                          <a:solidFill>
                            <a:schemeClr val="dk1"/>
                          </a:solidFill>
                          <a:effectLst/>
                          <a:latin typeface="Univers Next for HSBC Light" panose="020B0403030202020203" pitchFamily="34" charset="0"/>
                          <a:ea typeface="+mn-ea"/>
                          <a:cs typeface="+mn-cs"/>
                        </a:rPr>
                        <a:t>South East</a:t>
                      </a:r>
                      <a:endParaRPr lang="en-GB" sz="1400" b="1"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lang="en-GB" sz="1400" b="0" i="0" dirty="0">
                          <a:latin typeface="Univers Next for HSBC Light" panose="020B0403030202020203" pitchFamily="34" charset="0"/>
                        </a:rPr>
                        <a:t>£404,229</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068949"/>
                  </a:ext>
                </a:extLst>
              </a:tr>
              <a:tr h="0">
                <a:tc>
                  <a:txBody>
                    <a:bodyPr/>
                    <a:lstStyle/>
                    <a:p>
                      <a:r>
                        <a:rPr lang="en-GB" sz="1400" b="1" i="0" dirty="0">
                          <a:solidFill>
                            <a:schemeClr val="dk1"/>
                          </a:solidFill>
                          <a:effectLst/>
                          <a:latin typeface="Univers Next for HSBC Light" panose="020B0403030202020203" pitchFamily="34" charset="0"/>
                          <a:ea typeface="+mn-ea"/>
                          <a:cs typeface="+mn-cs"/>
                        </a:rPr>
                        <a:t>South West</a:t>
                      </a:r>
                      <a:endParaRPr lang="en-GB" sz="1400" b="1"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lang="en-GB" sz="1400" b="0" i="0" dirty="0">
                          <a:latin typeface="Univers Next for HSBC Light" panose="020B0403030202020203" pitchFamily="34" charset="0"/>
                        </a:rPr>
                        <a:t>£330,601</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0459004"/>
                  </a:ext>
                </a:extLst>
              </a:tr>
              <a:tr h="0">
                <a:tc>
                  <a:txBody>
                    <a:bodyPr/>
                    <a:lstStyle/>
                    <a:p>
                      <a:r>
                        <a:rPr lang="en-GB" sz="1400" b="1" i="0" dirty="0">
                          <a:solidFill>
                            <a:schemeClr val="dk1"/>
                          </a:solidFill>
                          <a:effectLst/>
                          <a:latin typeface="Univers Next for HSBC Light" panose="020B0403030202020203" pitchFamily="34" charset="0"/>
                          <a:ea typeface="+mn-ea"/>
                          <a:cs typeface="+mn-cs"/>
                        </a:rPr>
                        <a:t>West Midlands Region</a:t>
                      </a:r>
                      <a:endParaRPr lang="en-GB" sz="1400" b="1"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lang="en-GB" sz="1400" b="0" i="0" dirty="0">
                          <a:latin typeface="Univers Next for HSBC Light" panose="020B0403030202020203" pitchFamily="34" charset="0"/>
                        </a:rPr>
                        <a:t>£256,206</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9817330"/>
                  </a:ext>
                </a:extLst>
              </a:tr>
              <a:tr h="0">
                <a:tc>
                  <a:txBody>
                    <a:bodyPr/>
                    <a:lstStyle/>
                    <a:p>
                      <a:r>
                        <a:rPr lang="en-GB" sz="1400" b="1" i="0" dirty="0">
                          <a:solidFill>
                            <a:schemeClr val="dk1"/>
                          </a:solidFill>
                          <a:effectLst/>
                          <a:latin typeface="Univers Next for HSBC Light" panose="020B0403030202020203" pitchFamily="34" charset="0"/>
                          <a:ea typeface="+mn-ea"/>
                          <a:cs typeface="+mn-cs"/>
                        </a:rPr>
                        <a:t>Yorkshire and The Humber</a:t>
                      </a:r>
                      <a:endParaRPr lang="en-GB" sz="1400" b="1"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r>
                        <a:rPr lang="en-GB" sz="1400" b="0" i="0" dirty="0">
                          <a:latin typeface="Univers Next for HSBC Light" panose="020B0403030202020203" pitchFamily="34" charset="0"/>
                        </a:rPr>
                        <a:t>£214,773</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9970634"/>
                  </a:ext>
                </a:extLst>
              </a:tr>
            </a:tbl>
          </a:graphicData>
        </a:graphic>
      </p:graphicFrame>
    </p:spTree>
    <p:extLst>
      <p:ext uri="{BB962C8B-B14F-4D97-AF65-F5344CB8AC3E}">
        <p14:creationId xmlns:p14="http://schemas.microsoft.com/office/powerpoint/2010/main" val="3750877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9FD261AC-AA92-53BB-3060-C81AF5309C0A}"/>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50" dirty="0">
                <a:solidFill>
                  <a:srgbClr val="000000"/>
                </a:solidFill>
                <a:latin typeface="Univers Next for HSBC Thin" panose="020B0303030202020203" pitchFamily="34" charset="77"/>
              </a:rPr>
              <a:t>Government Support</a:t>
            </a:r>
            <a:endParaRPr lang="en-US" sz="4400" kern="0" spc="-150" dirty="0">
              <a:solidFill>
                <a:schemeClr val="tx1"/>
              </a:solidFill>
              <a:latin typeface="Univers Next for HSBC Thin" panose="020B0303030202020203" pitchFamily="34" charset="77"/>
            </a:endParaRPr>
          </a:p>
        </p:txBody>
      </p:sp>
      <p:sp>
        <p:nvSpPr>
          <p:cNvPr id="17" name="TextBox 16">
            <a:extLst>
              <a:ext uri="{FF2B5EF4-FFF2-40B4-BE49-F238E27FC236}">
                <a16:creationId xmlns:a16="http://schemas.microsoft.com/office/drawing/2014/main" id="{89B565B3-6DEF-46D7-6084-803B9F92AEE4}"/>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7 – </a:t>
            </a:r>
            <a:r>
              <a:rPr lang="en-GB" sz="1000" dirty="0">
                <a:solidFill>
                  <a:srgbClr val="000000"/>
                </a:solidFill>
                <a:latin typeface="Univers Next for HSBC Light" panose="020B0403030202020203" pitchFamily="34" charset="0"/>
              </a:rPr>
              <a:t>First Time Buyer</a:t>
            </a:r>
            <a:endParaRPr lang="en-US" sz="1000" b="0" i="0" dirty="0">
              <a:latin typeface="Univers Next for HSBC Light" panose="020B0403030202020203" pitchFamily="34" charset="0"/>
            </a:endParaRPr>
          </a:p>
        </p:txBody>
      </p:sp>
      <p:sp>
        <p:nvSpPr>
          <p:cNvPr id="18" name="Slide number">
            <a:extLst>
              <a:ext uri="{FF2B5EF4-FFF2-40B4-BE49-F238E27FC236}">
                <a16:creationId xmlns:a16="http://schemas.microsoft.com/office/drawing/2014/main" id="{2B0891E3-70D6-686B-6AA7-46F41227CE26}"/>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5</a:t>
            </a:fld>
            <a:endParaRPr lang="en-GB" altLang="zh-TW" sz="1000" b="0" i="0" kern="1200" dirty="0">
              <a:solidFill>
                <a:schemeClr val="tx1"/>
              </a:solidFill>
              <a:latin typeface="Univers Next for HSBC Light" panose="020B0403030202020203" pitchFamily="34" charset="0"/>
              <a:ea typeface="+mn-ea"/>
              <a:cs typeface="+mn-cs"/>
            </a:endParaRPr>
          </a:p>
        </p:txBody>
      </p:sp>
      <p:pic>
        <p:nvPicPr>
          <p:cNvPr id="3" name="Graphic 2">
            <a:extLst>
              <a:ext uri="{FF2B5EF4-FFF2-40B4-BE49-F238E27FC236}">
                <a16:creationId xmlns:a16="http://schemas.microsoft.com/office/drawing/2014/main" id="{ADB1110B-061C-3F9B-99CD-76BD73BDBE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782164" y="-1337412"/>
            <a:ext cx="5937250" cy="5937250"/>
          </a:xfrm>
          <a:prstGeom prst="rect">
            <a:avLst/>
          </a:prstGeom>
        </p:spPr>
      </p:pic>
      <p:sp>
        <p:nvSpPr>
          <p:cNvPr id="2" name="object 5">
            <a:extLst>
              <a:ext uri="{FF2B5EF4-FFF2-40B4-BE49-F238E27FC236}">
                <a16:creationId xmlns:a16="http://schemas.microsoft.com/office/drawing/2014/main" id="{DEC13083-723E-C88C-E918-F955BC3BA1DC}"/>
              </a:ext>
            </a:extLst>
          </p:cNvPr>
          <p:cNvSpPr txBox="1">
            <a:spLocks/>
          </p:cNvSpPr>
          <p:nvPr/>
        </p:nvSpPr>
        <p:spPr>
          <a:xfrm>
            <a:off x="550801" y="1425600"/>
            <a:ext cx="5399997" cy="1243154"/>
          </a:xfrm>
          <a:prstGeom prst="rect">
            <a:avLst/>
          </a:prstGeom>
        </p:spPr>
        <p:txBody>
          <a:bodyPr vert="horz" wrap="square" lIns="0" tIns="11931" rIns="0" bIns="0" rtlCol="0">
            <a:spAutoFit/>
          </a:bodyPr>
          <a:lstStyle>
            <a:lvl1pPr>
              <a:defRPr sz="3800" b="0" i="0">
                <a:solidFill>
                  <a:schemeClr val="bg1"/>
                </a:solidFill>
                <a:latin typeface="UniversNextforHSBC-Light"/>
                <a:ea typeface="+mj-ea"/>
                <a:cs typeface="UniversNextforHSBC-Light"/>
              </a:defRPr>
            </a:lvl1pPr>
          </a:lstStyle>
          <a:p>
            <a:pPr marL="11930" defTabSz="858965">
              <a:spcBef>
                <a:spcPts val="94"/>
              </a:spcBef>
            </a:pPr>
            <a:r>
              <a:rPr lang="en-GB" sz="1600" kern="0" dirty="0">
                <a:solidFill>
                  <a:srgbClr val="231F20"/>
                </a:solidFill>
                <a:latin typeface="Univers Next for HSBC Light" panose="020B0403030202020203" pitchFamily="34" charset="0"/>
              </a:rPr>
              <a:t>For many people, saving a large deposit for a </a:t>
            </a:r>
            <a:br>
              <a:rPr lang="en-GB" sz="1600" kern="0" dirty="0">
                <a:solidFill>
                  <a:srgbClr val="231F20"/>
                </a:solidFill>
                <a:latin typeface="Univers Next for HSBC Light" panose="020B0403030202020203" pitchFamily="34" charset="0"/>
              </a:rPr>
            </a:br>
            <a:r>
              <a:rPr lang="en-GB" sz="1600" kern="0" dirty="0">
                <a:solidFill>
                  <a:srgbClr val="231F20"/>
                </a:solidFill>
                <a:latin typeface="Univers Next for HSBC Light" panose="020B0403030202020203" pitchFamily="34" charset="0"/>
              </a:rPr>
              <a:t>mortgage can be an extremely difficult financial goal. Therefore, the government has programmes and </a:t>
            </a:r>
            <a:br>
              <a:rPr lang="en-GB" sz="1600" kern="0" dirty="0">
                <a:solidFill>
                  <a:srgbClr val="231F20"/>
                </a:solidFill>
                <a:latin typeface="Univers Next for HSBC Light" panose="020B0403030202020203" pitchFamily="34" charset="0"/>
              </a:rPr>
            </a:br>
            <a:r>
              <a:rPr lang="en-GB" sz="1600" kern="0" dirty="0">
                <a:solidFill>
                  <a:srgbClr val="231F20"/>
                </a:solidFill>
                <a:latin typeface="Univers Next for HSBC Light" panose="020B0403030202020203" pitchFamily="34" charset="0"/>
              </a:rPr>
              <a:t>products to try and support people in making this </a:t>
            </a:r>
            <a:br>
              <a:rPr lang="en-GB" sz="1600" kern="0" dirty="0">
                <a:solidFill>
                  <a:srgbClr val="231F20"/>
                </a:solidFill>
                <a:latin typeface="Univers Next for HSBC Light" panose="020B0403030202020203" pitchFamily="34" charset="0"/>
              </a:rPr>
            </a:br>
            <a:r>
              <a:rPr lang="en-GB" sz="1600" kern="0" dirty="0">
                <a:solidFill>
                  <a:srgbClr val="231F20"/>
                </a:solidFill>
                <a:latin typeface="Univers Next for HSBC Light" panose="020B0403030202020203" pitchFamily="34" charset="0"/>
              </a:rPr>
              <a:t>goal more achievable. </a:t>
            </a:r>
            <a:endParaRPr lang="en-GB" sz="1600" kern="0" dirty="0">
              <a:solidFill>
                <a:prstClr val="white"/>
              </a:solidFill>
              <a:latin typeface="Univers Next for HSBC Light" panose="020B0403030202020203" pitchFamily="34" charset="0"/>
            </a:endParaRPr>
          </a:p>
        </p:txBody>
      </p:sp>
      <p:grpSp>
        <p:nvGrpSpPr>
          <p:cNvPr id="4" name="Group 3">
            <a:extLst>
              <a:ext uri="{FF2B5EF4-FFF2-40B4-BE49-F238E27FC236}">
                <a16:creationId xmlns:a16="http://schemas.microsoft.com/office/drawing/2014/main" id="{A90D7971-8237-BEBB-1C3F-F2294457897A}"/>
              </a:ext>
            </a:extLst>
          </p:cNvPr>
          <p:cNvGrpSpPr/>
          <p:nvPr/>
        </p:nvGrpSpPr>
        <p:grpSpPr>
          <a:xfrm>
            <a:off x="550798" y="3271147"/>
            <a:ext cx="5400000" cy="3330600"/>
            <a:chOff x="550798" y="2636286"/>
            <a:chExt cx="5400000" cy="3330600"/>
          </a:xfrm>
        </p:grpSpPr>
        <p:sp>
          <p:nvSpPr>
            <p:cNvPr id="7" name="object 7">
              <a:extLst>
                <a:ext uri="{FF2B5EF4-FFF2-40B4-BE49-F238E27FC236}">
                  <a16:creationId xmlns:a16="http://schemas.microsoft.com/office/drawing/2014/main" id="{B2E58941-DE9E-DA21-6217-AD9FAEB80FBC}"/>
                </a:ext>
              </a:extLst>
            </p:cNvPr>
            <p:cNvSpPr txBox="1"/>
            <p:nvPr/>
          </p:nvSpPr>
          <p:spPr>
            <a:xfrm>
              <a:off x="550801" y="2636286"/>
              <a:ext cx="2624200" cy="498238"/>
            </a:xfrm>
            <a:prstGeom prst="rect">
              <a:avLst/>
            </a:prstGeom>
          </p:spPr>
          <p:txBody>
            <a:bodyPr vert="horz" wrap="square" lIns="0" tIns="12700" rIns="0" bIns="0" rtlCol="0">
              <a:noAutofit/>
            </a:bodyPr>
            <a:lstStyle/>
            <a:p>
              <a:pPr defTabSz="914236">
                <a:spcAft>
                  <a:spcPts val="562"/>
                </a:spcAft>
                <a:defRPr/>
              </a:pPr>
              <a:r>
                <a:rPr lang="en-GB" sz="1600" dirty="0">
                  <a:latin typeface="Univers Next for HSBC Bold" panose="020B0603030202020203" pitchFamily="34" charset="0"/>
                </a:rPr>
                <a:t>Lifetime ISA</a:t>
              </a:r>
            </a:p>
          </p:txBody>
        </p:sp>
        <p:sp>
          <p:nvSpPr>
            <p:cNvPr id="10" name="object 7">
              <a:extLst>
                <a:ext uri="{FF2B5EF4-FFF2-40B4-BE49-F238E27FC236}">
                  <a16:creationId xmlns:a16="http://schemas.microsoft.com/office/drawing/2014/main" id="{749E5178-93E7-6D1D-81BD-3127776A6D38}"/>
                </a:ext>
              </a:extLst>
            </p:cNvPr>
            <p:cNvSpPr txBox="1"/>
            <p:nvPr/>
          </p:nvSpPr>
          <p:spPr>
            <a:xfrm>
              <a:off x="550798" y="3086886"/>
              <a:ext cx="5400000" cy="2880000"/>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solidFill>
                    <a:srgbClr val="231F20"/>
                  </a:solidFill>
                  <a:latin typeface="Univers Next for HSBC Light" panose="020B0403030202020203" pitchFamily="34" charset="0"/>
                  <a:cs typeface="UniversNextforHSBC-Light"/>
                </a:rPr>
                <a:t>Available to open if you are 18 – 39</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US" sz="1400" dirty="0">
                  <a:solidFill>
                    <a:srgbClr val="333333"/>
                  </a:solidFill>
                  <a:latin typeface="Univers Next for HSBC Light" panose="020B0403030202020203" pitchFamily="34" charset="0"/>
                </a:rPr>
                <a:t>You can contribute up to £4000 annually</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US" sz="1400" dirty="0">
                  <a:solidFill>
                    <a:srgbClr val="333333"/>
                  </a:solidFill>
                  <a:latin typeface="Univers Next for HSBC Light" panose="020B0403030202020203" pitchFamily="34" charset="0"/>
                </a:rPr>
                <a:t>The government will add in 25% bonus on your deposits </a:t>
              </a:r>
              <a:br>
                <a:rPr lang="en-US" sz="1400" dirty="0">
                  <a:solidFill>
                    <a:srgbClr val="333333"/>
                  </a:solidFill>
                  <a:latin typeface="Univers Next for HSBC Light" panose="020B0403030202020203" pitchFamily="34" charset="0"/>
                </a:rPr>
              </a:br>
              <a:r>
                <a:rPr lang="en-US" sz="1400" dirty="0">
                  <a:solidFill>
                    <a:srgbClr val="333333"/>
                  </a:solidFill>
                  <a:latin typeface="Univers Next for HSBC Light" panose="020B0403030202020203" pitchFamily="34" charset="0"/>
                </a:rPr>
                <a:t>(£1k max annually)</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solidFill>
                    <a:srgbClr val="333333"/>
                  </a:solidFill>
                  <a:latin typeface="Univers Next for HSBC Light" panose="020B0403030202020203" pitchFamily="34" charset="0"/>
                </a:rPr>
                <a:t>Earn interest on your own savings and Government bonus </a:t>
              </a:r>
              <a:br>
                <a:rPr lang="en-GB" sz="1400" dirty="0">
                  <a:solidFill>
                    <a:srgbClr val="333333"/>
                  </a:solidFill>
                  <a:latin typeface="Univers Next for HSBC Light" panose="020B0403030202020203" pitchFamily="34" charset="0"/>
                </a:rPr>
              </a:br>
              <a:r>
                <a:rPr lang="en-GB" sz="1400" dirty="0">
                  <a:solidFill>
                    <a:srgbClr val="333333"/>
                  </a:solidFill>
                  <a:latin typeface="Univers Next for HSBC Light" panose="020B0403030202020203" pitchFamily="34" charset="0"/>
                </a:rPr>
                <a:t>each year. Interest is tax free as this is an ISA</a:t>
              </a:r>
              <a:endParaRPr lang="en-GB" sz="1400" kern="0" dirty="0">
                <a:latin typeface="Univers Next for HSBC Light" panose="020B0403030202020203" pitchFamily="34" charset="0"/>
              </a:endParaRPr>
            </a:p>
            <a:p>
              <a:pPr marL="298450" marR="5080" indent="-285750">
                <a:spcAft>
                  <a:spcPts val="900"/>
                </a:spcAft>
                <a:buClr>
                  <a:srgbClr val="DB0011"/>
                </a:buClr>
                <a:buSzPct val="110000"/>
                <a:buFont typeface="System Font Regular"/>
                <a:buChar char="●"/>
              </a:pPr>
              <a:r>
                <a:rPr lang="en-GB" sz="1400" dirty="0">
                  <a:solidFill>
                    <a:srgbClr val="333333"/>
                  </a:solidFill>
                  <a:latin typeface="Univers Next for HSBC Light" panose="020B0403030202020203" pitchFamily="34" charset="0"/>
                </a:rPr>
                <a:t>The maximum bonus is £33,000 if you open it at 18 and max </a:t>
              </a:r>
              <a:br>
                <a:rPr lang="en-GB" sz="1400" dirty="0">
                  <a:solidFill>
                    <a:srgbClr val="333333"/>
                  </a:solidFill>
                  <a:latin typeface="Univers Next for HSBC Light" panose="020B0403030202020203" pitchFamily="34" charset="0"/>
                </a:rPr>
              </a:br>
              <a:r>
                <a:rPr lang="en-GB" sz="1400" dirty="0">
                  <a:solidFill>
                    <a:srgbClr val="333333"/>
                  </a:solidFill>
                  <a:latin typeface="Univers Next for HSBC Light" panose="020B0403030202020203" pitchFamily="34" charset="0"/>
                </a:rPr>
                <a:t>it out until you hit 50</a:t>
              </a:r>
              <a:endParaRPr lang="en-GB" sz="1400" kern="0" dirty="0">
                <a:latin typeface="Univers Next for HSBC Light" panose="020B0403030202020203" pitchFamily="34" charset="0"/>
              </a:endParaRPr>
            </a:p>
            <a:p>
              <a:pPr marL="298450" marR="5080" indent="-285750">
                <a:spcAft>
                  <a:spcPts val="900"/>
                </a:spcAft>
                <a:buClr>
                  <a:srgbClr val="DB0011"/>
                </a:buClr>
                <a:buSzPct val="110000"/>
                <a:buFont typeface="System Font Regular"/>
                <a:buChar char="●"/>
              </a:pPr>
              <a:r>
                <a:rPr lang="en-US" sz="1400" dirty="0">
                  <a:solidFill>
                    <a:srgbClr val="333333"/>
                  </a:solidFill>
                  <a:latin typeface="Univers Next for HSBC Light" panose="020B0403030202020203" pitchFamily="34" charset="0"/>
                </a:rPr>
                <a:t>This can be used on a property value up to £450,000</a:t>
              </a:r>
            </a:p>
          </p:txBody>
        </p:sp>
      </p:grpSp>
      <p:grpSp>
        <p:nvGrpSpPr>
          <p:cNvPr id="15" name="Group 14">
            <a:extLst>
              <a:ext uri="{FF2B5EF4-FFF2-40B4-BE49-F238E27FC236}">
                <a16:creationId xmlns:a16="http://schemas.microsoft.com/office/drawing/2014/main" id="{04769820-7DF8-C67B-0228-85E6665568B4}"/>
              </a:ext>
            </a:extLst>
          </p:cNvPr>
          <p:cNvGrpSpPr/>
          <p:nvPr/>
        </p:nvGrpSpPr>
        <p:grpSpPr>
          <a:xfrm>
            <a:off x="6229224" y="3271147"/>
            <a:ext cx="5400000" cy="3330599"/>
            <a:chOff x="5054029" y="2636286"/>
            <a:chExt cx="5400000" cy="3330599"/>
          </a:xfrm>
        </p:grpSpPr>
        <p:sp>
          <p:nvSpPr>
            <p:cNvPr id="16" name="object 7">
              <a:extLst>
                <a:ext uri="{FF2B5EF4-FFF2-40B4-BE49-F238E27FC236}">
                  <a16:creationId xmlns:a16="http://schemas.microsoft.com/office/drawing/2014/main" id="{2062FA34-51C9-7F5B-1B05-531772DDC12B}"/>
                </a:ext>
              </a:extLst>
            </p:cNvPr>
            <p:cNvSpPr txBox="1"/>
            <p:nvPr/>
          </p:nvSpPr>
          <p:spPr>
            <a:xfrm>
              <a:off x="5054030" y="2636286"/>
              <a:ext cx="2125381" cy="498238"/>
            </a:xfrm>
            <a:prstGeom prst="rect">
              <a:avLst/>
            </a:prstGeom>
          </p:spPr>
          <p:txBody>
            <a:bodyPr vert="horz" wrap="square" lIns="0" tIns="12700" rIns="0" bIns="0" rtlCol="0">
              <a:noAutofit/>
            </a:bodyPr>
            <a:lstStyle/>
            <a:p>
              <a:pPr defTabSz="914236">
                <a:lnSpc>
                  <a:spcPct val="112000"/>
                </a:lnSpc>
                <a:spcAft>
                  <a:spcPts val="1125"/>
                </a:spcAft>
                <a:defRPr/>
              </a:pPr>
              <a:r>
                <a:rPr lang="en-GB" sz="1600" dirty="0">
                  <a:latin typeface="Univers Next for HSBC Bold" panose="020B0603030202020203" pitchFamily="34" charset="0"/>
                </a:rPr>
                <a:t>Shared Ownership</a:t>
              </a:r>
            </a:p>
          </p:txBody>
        </p:sp>
        <p:sp>
          <p:nvSpPr>
            <p:cNvPr id="19" name="object 7">
              <a:extLst>
                <a:ext uri="{FF2B5EF4-FFF2-40B4-BE49-F238E27FC236}">
                  <a16:creationId xmlns:a16="http://schemas.microsoft.com/office/drawing/2014/main" id="{FA2E4A4B-7878-4E4F-97B5-CF6FC5313561}"/>
                </a:ext>
              </a:extLst>
            </p:cNvPr>
            <p:cNvSpPr txBox="1"/>
            <p:nvPr/>
          </p:nvSpPr>
          <p:spPr>
            <a:xfrm>
              <a:off x="5054029" y="3086885"/>
              <a:ext cx="5400000" cy="2880000"/>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solidFill>
                    <a:srgbClr val="231F20"/>
                  </a:solidFill>
                  <a:latin typeface="Univers Next for HSBC Light" panose="020B0403030202020203" pitchFamily="34" charset="0"/>
                  <a:cs typeface="UniversNextforHSBC-Light"/>
                </a:rPr>
                <a:t>There are many shared ownership schemes across the country for new build houses</a:t>
              </a:r>
              <a:endParaRPr lang="en-GB" sz="1400" dirty="0">
                <a:latin typeface="Univers Next for HSBC Light"/>
              </a:endParaRPr>
            </a:p>
            <a:p>
              <a:pPr marL="298450" marR="5080" indent="-285750">
                <a:spcAft>
                  <a:spcPts val="900"/>
                </a:spcAft>
                <a:buClr>
                  <a:srgbClr val="DB0011"/>
                </a:buClr>
                <a:buSzPct val="110000"/>
                <a:buFont typeface="System Font Regular"/>
                <a:buChar char="●"/>
              </a:pPr>
              <a:r>
                <a:rPr lang="en-GB" sz="1400" dirty="0">
                  <a:solidFill>
                    <a:srgbClr val="333333"/>
                  </a:solidFill>
                  <a:latin typeface="Univers Next for HSBC Light" panose="020B0403030202020203" pitchFamily="34" charset="0"/>
                </a:rPr>
                <a:t>Typically, you buy a share of the property worth between </a:t>
              </a:r>
              <a:br>
                <a:rPr lang="en-GB" sz="1400" dirty="0">
                  <a:solidFill>
                    <a:srgbClr val="333333"/>
                  </a:solidFill>
                  <a:latin typeface="Univers Next for HSBC Light" panose="020B0403030202020203" pitchFamily="34" charset="0"/>
                </a:rPr>
              </a:br>
              <a:r>
                <a:rPr lang="en-GB" sz="1400" dirty="0">
                  <a:solidFill>
                    <a:srgbClr val="333333"/>
                  </a:solidFill>
                  <a:latin typeface="Univers Next for HSBC Light" panose="020B0403030202020203" pitchFamily="34" charset="0"/>
                </a:rPr>
                <a:t>25-75%, and pay rent on the rest</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solidFill>
                    <a:srgbClr val="333333"/>
                  </a:solidFill>
                  <a:latin typeface="Univers Next for HSBC Light" panose="020B0403030202020203" pitchFamily="34" charset="0"/>
                </a:rPr>
                <a:t>You have option to “staircase” when you can afford to buy more the property</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solidFill>
                    <a:srgbClr val="333333"/>
                  </a:solidFill>
                  <a:latin typeface="Univers Next for HSBC Light" panose="020B0403030202020203" pitchFamily="34" charset="0"/>
                </a:rPr>
                <a:t>Rent is determined by property value, maintenance and </a:t>
              </a:r>
              <a:br>
                <a:rPr lang="en-GB" sz="1400" dirty="0">
                  <a:solidFill>
                    <a:srgbClr val="333333"/>
                  </a:solidFill>
                  <a:latin typeface="Univers Next for HSBC Light" panose="020B0403030202020203" pitchFamily="34" charset="0"/>
                </a:rPr>
              </a:br>
              <a:r>
                <a:rPr lang="en-GB" sz="1400" dirty="0">
                  <a:solidFill>
                    <a:srgbClr val="333333"/>
                  </a:solidFill>
                  <a:latin typeface="Univers Next for HSBC Light" panose="020B0403030202020203" pitchFamily="34" charset="0"/>
                </a:rPr>
                <a:t>service charges</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dirty="0">
                  <a:solidFill>
                    <a:srgbClr val="333333"/>
                  </a:solidFill>
                  <a:latin typeface="Univers Next for HSBC Light" panose="020B0403030202020203" pitchFamily="34" charset="0"/>
                </a:rPr>
                <a:t>If you wanted to buy a 50% share of a house, you would only need to find a 5-10% deposit for your share not the whole value</a:t>
              </a:r>
            </a:p>
            <a:p>
              <a:pPr marL="298450" marR="5080" indent="-285750">
                <a:spcAft>
                  <a:spcPts val="900"/>
                </a:spcAft>
                <a:buClr>
                  <a:srgbClr val="DB0011"/>
                </a:buClr>
                <a:buSzPct val="110000"/>
                <a:buFont typeface="System Font Regular"/>
                <a:buChar char="●"/>
              </a:pPr>
              <a:endParaRPr lang="en-GB" sz="1400" kern="0" dirty="0">
                <a:latin typeface="Univers Next for HSBC Light" panose="020B0403030202020203" pitchFamily="34" charset="0"/>
              </a:endParaRPr>
            </a:p>
          </p:txBody>
        </p:sp>
      </p:grpSp>
    </p:spTree>
    <p:extLst>
      <p:ext uri="{BB962C8B-B14F-4D97-AF65-F5344CB8AC3E}">
        <p14:creationId xmlns:p14="http://schemas.microsoft.com/office/powerpoint/2010/main" val="280168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3333190-8EED-7CA9-A7C7-8714714573EA}"/>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7 – </a:t>
            </a:r>
            <a:r>
              <a:rPr lang="en-GB" sz="1000" dirty="0">
                <a:solidFill>
                  <a:srgbClr val="000000"/>
                </a:solidFill>
                <a:latin typeface="Univers Next for HSBC Light" panose="020B0403030202020203" pitchFamily="34" charset="0"/>
              </a:rPr>
              <a:t>First Time Buyer</a:t>
            </a:r>
            <a:endParaRPr lang="en-US" sz="1000" b="0" i="0" dirty="0">
              <a:latin typeface="Univers Next for HSBC Light" panose="020B0403030202020203" pitchFamily="34" charset="0"/>
            </a:endParaRPr>
          </a:p>
        </p:txBody>
      </p:sp>
      <p:sp>
        <p:nvSpPr>
          <p:cNvPr id="12" name="Slide number">
            <a:extLst>
              <a:ext uri="{FF2B5EF4-FFF2-40B4-BE49-F238E27FC236}">
                <a16:creationId xmlns:a16="http://schemas.microsoft.com/office/drawing/2014/main" id="{2EE0700D-0B10-5222-AE50-0619DB03708C}"/>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6</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13" name="TextBox 12">
            <a:extLst>
              <a:ext uri="{FF2B5EF4-FFF2-40B4-BE49-F238E27FC236}">
                <a16:creationId xmlns:a16="http://schemas.microsoft.com/office/drawing/2014/main" id="{5EEE1A91-42D2-B7A6-7645-D25D4A7A04AB}"/>
              </a:ext>
            </a:extLst>
          </p:cNvPr>
          <p:cNvSpPr txBox="1"/>
          <p:nvPr/>
        </p:nvSpPr>
        <p:spPr>
          <a:xfrm>
            <a:off x="550800" y="6552000"/>
            <a:ext cx="8529700" cy="153888"/>
          </a:xfrm>
          <a:prstGeom prst="rect">
            <a:avLst/>
          </a:prstGeom>
          <a:noFill/>
        </p:spPr>
        <p:txBody>
          <a:bodyPr wrap="square" lIns="0" tIns="0" rIns="0" bIns="0" rtlCol="0">
            <a:spAutoFit/>
          </a:bodyPr>
          <a:lstStyle/>
          <a:p>
            <a:pPr defTabSz="857335">
              <a:defRPr/>
            </a:pPr>
            <a:r>
              <a:rPr lang="en-GB" sz="1000" spc="-14" dirty="0">
                <a:solidFill>
                  <a:srgbClr val="231F20"/>
                </a:solidFill>
                <a:latin typeface="UniversNextforHSBC-Light"/>
              </a:rPr>
              <a:t>*Think carefully before securing other debts against your home. Your home may be repossessed if you do not keep up repayments on your mortgage. </a:t>
            </a:r>
          </a:p>
        </p:txBody>
      </p:sp>
      <p:graphicFrame>
        <p:nvGraphicFramePr>
          <p:cNvPr id="14" name="Content Placeholder 3">
            <a:extLst>
              <a:ext uri="{FF2B5EF4-FFF2-40B4-BE49-F238E27FC236}">
                <a16:creationId xmlns:a16="http://schemas.microsoft.com/office/drawing/2014/main" id="{3B65290A-62C1-08E0-24DA-342A29F21257}"/>
              </a:ext>
            </a:extLst>
          </p:cNvPr>
          <p:cNvGraphicFramePr>
            <a:graphicFrameLocks/>
          </p:cNvGraphicFramePr>
          <p:nvPr>
            <p:extLst>
              <p:ext uri="{D42A27DB-BD31-4B8C-83A1-F6EECF244321}">
                <p14:modId xmlns:p14="http://schemas.microsoft.com/office/powerpoint/2010/main" val="3398673185"/>
              </p:ext>
            </p:extLst>
          </p:nvPr>
        </p:nvGraphicFramePr>
        <p:xfrm>
          <a:off x="550798" y="2250000"/>
          <a:ext cx="11091600" cy="3611900"/>
        </p:xfrm>
        <a:graphic>
          <a:graphicData uri="http://schemas.openxmlformats.org/drawingml/2006/table">
            <a:tbl>
              <a:tblPr firstRow="1" bandRow="1">
                <a:tableStyleId>{073A0DAA-6AF3-43AB-8588-CEC1D06C72B9}</a:tableStyleId>
              </a:tblPr>
              <a:tblGrid>
                <a:gridCol w="3171600">
                  <a:extLst>
                    <a:ext uri="{9D8B030D-6E8A-4147-A177-3AD203B41FA5}">
                      <a16:colId xmlns:a16="http://schemas.microsoft.com/office/drawing/2014/main" val="3750354104"/>
                    </a:ext>
                  </a:extLst>
                </a:gridCol>
                <a:gridCol w="3960000">
                  <a:extLst>
                    <a:ext uri="{9D8B030D-6E8A-4147-A177-3AD203B41FA5}">
                      <a16:colId xmlns:a16="http://schemas.microsoft.com/office/drawing/2014/main" val="2028974990"/>
                    </a:ext>
                  </a:extLst>
                </a:gridCol>
                <a:gridCol w="3960000">
                  <a:extLst>
                    <a:ext uri="{9D8B030D-6E8A-4147-A177-3AD203B41FA5}">
                      <a16:colId xmlns:a16="http://schemas.microsoft.com/office/drawing/2014/main" val="1502278190"/>
                    </a:ext>
                  </a:extLst>
                </a:gridCol>
              </a:tblGrid>
              <a:tr h="457200">
                <a:tc>
                  <a:txBody>
                    <a:bodyPr/>
                    <a:lstStyle/>
                    <a:p>
                      <a:endParaRPr lang="en-GB" sz="1800" dirty="0">
                        <a:solidFill>
                          <a:schemeClr val="tx1"/>
                        </a:solidFill>
                      </a:endParaRPr>
                    </a:p>
                  </a:txBody>
                  <a:tcPr marL="91669" marR="91669" marT="45834" marB="45834">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rgbClr val="767676"/>
                    </a:solidFill>
                  </a:tcPr>
                </a:tc>
                <a:tc>
                  <a:txBody>
                    <a:bodyPr/>
                    <a:lstStyle/>
                    <a:p>
                      <a:pPr lvl="0" algn="l"/>
                      <a:r>
                        <a:rPr lang="en-GB" sz="1800" dirty="0">
                          <a:solidFill>
                            <a:schemeClr val="bg1"/>
                          </a:solidFill>
                          <a:latin typeface="Univers Next for HSBC Light" panose="020B0403030202020203" pitchFamily="34" charset="0"/>
                        </a:rPr>
                        <a:t>Customer 1</a:t>
                      </a:r>
                    </a:p>
                  </a:txBody>
                  <a:tcPr marL="91669" marR="91669" marT="45834" marB="45834">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rgbClr val="767676"/>
                    </a:solidFill>
                  </a:tcPr>
                </a:tc>
                <a:tc>
                  <a:txBody>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lang="en-GB" sz="1800" dirty="0">
                          <a:solidFill>
                            <a:schemeClr val="bg1"/>
                          </a:solidFill>
                          <a:latin typeface="Univers Next for HSBC Light" panose="020B0403030202020203" pitchFamily="34" charset="0"/>
                        </a:rPr>
                        <a:t>Customer 2</a:t>
                      </a:r>
                    </a:p>
                  </a:txBody>
                  <a:tcPr marL="91669" marR="91669" marT="45834" marB="45834">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rgbClr val="767676"/>
                    </a:solidFill>
                  </a:tcPr>
                </a:tc>
                <a:extLst>
                  <a:ext uri="{0D108BD9-81ED-4DB2-BD59-A6C34878D82A}">
                    <a16:rowId xmlns:a16="http://schemas.microsoft.com/office/drawing/2014/main" val="2889724105"/>
                  </a:ext>
                </a:extLst>
              </a:tr>
              <a:tr h="0">
                <a:tc>
                  <a:txBody>
                    <a:bodyPr/>
                    <a:lstStyle/>
                    <a:p>
                      <a:r>
                        <a:rPr lang="en-GB" sz="1400" b="1" i="0" dirty="0">
                          <a:solidFill>
                            <a:srgbClr val="000000"/>
                          </a:solidFill>
                          <a:latin typeface="Univers Next for HSBC Light" panose="020B0403030202020203" pitchFamily="34" charset="0"/>
                        </a:rPr>
                        <a:t>Gross annual income</a:t>
                      </a:r>
                    </a:p>
                  </a:txBody>
                  <a:tcPr marL="101262" marR="101262" marT="0" marB="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pPr marL="0" marR="0" lvl="0" indent="0" algn="r" defTabSz="914400" rtl="0" eaLnBrk="1" fontAlgn="auto" latinLnBrk="0" hangingPunct="1">
                        <a:lnSpc>
                          <a:spcPct val="100000"/>
                        </a:lnSpc>
                        <a:spcBef>
                          <a:spcPts val="0"/>
                        </a:spcBef>
                        <a:spcAft>
                          <a:spcPts val="1200"/>
                        </a:spcAft>
                        <a:buClrTx/>
                        <a:buSzTx/>
                        <a:buFontTx/>
                        <a:buNone/>
                        <a:tabLst/>
                        <a:defRPr/>
                      </a:pPr>
                      <a:r>
                        <a:rPr lang="en-GB" sz="1400" b="1" i="0" dirty="0">
                          <a:solidFill>
                            <a:srgbClr val="000000"/>
                          </a:solidFill>
                          <a:latin typeface="Univers Next for HSBC Light" panose="020B0403030202020203" pitchFamily="34" charset="0"/>
                        </a:rPr>
                        <a:t>£25,000</a:t>
                      </a:r>
                    </a:p>
                  </a:txBody>
                  <a:tcPr marL="91669" marR="91669" marT="45834" marB="45834">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1200"/>
                        </a:spcAft>
                        <a:buClrTx/>
                        <a:buSzTx/>
                        <a:buFontTx/>
                        <a:buNone/>
                        <a:tabLst/>
                        <a:defRPr/>
                      </a:pPr>
                      <a:r>
                        <a:rPr lang="en-GB" sz="1400" b="1" i="0" dirty="0">
                          <a:solidFill>
                            <a:srgbClr val="000000"/>
                          </a:solidFill>
                          <a:latin typeface="Univers Next for HSBC Light" panose="020B0403030202020203" pitchFamily="34" charset="0"/>
                        </a:rPr>
                        <a:t>£25,000</a:t>
                      </a:r>
                    </a:p>
                  </a:txBody>
                  <a:tcPr marL="91669" marR="91669" marT="45834" marB="45834">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2377847"/>
                  </a:ext>
                </a:extLst>
              </a:tr>
              <a:tr h="0">
                <a:tc>
                  <a:txBody>
                    <a:bodyPr/>
                    <a:lstStyle/>
                    <a:p>
                      <a:r>
                        <a:rPr lang="en-GB" sz="1400" b="0" i="0" dirty="0">
                          <a:solidFill>
                            <a:srgbClr val="000000"/>
                          </a:solidFill>
                          <a:latin typeface="Univers Next for HSBC Light" panose="020B0403030202020203" pitchFamily="34" charset="0"/>
                        </a:rPr>
                        <a:t>Deposit amount</a:t>
                      </a:r>
                    </a:p>
                  </a:txBody>
                  <a:tcPr marL="101262" marR="101262" marT="0" marB="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pPr marL="0" marR="0" lvl="0" indent="0" algn="r" defTabSz="914349" rtl="0" eaLnBrk="1" fontAlgn="auto" latinLnBrk="0" hangingPunct="1">
                        <a:lnSpc>
                          <a:spcPct val="100000"/>
                        </a:lnSpc>
                        <a:spcBef>
                          <a:spcPts val="0"/>
                        </a:spcBef>
                        <a:spcAft>
                          <a:spcPts val="0"/>
                        </a:spcAft>
                        <a:buClrTx/>
                        <a:buSzTx/>
                        <a:buFontTx/>
                        <a:buNone/>
                        <a:tabLst/>
                        <a:defRPr/>
                      </a:pPr>
                      <a:r>
                        <a:rPr lang="en-GB" sz="1400" b="0" i="0" dirty="0">
                          <a:solidFill>
                            <a:srgbClr val="000000"/>
                          </a:solidFill>
                          <a:latin typeface="Univers Next for HSBC Light" panose="020B0403030202020203" pitchFamily="34" charset="0"/>
                        </a:rPr>
                        <a:t>£10,000</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349" rtl="0" eaLnBrk="1" fontAlgn="auto" latinLnBrk="0" hangingPunct="1">
                        <a:lnSpc>
                          <a:spcPct val="100000"/>
                        </a:lnSpc>
                        <a:spcBef>
                          <a:spcPts val="0"/>
                        </a:spcBef>
                        <a:spcAft>
                          <a:spcPts val="0"/>
                        </a:spcAft>
                        <a:buClrTx/>
                        <a:buSzTx/>
                        <a:buFontTx/>
                        <a:buNone/>
                        <a:tabLst/>
                        <a:defRPr/>
                      </a:pPr>
                      <a:r>
                        <a:rPr lang="en-GB" sz="1400" b="0" i="0" dirty="0">
                          <a:solidFill>
                            <a:srgbClr val="000000"/>
                          </a:solidFill>
                          <a:latin typeface="Univers Next for HSBC Light" panose="020B0403030202020203" pitchFamily="34" charset="0"/>
                        </a:rPr>
                        <a:t>£10,000</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7397258"/>
                  </a:ext>
                </a:extLst>
              </a:tr>
              <a:tr h="0">
                <a:tc>
                  <a:txBody>
                    <a:bodyPr/>
                    <a:lstStyle/>
                    <a:p>
                      <a:r>
                        <a:rPr lang="en-GB" sz="1400" b="0" i="0" dirty="0">
                          <a:solidFill>
                            <a:srgbClr val="000000"/>
                          </a:solidFill>
                          <a:latin typeface="Univers Next for HSBC Light" panose="020B0403030202020203" pitchFamily="34" charset="0"/>
                        </a:rPr>
                        <a:t>Maximum Borrowing</a:t>
                      </a:r>
                    </a:p>
                  </a:txBody>
                  <a:tcPr marL="101262" marR="101262" marT="0" marB="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gridSpan="2">
                  <a:txBody>
                    <a:bodyPr/>
                    <a:lstStyle/>
                    <a:p>
                      <a:endParaRPr lang="en-GB" sz="1400" b="0" i="0" dirty="0">
                        <a:solidFill>
                          <a:srgbClr val="000000"/>
                        </a:solidFill>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b="0"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840414"/>
                  </a:ext>
                </a:extLst>
              </a:tr>
              <a:tr h="0">
                <a:tc>
                  <a:txBody>
                    <a:bodyPr/>
                    <a:lstStyle/>
                    <a:p>
                      <a:r>
                        <a:rPr lang="en-GB" sz="1400" b="0" i="0" dirty="0">
                          <a:solidFill>
                            <a:srgbClr val="000000"/>
                          </a:solidFill>
                          <a:latin typeface="Univers Next for HSBC Light" panose="020B0403030202020203" pitchFamily="34" charset="0"/>
                        </a:rPr>
                        <a:t>House Price</a:t>
                      </a:r>
                    </a:p>
                  </a:txBody>
                  <a:tcPr marL="101262" marR="101262" marT="0" marB="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gridSpan="2">
                  <a:txBody>
                    <a:bodyPr/>
                    <a:lstStyle/>
                    <a:p>
                      <a:pPr marL="0" marR="0" lvl="0" indent="0" algn="r" defTabSz="914349" rtl="0" eaLnBrk="1" fontAlgn="auto" latinLnBrk="0" hangingPunct="1">
                        <a:lnSpc>
                          <a:spcPct val="100000"/>
                        </a:lnSpc>
                        <a:spcBef>
                          <a:spcPts val="0"/>
                        </a:spcBef>
                        <a:spcAft>
                          <a:spcPts val="0"/>
                        </a:spcAft>
                        <a:buClrTx/>
                        <a:buSzTx/>
                        <a:buFontTx/>
                        <a:buNone/>
                        <a:tabLst/>
                        <a:defRPr/>
                      </a:pPr>
                      <a:r>
                        <a:rPr lang="en-GB" sz="1400" b="1" i="0" dirty="0">
                          <a:solidFill>
                            <a:srgbClr val="000000"/>
                          </a:solidFill>
                          <a:latin typeface="Univers Next for HSBC Light" panose="020B0403030202020203" pitchFamily="34" charset="0"/>
                        </a:rPr>
                        <a:t>£200,000</a:t>
                      </a: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b="0"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5679487"/>
                  </a:ext>
                </a:extLst>
              </a:tr>
              <a:tr h="0">
                <a:tc>
                  <a:txBody>
                    <a:bodyPr/>
                    <a:lstStyle/>
                    <a:p>
                      <a:r>
                        <a:rPr lang="en-GB" sz="1400" b="0" i="0" dirty="0">
                          <a:solidFill>
                            <a:srgbClr val="000000"/>
                          </a:solidFill>
                          <a:latin typeface="Univers Next for HSBC Light" panose="020B0403030202020203" pitchFamily="34" charset="0"/>
                        </a:rPr>
                        <a:t>Required Borrowing</a:t>
                      </a:r>
                    </a:p>
                  </a:txBody>
                  <a:tcPr marL="101262" marR="101262" marT="0" marB="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gridSpan="2">
                  <a:txBody>
                    <a:bodyPr/>
                    <a:lstStyle/>
                    <a:p>
                      <a:endParaRPr lang="en-GB" sz="1400" b="0" i="0" dirty="0">
                        <a:solidFill>
                          <a:srgbClr val="000000"/>
                        </a:solidFill>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b="0"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3974794"/>
                  </a:ext>
                </a:extLst>
              </a:tr>
              <a:tr h="756000">
                <a:tc>
                  <a:txBody>
                    <a:bodyPr/>
                    <a:lstStyle/>
                    <a:p>
                      <a:r>
                        <a:rPr lang="en-GB" sz="1400" b="0" i="0" dirty="0">
                          <a:solidFill>
                            <a:srgbClr val="000000"/>
                          </a:solidFill>
                          <a:latin typeface="Univers Next for HSBC Light" panose="020B0403030202020203" pitchFamily="34" charset="0"/>
                        </a:rPr>
                        <a:t>Stamp Duty? </a:t>
                      </a:r>
                    </a:p>
                  </a:txBody>
                  <a:tcPr marL="101262" marR="101262" marT="0" marB="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gridSpan="2">
                  <a:txBody>
                    <a:bodyPr/>
                    <a:lstStyle/>
                    <a:p>
                      <a:endParaRPr lang="en-GB" sz="1400" b="0" i="0" dirty="0">
                        <a:solidFill>
                          <a:srgbClr val="000000"/>
                        </a:solidFill>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b="0"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8514213"/>
                  </a:ext>
                </a:extLst>
              </a:tr>
              <a:tr h="0">
                <a:tc>
                  <a:txBody>
                    <a:bodyPr/>
                    <a:lstStyle/>
                    <a:p>
                      <a:pPr marL="0" algn="l" defTabSz="975208" rtl="0" eaLnBrk="1" latinLnBrk="0" hangingPunct="1"/>
                      <a:r>
                        <a:rPr lang="en-GB" sz="1400" b="0" i="0" u="none" strike="noStrike" kern="1200" baseline="0" dirty="0">
                          <a:solidFill>
                            <a:srgbClr val="000000"/>
                          </a:solidFill>
                          <a:latin typeface="Univers Next for HSBC Light" panose="020B0403030202020203" pitchFamily="34" charset="0"/>
                          <a:ea typeface="+mn-ea"/>
                          <a:cs typeface="+mn-cs"/>
                        </a:rPr>
                        <a:t>What type of rate would they like?</a:t>
                      </a:r>
                    </a:p>
                  </a:txBody>
                  <a:tcPr marL="101262" marR="101262" marT="0" marB="33754" anchor="b">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gridSpan="2">
                  <a:txBody>
                    <a:bodyPr/>
                    <a:lstStyle/>
                    <a:p>
                      <a:endParaRPr lang="en-GB" sz="1400" b="0" i="0" dirty="0">
                        <a:solidFill>
                          <a:srgbClr val="000000"/>
                        </a:solidFill>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b="0"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499360"/>
                  </a:ext>
                </a:extLst>
              </a:tr>
              <a:tr h="0">
                <a:tc>
                  <a:txBody>
                    <a:bodyPr/>
                    <a:lstStyle/>
                    <a:p>
                      <a:r>
                        <a:rPr lang="en-GB" sz="1400" b="0" i="0" u="none" strike="noStrike" kern="1200" baseline="0" dirty="0">
                          <a:solidFill>
                            <a:srgbClr val="000000"/>
                          </a:solidFill>
                          <a:latin typeface="Univers Next for HSBC Light" panose="020B0403030202020203" pitchFamily="34" charset="0"/>
                        </a:rPr>
                        <a:t>Additional commitments?</a:t>
                      </a:r>
                      <a:endParaRPr lang="en-GB" sz="1400" b="0" i="0" dirty="0">
                        <a:solidFill>
                          <a:srgbClr val="000000"/>
                        </a:solidFill>
                        <a:latin typeface="Univers Next for HSBC Light" panose="020B0403030202020203" pitchFamily="34" charset="0"/>
                      </a:endParaRPr>
                    </a:p>
                  </a:txBody>
                  <a:tcPr marL="101262" marR="101262" marT="0" marB="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gridSpan="2">
                  <a:txBody>
                    <a:bodyPr/>
                    <a:lstStyle/>
                    <a:p>
                      <a:endParaRPr lang="en-GB" sz="1400" b="0" i="0" dirty="0">
                        <a:solidFill>
                          <a:srgbClr val="000000"/>
                        </a:solidFill>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b="0"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326255"/>
                  </a:ext>
                </a:extLst>
              </a:tr>
              <a:tr h="0">
                <a:tc>
                  <a:txBody>
                    <a:bodyPr/>
                    <a:lstStyle/>
                    <a:p>
                      <a:r>
                        <a:rPr lang="en-GB" sz="1400" b="0" i="0" dirty="0">
                          <a:solidFill>
                            <a:srgbClr val="000000"/>
                          </a:solidFill>
                          <a:latin typeface="Univers Next for HSBC Light" panose="020B0403030202020203" pitchFamily="34" charset="0"/>
                        </a:rPr>
                        <a:t>Additional fees or charges? </a:t>
                      </a:r>
                    </a:p>
                  </a:txBody>
                  <a:tcPr marL="101262" marR="101262" marT="0" marB="0" anchor="ctr">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gridSpan="2">
                  <a:txBody>
                    <a:bodyPr/>
                    <a:lstStyle/>
                    <a:p>
                      <a:endParaRPr lang="en-GB" sz="1400" b="0" i="0" dirty="0">
                        <a:solidFill>
                          <a:srgbClr val="000000"/>
                        </a:solidFill>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b="0" i="0" dirty="0">
                        <a:latin typeface="Univers Next for HSBC Light" panose="020B0403030202020203" pitchFamily="34" charset="0"/>
                      </a:endParaRPr>
                    </a:p>
                  </a:txBody>
                  <a:tcPr marL="85735" marR="85735" marT="42868" marB="42868">
                    <a:lnL w="12700" cap="flat" cmpd="sng" algn="ctr">
                      <a:solidFill>
                        <a:srgbClr val="D7D8D6"/>
                      </a:solidFill>
                      <a:prstDash val="solid"/>
                      <a:round/>
                      <a:headEnd type="none" w="med" len="med"/>
                      <a:tailEnd type="none" w="med" len="med"/>
                    </a:lnL>
                    <a:lnR w="12700" cap="flat" cmpd="sng" algn="ctr">
                      <a:solidFill>
                        <a:srgbClr val="D7D8D6"/>
                      </a:solidFill>
                      <a:prstDash val="solid"/>
                      <a:round/>
                      <a:headEnd type="none" w="med" len="med"/>
                      <a:tailEnd type="none" w="med" len="med"/>
                    </a:lnR>
                    <a:lnT w="12700" cap="flat" cmpd="sng" algn="ctr">
                      <a:solidFill>
                        <a:srgbClr val="D7D8D6"/>
                      </a:solidFill>
                      <a:prstDash val="solid"/>
                      <a:round/>
                      <a:headEnd type="none" w="med" len="med"/>
                      <a:tailEnd type="none" w="med" len="med"/>
                    </a:lnT>
                    <a:lnB w="12700" cap="flat" cmpd="sng" algn="ctr">
                      <a:solidFill>
                        <a:srgbClr val="D7D8D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5068949"/>
                  </a:ext>
                </a:extLst>
              </a:tr>
            </a:tbl>
          </a:graphicData>
        </a:graphic>
      </p:graphicFrame>
      <p:sp>
        <p:nvSpPr>
          <p:cNvPr id="16" name="object 5">
            <a:extLst>
              <a:ext uri="{FF2B5EF4-FFF2-40B4-BE49-F238E27FC236}">
                <a16:creationId xmlns:a16="http://schemas.microsoft.com/office/drawing/2014/main" id="{F58BAE56-2188-5270-48A2-C65038E4420B}"/>
              </a:ext>
            </a:extLst>
          </p:cNvPr>
          <p:cNvSpPr txBox="1">
            <a:spLocks/>
          </p:cNvSpPr>
          <p:nvPr/>
        </p:nvSpPr>
        <p:spPr>
          <a:xfrm>
            <a:off x="9111600" y="3333690"/>
            <a:ext cx="2442220" cy="227491"/>
          </a:xfrm>
          <a:prstGeom prst="rect">
            <a:avLst/>
          </a:prstGeom>
        </p:spPr>
        <p:txBody>
          <a:bodyPr vert="horz" wrap="square" lIns="0" tIns="11931" rIns="0" bIns="0" rtlCol="0">
            <a:spAutoFit/>
          </a:bodyPr>
          <a:lstStyle>
            <a:lvl1pPr>
              <a:defRPr sz="3800" b="0" i="0">
                <a:solidFill>
                  <a:schemeClr val="bg1"/>
                </a:solidFill>
                <a:latin typeface="UniversNextforHSBC-Light"/>
                <a:ea typeface="+mj-ea"/>
                <a:cs typeface="UniversNextforHSBC-Light"/>
              </a:defRPr>
            </a:lvl1pPr>
          </a:lstStyle>
          <a:p>
            <a:pPr marL="11930" algn="r" defTabSz="858965">
              <a:spcBef>
                <a:spcPts val="94"/>
              </a:spcBef>
            </a:pPr>
            <a:r>
              <a:rPr lang="en-GB" sz="1400" kern="0" dirty="0">
                <a:solidFill>
                  <a:srgbClr val="231F20"/>
                </a:solidFill>
                <a:latin typeface="Univers Next for HSBC Light" panose="020B0403030202020203" pitchFamily="34" charset="0"/>
              </a:rPr>
              <a:t>£50,000 x 4.5 = </a:t>
            </a:r>
            <a:r>
              <a:rPr lang="en-GB" sz="1400" b="1" kern="0" dirty="0">
                <a:solidFill>
                  <a:srgbClr val="231F20"/>
                </a:solidFill>
                <a:latin typeface="Univers Next for HSBC Light" panose="020B0403030202020203" pitchFamily="34" charset="0"/>
              </a:rPr>
              <a:t>£225,000</a:t>
            </a:r>
            <a:endParaRPr lang="en-GB" sz="1400" b="1" kern="0" dirty="0">
              <a:solidFill>
                <a:prstClr val="white"/>
              </a:solidFill>
              <a:latin typeface="Univers Next for HSBC Light" panose="020B0403030202020203" pitchFamily="34" charset="0"/>
            </a:endParaRPr>
          </a:p>
        </p:txBody>
      </p:sp>
      <p:sp>
        <p:nvSpPr>
          <p:cNvPr id="17" name="object 5">
            <a:extLst>
              <a:ext uri="{FF2B5EF4-FFF2-40B4-BE49-F238E27FC236}">
                <a16:creationId xmlns:a16="http://schemas.microsoft.com/office/drawing/2014/main" id="{BF33A379-AFD6-6CBC-DD55-67179CF2B4A1}"/>
              </a:ext>
            </a:extLst>
          </p:cNvPr>
          <p:cNvSpPr txBox="1">
            <a:spLocks/>
          </p:cNvSpPr>
          <p:nvPr/>
        </p:nvSpPr>
        <p:spPr>
          <a:xfrm>
            <a:off x="9111600" y="3928050"/>
            <a:ext cx="2442220" cy="227491"/>
          </a:xfrm>
          <a:prstGeom prst="rect">
            <a:avLst/>
          </a:prstGeom>
        </p:spPr>
        <p:txBody>
          <a:bodyPr vert="horz" wrap="square" lIns="0" tIns="11931" rIns="0" bIns="0" rtlCol="0">
            <a:spAutoFit/>
          </a:bodyPr>
          <a:lstStyle>
            <a:lvl1pPr>
              <a:defRPr sz="3800" b="0" i="0">
                <a:solidFill>
                  <a:schemeClr val="bg1"/>
                </a:solidFill>
                <a:latin typeface="UniversNextforHSBC-Light"/>
                <a:ea typeface="+mj-ea"/>
                <a:cs typeface="UniversNextforHSBC-Light"/>
              </a:defRPr>
            </a:lvl1pPr>
          </a:lstStyle>
          <a:p>
            <a:pPr marL="11930" algn="r" defTabSz="858965">
              <a:spcBef>
                <a:spcPts val="94"/>
              </a:spcBef>
            </a:pPr>
            <a:r>
              <a:rPr lang="en-GB" sz="1400" b="1" kern="0" dirty="0">
                <a:solidFill>
                  <a:srgbClr val="231F20"/>
                </a:solidFill>
                <a:latin typeface="Univers Next for HSBC Light" panose="020B0403030202020203" pitchFamily="34" charset="0"/>
              </a:rPr>
              <a:t>£180,000</a:t>
            </a:r>
            <a:endParaRPr lang="en-GB" sz="1400" b="1" kern="0" dirty="0">
              <a:solidFill>
                <a:prstClr val="white"/>
              </a:solidFill>
              <a:latin typeface="Univers Next for HSBC Light" panose="020B0403030202020203" pitchFamily="34" charset="0"/>
            </a:endParaRPr>
          </a:p>
        </p:txBody>
      </p:sp>
      <p:sp>
        <p:nvSpPr>
          <p:cNvPr id="18" name="object 5">
            <a:extLst>
              <a:ext uri="{FF2B5EF4-FFF2-40B4-BE49-F238E27FC236}">
                <a16:creationId xmlns:a16="http://schemas.microsoft.com/office/drawing/2014/main" id="{B034FFC1-34F8-97BE-F23E-B7E32811B28F}"/>
              </a:ext>
            </a:extLst>
          </p:cNvPr>
          <p:cNvSpPr txBox="1">
            <a:spLocks/>
          </p:cNvSpPr>
          <p:nvPr/>
        </p:nvSpPr>
        <p:spPr>
          <a:xfrm>
            <a:off x="3813071" y="4244162"/>
            <a:ext cx="7740750" cy="658378"/>
          </a:xfrm>
          <a:prstGeom prst="rect">
            <a:avLst/>
          </a:prstGeom>
        </p:spPr>
        <p:txBody>
          <a:bodyPr vert="horz" wrap="square" lIns="0" tIns="11931" rIns="0" bIns="0" rtlCol="0">
            <a:spAutoFit/>
          </a:bodyPr>
          <a:lstStyle>
            <a:lvl1pPr>
              <a:defRPr sz="3800" b="0" i="0">
                <a:solidFill>
                  <a:schemeClr val="bg1"/>
                </a:solidFill>
                <a:latin typeface="UniversNextforHSBC-Light"/>
                <a:ea typeface="+mj-ea"/>
                <a:cs typeface="UniversNextforHSBC-Light"/>
              </a:defRPr>
            </a:lvl1pPr>
          </a:lstStyle>
          <a:p>
            <a:pPr lvl="0" defTabSz="975208">
              <a:defRPr/>
            </a:pPr>
            <a:r>
              <a:rPr lang="en-GB" sz="1400" dirty="0">
                <a:solidFill>
                  <a:srgbClr val="333333"/>
                </a:solidFill>
              </a:rPr>
              <a:t>Tax is payable on property purchases depending on the value of your home.</a:t>
            </a:r>
            <a:br>
              <a:rPr lang="en-GB" sz="1400" dirty="0">
                <a:solidFill>
                  <a:srgbClr val="333333"/>
                </a:solidFill>
              </a:rPr>
            </a:br>
            <a:r>
              <a:rPr lang="en-GB" sz="1400" dirty="0">
                <a:solidFill>
                  <a:srgbClr val="333333"/>
                </a:solidFill>
              </a:rPr>
              <a:t>As this property is valued at less than £250,000 there would be no stamp duty to pay.</a:t>
            </a:r>
            <a:br>
              <a:rPr lang="en-GB" sz="1400" dirty="0">
                <a:solidFill>
                  <a:srgbClr val="333333"/>
                </a:solidFill>
              </a:rPr>
            </a:br>
            <a:r>
              <a:rPr lang="en-GB" sz="1400" dirty="0">
                <a:solidFill>
                  <a:srgbClr val="333333"/>
                </a:solidFill>
              </a:rPr>
              <a:t>Above £250,000 it can range from 5-12% of the purchase price.</a:t>
            </a:r>
            <a:r>
              <a:rPr lang="en-GB" sz="1400" b="1" dirty="0">
                <a:solidFill>
                  <a:srgbClr val="333333"/>
                </a:solidFill>
              </a:rPr>
              <a:t> </a:t>
            </a:r>
            <a:endParaRPr lang="en-GB" sz="1400" b="1" dirty="0">
              <a:solidFill>
                <a:schemeClr val="tx1"/>
              </a:solidFill>
            </a:endParaRPr>
          </a:p>
        </p:txBody>
      </p:sp>
      <p:sp>
        <p:nvSpPr>
          <p:cNvPr id="19" name="object 5">
            <a:extLst>
              <a:ext uri="{FF2B5EF4-FFF2-40B4-BE49-F238E27FC236}">
                <a16:creationId xmlns:a16="http://schemas.microsoft.com/office/drawing/2014/main" id="{A7773BCB-8B01-543D-710A-26FE4BBE22BB}"/>
              </a:ext>
            </a:extLst>
          </p:cNvPr>
          <p:cNvSpPr txBox="1">
            <a:spLocks/>
          </p:cNvSpPr>
          <p:nvPr/>
        </p:nvSpPr>
        <p:spPr>
          <a:xfrm>
            <a:off x="3813071" y="4998551"/>
            <a:ext cx="7740750" cy="227491"/>
          </a:xfrm>
          <a:prstGeom prst="rect">
            <a:avLst/>
          </a:prstGeom>
        </p:spPr>
        <p:txBody>
          <a:bodyPr vert="horz" wrap="square" lIns="0" tIns="11931" rIns="0" bIns="0" rtlCol="0">
            <a:spAutoFit/>
          </a:bodyPr>
          <a:lstStyle>
            <a:lvl1pPr>
              <a:defRPr sz="3800" b="0" i="0">
                <a:solidFill>
                  <a:schemeClr val="bg1"/>
                </a:solidFill>
                <a:latin typeface="UniversNextforHSBC-Light"/>
                <a:ea typeface="+mj-ea"/>
                <a:cs typeface="UniversNextforHSBC-Light"/>
              </a:defRPr>
            </a:lvl1pPr>
          </a:lstStyle>
          <a:p>
            <a:r>
              <a:rPr lang="en-GB" sz="1400" dirty="0">
                <a:solidFill>
                  <a:srgbClr val="333333"/>
                </a:solidFill>
                <a:latin typeface="Univers Next for HSBC Light" panose="020B0403030202020203" pitchFamily="34" charset="0"/>
              </a:rPr>
              <a:t>They are looking for stability of payments, so a fixed rate would suit their payment style.</a:t>
            </a:r>
          </a:p>
        </p:txBody>
      </p:sp>
      <p:sp>
        <p:nvSpPr>
          <p:cNvPr id="20" name="object 5">
            <a:extLst>
              <a:ext uri="{FF2B5EF4-FFF2-40B4-BE49-F238E27FC236}">
                <a16:creationId xmlns:a16="http://schemas.microsoft.com/office/drawing/2014/main" id="{5A2E87D4-6D42-39BB-D04E-6047C57AEE35}"/>
              </a:ext>
            </a:extLst>
          </p:cNvPr>
          <p:cNvSpPr txBox="1">
            <a:spLocks/>
          </p:cNvSpPr>
          <p:nvPr/>
        </p:nvSpPr>
        <p:spPr>
          <a:xfrm>
            <a:off x="3813071" y="5291804"/>
            <a:ext cx="7740750" cy="227491"/>
          </a:xfrm>
          <a:prstGeom prst="rect">
            <a:avLst/>
          </a:prstGeom>
        </p:spPr>
        <p:txBody>
          <a:bodyPr vert="horz" wrap="square" lIns="0" tIns="11931" rIns="0" bIns="0" rtlCol="0">
            <a:spAutoFit/>
          </a:bodyPr>
          <a:lstStyle>
            <a:lvl1pPr>
              <a:defRPr sz="3800" b="0" i="0">
                <a:solidFill>
                  <a:schemeClr val="bg1"/>
                </a:solidFill>
                <a:latin typeface="UniversNextforHSBC-Light"/>
                <a:ea typeface="+mj-ea"/>
                <a:cs typeface="UniversNextforHSBC-Light"/>
              </a:defRPr>
            </a:lvl1pPr>
          </a:lstStyle>
          <a:p>
            <a:r>
              <a:rPr lang="en-GB" sz="1400" dirty="0">
                <a:solidFill>
                  <a:srgbClr val="333333"/>
                </a:solidFill>
              </a:rPr>
              <a:t>They have no debt or dependents that would impact their maximum borrowing.</a:t>
            </a:r>
          </a:p>
        </p:txBody>
      </p:sp>
      <p:sp>
        <p:nvSpPr>
          <p:cNvPr id="21" name="object 5">
            <a:extLst>
              <a:ext uri="{FF2B5EF4-FFF2-40B4-BE49-F238E27FC236}">
                <a16:creationId xmlns:a16="http://schemas.microsoft.com/office/drawing/2014/main" id="{71FE1AC3-50CF-B687-3028-90631156080A}"/>
              </a:ext>
            </a:extLst>
          </p:cNvPr>
          <p:cNvSpPr txBox="1">
            <a:spLocks/>
          </p:cNvSpPr>
          <p:nvPr/>
        </p:nvSpPr>
        <p:spPr>
          <a:xfrm>
            <a:off x="3813071" y="5585056"/>
            <a:ext cx="7740750" cy="227491"/>
          </a:xfrm>
          <a:prstGeom prst="rect">
            <a:avLst/>
          </a:prstGeom>
        </p:spPr>
        <p:txBody>
          <a:bodyPr vert="horz" wrap="square" lIns="0" tIns="11931" rIns="0" bIns="0" rtlCol="0">
            <a:spAutoFit/>
          </a:bodyPr>
          <a:lstStyle>
            <a:lvl1pPr>
              <a:defRPr sz="3800" b="0" i="0">
                <a:solidFill>
                  <a:schemeClr val="bg1"/>
                </a:solidFill>
                <a:latin typeface="UniversNextforHSBC-Light"/>
                <a:ea typeface="+mj-ea"/>
                <a:cs typeface="UniversNextforHSBC-Light"/>
              </a:defRPr>
            </a:lvl1pPr>
          </a:lstStyle>
          <a:p>
            <a:r>
              <a:rPr lang="en-GB" sz="1400" dirty="0">
                <a:solidFill>
                  <a:srgbClr val="333333"/>
                </a:solidFill>
              </a:rPr>
              <a:t>What else do you think you may need to budget for when buying a property?</a:t>
            </a:r>
          </a:p>
        </p:txBody>
      </p:sp>
      <p:sp>
        <p:nvSpPr>
          <p:cNvPr id="6" name="Title 11">
            <a:extLst>
              <a:ext uri="{FF2B5EF4-FFF2-40B4-BE49-F238E27FC236}">
                <a16:creationId xmlns:a16="http://schemas.microsoft.com/office/drawing/2014/main" id="{69C2804E-91C3-AA07-C704-42576AB6816F}"/>
              </a:ext>
            </a:extLst>
          </p:cNvPr>
          <p:cNvSpPr txBox="1">
            <a:spLocks/>
          </p:cNvSpPr>
          <p:nvPr/>
        </p:nvSpPr>
        <p:spPr>
          <a:xfrm>
            <a:off x="550800" y="453600"/>
            <a:ext cx="8130214" cy="1368758"/>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spc="-150" dirty="0">
                <a:solidFill>
                  <a:schemeClr val="tx1"/>
                </a:solidFill>
                <a:latin typeface="Univers Next for HSBC Thin" panose="020B0303030202020203" pitchFamily="34" charset="77"/>
              </a:rPr>
              <a:t>First Time Buyer –</a:t>
            </a:r>
            <a:br>
              <a:rPr lang="en-GB" sz="4400" spc="-150" dirty="0">
                <a:solidFill>
                  <a:schemeClr val="tx1"/>
                </a:solidFill>
                <a:latin typeface="Univers Next for HSBC Thin" panose="020B0303030202020203" pitchFamily="34" charset="77"/>
              </a:rPr>
            </a:br>
            <a:r>
              <a:rPr lang="en-GB" sz="4400" spc="-150" dirty="0">
                <a:solidFill>
                  <a:schemeClr val="tx1"/>
                </a:solidFill>
                <a:latin typeface="Univers Next for HSBC Thin" panose="020B0303030202020203" pitchFamily="34" charset="77"/>
              </a:rPr>
              <a:t>A Case Study</a:t>
            </a:r>
            <a:endParaRPr lang="en-US" sz="4400" kern="0" spc="-150" baseline="30000" dirty="0">
              <a:solidFill>
                <a:schemeClr val="tx1"/>
              </a:solidFill>
              <a:latin typeface="Univers Next for HSBC Thin" panose="020B0303030202020203" pitchFamily="34" charset="77"/>
            </a:endParaRPr>
          </a:p>
        </p:txBody>
      </p:sp>
      <p:pic>
        <p:nvPicPr>
          <p:cNvPr id="2" name="Graphic 1">
            <a:extLst>
              <a:ext uri="{FF2B5EF4-FFF2-40B4-BE49-F238E27FC236}">
                <a16:creationId xmlns:a16="http://schemas.microsoft.com/office/drawing/2014/main" id="{24B4560E-D4B5-0CFB-3424-386B2F65E1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55133" y="-1962145"/>
            <a:ext cx="6746875" cy="6746875"/>
          </a:xfrm>
          <a:prstGeom prst="rect">
            <a:avLst/>
          </a:prstGeom>
        </p:spPr>
      </p:pic>
    </p:spTree>
    <p:extLst>
      <p:ext uri="{BB962C8B-B14F-4D97-AF65-F5344CB8AC3E}">
        <p14:creationId xmlns:p14="http://schemas.microsoft.com/office/powerpoint/2010/main" val="145884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E5810944-C8AD-F9FA-5855-EF6DE31EBF28}"/>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50" dirty="0">
                <a:solidFill>
                  <a:srgbClr val="000000"/>
                </a:solidFill>
                <a:latin typeface="Univers Next for HSBC Thin" panose="020B0303030202020203" pitchFamily="34" charset="77"/>
              </a:rPr>
              <a:t>Buying your </a:t>
            </a:r>
            <a:r>
              <a:rPr lang="en-GB" sz="4400" spc="-150" dirty="0">
                <a:solidFill>
                  <a:srgbClr val="000000"/>
                </a:solidFill>
                <a:latin typeface="Univers Next for HSBC Thin" panose="020B0303030202020203" pitchFamily="34" charset="77"/>
              </a:rPr>
              <a:t>f</a:t>
            </a:r>
            <a:r>
              <a:rPr lang="en-GB" sz="4400" b="0" spc="-150" dirty="0">
                <a:solidFill>
                  <a:srgbClr val="000000"/>
                </a:solidFill>
                <a:latin typeface="Univers Next for HSBC Thin" panose="020B0303030202020203" pitchFamily="34" charset="77"/>
              </a:rPr>
              <a:t>irst </a:t>
            </a:r>
            <a:r>
              <a:rPr lang="en-GB" sz="4400" spc="-150" dirty="0">
                <a:solidFill>
                  <a:srgbClr val="000000"/>
                </a:solidFill>
                <a:latin typeface="Univers Next for HSBC Thin" panose="020B0303030202020203" pitchFamily="34" charset="77"/>
              </a:rPr>
              <a:t>h</a:t>
            </a:r>
            <a:r>
              <a:rPr lang="en-GB" sz="4400" b="0" spc="-150" dirty="0">
                <a:solidFill>
                  <a:srgbClr val="000000"/>
                </a:solidFill>
                <a:latin typeface="Univers Next for HSBC Thin" panose="020B0303030202020203" pitchFamily="34" charset="77"/>
              </a:rPr>
              <a:t>ome – Building your </a:t>
            </a:r>
            <a:r>
              <a:rPr lang="en-GB" sz="4400" spc="-150" dirty="0">
                <a:solidFill>
                  <a:srgbClr val="000000"/>
                </a:solidFill>
                <a:latin typeface="Univers Next for HSBC Thin" panose="020B0303030202020203" pitchFamily="34" charset="77"/>
              </a:rPr>
              <a:t>b</a:t>
            </a:r>
            <a:r>
              <a:rPr lang="en-GB" sz="4400" b="0" spc="-150" dirty="0">
                <a:solidFill>
                  <a:srgbClr val="000000"/>
                </a:solidFill>
                <a:latin typeface="Univers Next for HSBC Thin" panose="020B0303030202020203" pitchFamily="34" charset="77"/>
              </a:rPr>
              <a:t>udget</a:t>
            </a:r>
            <a:endParaRPr lang="en-US" sz="4400" kern="0" spc="-150" dirty="0">
              <a:solidFill>
                <a:schemeClr val="tx1"/>
              </a:solidFill>
              <a:latin typeface="Univers Next for HSBC Thin" panose="020B0303030202020203" pitchFamily="34" charset="77"/>
            </a:endParaRPr>
          </a:p>
        </p:txBody>
      </p:sp>
      <p:sp>
        <p:nvSpPr>
          <p:cNvPr id="9" name="TextBox 8">
            <a:extLst>
              <a:ext uri="{FF2B5EF4-FFF2-40B4-BE49-F238E27FC236}">
                <a16:creationId xmlns:a16="http://schemas.microsoft.com/office/drawing/2014/main" id="{6012B7B6-5112-106E-EF8F-2194ADCDD2D4}"/>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7 – </a:t>
            </a:r>
            <a:r>
              <a:rPr lang="en-GB" sz="1000" dirty="0">
                <a:solidFill>
                  <a:srgbClr val="000000"/>
                </a:solidFill>
                <a:latin typeface="Univers Next for HSBC Light" panose="020B0403030202020203" pitchFamily="34" charset="0"/>
              </a:rPr>
              <a:t>First Time Buyer</a:t>
            </a:r>
            <a:endParaRPr lang="en-US" sz="1000" b="0" i="0" dirty="0">
              <a:latin typeface="Univers Next for HSBC Light" panose="020B0403030202020203" pitchFamily="34" charset="0"/>
            </a:endParaRPr>
          </a:p>
        </p:txBody>
      </p:sp>
      <p:sp>
        <p:nvSpPr>
          <p:cNvPr id="10" name="Slide number">
            <a:extLst>
              <a:ext uri="{FF2B5EF4-FFF2-40B4-BE49-F238E27FC236}">
                <a16:creationId xmlns:a16="http://schemas.microsoft.com/office/drawing/2014/main" id="{C0AD8E85-240A-6B9D-2E4E-9393693D54F4}"/>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7</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11" name="TextBox 10">
            <a:extLst>
              <a:ext uri="{FF2B5EF4-FFF2-40B4-BE49-F238E27FC236}">
                <a16:creationId xmlns:a16="http://schemas.microsoft.com/office/drawing/2014/main" id="{5A5A004F-3D3F-467C-DB37-EC382632C564}"/>
              </a:ext>
            </a:extLst>
          </p:cNvPr>
          <p:cNvSpPr txBox="1"/>
          <p:nvPr/>
        </p:nvSpPr>
        <p:spPr>
          <a:xfrm>
            <a:off x="550800" y="6552000"/>
            <a:ext cx="8529700" cy="153888"/>
          </a:xfrm>
          <a:prstGeom prst="rect">
            <a:avLst/>
          </a:prstGeom>
          <a:noFill/>
        </p:spPr>
        <p:txBody>
          <a:bodyPr wrap="square" lIns="0" tIns="0" rIns="0" bIns="0" rtlCol="0">
            <a:spAutoFit/>
          </a:bodyPr>
          <a:lstStyle/>
          <a:p>
            <a:r>
              <a:rPr lang="en-GB" sz="1000" dirty="0">
                <a:latin typeface="Univers Next for HSBC Light" panose="020B0403030202020203" pitchFamily="34" charset="0"/>
              </a:rPr>
              <a:t>Sources: </a:t>
            </a:r>
            <a:r>
              <a:rPr lang="en-GB" sz="1000" dirty="0" err="1">
                <a:latin typeface="Univers Next for HSBC Light" panose="020B0403030202020203" pitchFamily="34" charset="0"/>
              </a:rPr>
              <a:t>rightmove.co.uk</a:t>
            </a:r>
            <a:r>
              <a:rPr lang="en-GB" sz="1000" dirty="0">
                <a:latin typeface="Univers Next for HSBC Light" panose="020B0403030202020203" pitchFamily="34" charset="0"/>
              </a:rPr>
              <a:t> / </a:t>
            </a:r>
            <a:r>
              <a:rPr lang="en-GB" sz="1000" dirty="0" err="1">
                <a:latin typeface="Univers Next for HSBC Light" panose="020B0403030202020203" pitchFamily="34" charset="0"/>
              </a:rPr>
              <a:t>hsbc.co.uk</a:t>
            </a:r>
            <a:r>
              <a:rPr lang="en-GB" sz="1000" dirty="0">
                <a:latin typeface="Univers Next for HSBC Light" panose="020B0403030202020203" pitchFamily="34" charset="0"/>
              </a:rPr>
              <a:t> / </a:t>
            </a:r>
            <a:r>
              <a:rPr lang="en-GB" sz="1000" dirty="0" err="1">
                <a:latin typeface="Univers Next for HSBC Light" panose="020B0403030202020203" pitchFamily="34" charset="0"/>
              </a:rPr>
              <a:t>hoa.org.uk</a:t>
            </a:r>
            <a:r>
              <a:rPr lang="en-GB" sz="1000" dirty="0">
                <a:latin typeface="Univers Next for HSBC Light" panose="020B0403030202020203" pitchFamily="34" charset="0"/>
              </a:rPr>
              <a:t> / </a:t>
            </a:r>
            <a:r>
              <a:rPr lang="en-GB" sz="1000" dirty="0" err="1">
                <a:latin typeface="Univers Next for HSBC Light" panose="020B0403030202020203" pitchFamily="34" charset="0"/>
              </a:rPr>
              <a:t>gov.uk</a:t>
            </a:r>
            <a:r>
              <a:rPr lang="en-GB" sz="1000" dirty="0">
                <a:latin typeface="Univers Next for HSBC Light" panose="020B0403030202020203" pitchFamily="34" charset="0"/>
              </a:rPr>
              <a:t> – March 2024</a:t>
            </a:r>
          </a:p>
        </p:txBody>
      </p:sp>
      <p:pic>
        <p:nvPicPr>
          <p:cNvPr id="37" name="Graphic 36">
            <a:extLst>
              <a:ext uri="{FF2B5EF4-FFF2-40B4-BE49-F238E27FC236}">
                <a16:creationId xmlns:a16="http://schemas.microsoft.com/office/drawing/2014/main" id="{FDB49F95-5C0C-4CC3-2319-FB0259531A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72498" y="1340194"/>
            <a:ext cx="4318000" cy="4318000"/>
          </a:xfrm>
          <a:prstGeom prst="rect">
            <a:avLst/>
          </a:prstGeom>
        </p:spPr>
      </p:pic>
      <p:grpSp>
        <p:nvGrpSpPr>
          <p:cNvPr id="20" name="Group 19">
            <a:extLst>
              <a:ext uri="{FF2B5EF4-FFF2-40B4-BE49-F238E27FC236}">
                <a16:creationId xmlns:a16="http://schemas.microsoft.com/office/drawing/2014/main" id="{3EABE08B-E978-2974-3C9D-DA95422F67E5}"/>
              </a:ext>
            </a:extLst>
          </p:cNvPr>
          <p:cNvGrpSpPr/>
          <p:nvPr/>
        </p:nvGrpSpPr>
        <p:grpSpPr>
          <a:xfrm>
            <a:off x="2758633" y="1279187"/>
            <a:ext cx="2312308" cy="1349375"/>
            <a:chOff x="2758633" y="1279187"/>
            <a:chExt cx="2312308" cy="1349375"/>
          </a:xfrm>
        </p:grpSpPr>
        <p:grpSp>
          <p:nvGrpSpPr>
            <p:cNvPr id="4" name="Group 3">
              <a:extLst>
                <a:ext uri="{FF2B5EF4-FFF2-40B4-BE49-F238E27FC236}">
                  <a16:creationId xmlns:a16="http://schemas.microsoft.com/office/drawing/2014/main" id="{15A9C163-CCEE-FB37-B4EF-6B7097E472D0}"/>
                </a:ext>
              </a:extLst>
            </p:cNvPr>
            <p:cNvGrpSpPr/>
            <p:nvPr/>
          </p:nvGrpSpPr>
          <p:grpSpPr>
            <a:xfrm>
              <a:off x="2874941" y="1425600"/>
              <a:ext cx="2196000" cy="1080000"/>
              <a:chOff x="2874941" y="1425600"/>
              <a:chExt cx="2196000" cy="1080000"/>
            </a:xfrm>
          </p:grpSpPr>
          <p:sp>
            <p:nvSpPr>
              <p:cNvPr id="23" name="Rectangle 22">
                <a:extLst>
                  <a:ext uri="{FF2B5EF4-FFF2-40B4-BE49-F238E27FC236}">
                    <a16:creationId xmlns:a16="http://schemas.microsoft.com/office/drawing/2014/main" id="{84764FF3-45B2-B9EA-E504-92B2D2AAE750}"/>
                  </a:ext>
                </a:extLst>
              </p:cNvPr>
              <p:cNvSpPr/>
              <p:nvPr/>
            </p:nvSpPr>
            <p:spPr>
              <a:xfrm>
                <a:off x="2874941" y="1425600"/>
                <a:ext cx="2196000" cy="108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bject 7">
                <a:extLst>
                  <a:ext uri="{FF2B5EF4-FFF2-40B4-BE49-F238E27FC236}">
                    <a16:creationId xmlns:a16="http://schemas.microsoft.com/office/drawing/2014/main" id="{83883900-71CE-1A0F-08C9-E4F82BD1AC3C}"/>
                  </a:ext>
                </a:extLst>
              </p:cNvPr>
              <p:cNvSpPr txBox="1"/>
              <p:nvPr/>
            </p:nvSpPr>
            <p:spPr>
              <a:xfrm>
                <a:off x="3992710" y="1605600"/>
                <a:ext cx="1010800" cy="72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400" spc="-10" dirty="0">
                    <a:latin typeface="Univers Next for HSBC Light" panose="020B0403030202020203" pitchFamily="34" charset="0"/>
                    <a:cs typeface="UniversNextforHSBC-Medium"/>
                  </a:rPr>
                  <a:t>Mortgage</a:t>
                </a:r>
                <a:endParaRPr lang="en-GB" sz="1400" spc="-150" dirty="0">
                  <a:latin typeface="Univers Next for HSBC Light" panose="020B0403030202020203" pitchFamily="34" charset="0"/>
                  <a:cs typeface="UniversNextforHSBC-Medium"/>
                </a:endParaRPr>
              </a:p>
              <a:p>
                <a:pPr marL="12724" defTabSz="916149">
                  <a:lnSpc>
                    <a:spcPts val="1913"/>
                  </a:lnSpc>
                  <a:spcBef>
                    <a:spcPts val="100"/>
                  </a:spcBef>
                </a:pPr>
                <a:r>
                  <a:rPr lang="en-GB" sz="1600" b="1" spc="-20" dirty="0">
                    <a:latin typeface="Univers Next for HSBC Light" panose="020B0403030202020203" pitchFamily="34" charset="0"/>
                    <a:cs typeface="UniversNextforHSBC-Medium"/>
                  </a:rPr>
                  <a:t>£180,000</a:t>
                </a:r>
                <a:endParaRPr lang="en-GB" sz="1600" b="1" dirty="0">
                  <a:latin typeface="Univers Next for HSBC Light" panose="020B0403030202020203" pitchFamily="34" charset="0"/>
                  <a:cs typeface="UniversNextforHSBC-Medium"/>
                </a:endParaRPr>
              </a:p>
            </p:txBody>
          </p:sp>
        </p:grpSp>
        <p:pic>
          <p:nvPicPr>
            <p:cNvPr id="7" name="Graphic 6">
              <a:extLst>
                <a:ext uri="{FF2B5EF4-FFF2-40B4-BE49-F238E27FC236}">
                  <a16:creationId xmlns:a16="http://schemas.microsoft.com/office/drawing/2014/main" id="{3935F891-9134-9982-C836-8A4FA049691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300000">
              <a:off x="2758633" y="1279187"/>
              <a:ext cx="1349375" cy="1349375"/>
            </a:xfrm>
            <a:prstGeom prst="rect">
              <a:avLst/>
            </a:prstGeom>
          </p:spPr>
        </p:pic>
      </p:grpSp>
      <p:grpSp>
        <p:nvGrpSpPr>
          <p:cNvPr id="22" name="Group 21">
            <a:extLst>
              <a:ext uri="{FF2B5EF4-FFF2-40B4-BE49-F238E27FC236}">
                <a16:creationId xmlns:a16="http://schemas.microsoft.com/office/drawing/2014/main" id="{2FB9A19D-D2F0-5DBE-F275-CC7E51401F44}"/>
              </a:ext>
            </a:extLst>
          </p:cNvPr>
          <p:cNvGrpSpPr/>
          <p:nvPr/>
        </p:nvGrpSpPr>
        <p:grpSpPr>
          <a:xfrm>
            <a:off x="113887" y="2142599"/>
            <a:ext cx="7531611" cy="3477495"/>
            <a:chOff x="113887" y="2142599"/>
            <a:chExt cx="7531611" cy="3477495"/>
          </a:xfrm>
        </p:grpSpPr>
        <p:grpSp>
          <p:nvGrpSpPr>
            <p:cNvPr id="6" name="Group 5">
              <a:extLst>
                <a:ext uri="{FF2B5EF4-FFF2-40B4-BE49-F238E27FC236}">
                  <a16:creationId xmlns:a16="http://schemas.microsoft.com/office/drawing/2014/main" id="{A99352BD-B7E3-1B12-3FC1-9D167B5B0A05}"/>
                </a:ext>
              </a:extLst>
            </p:cNvPr>
            <p:cNvGrpSpPr/>
            <p:nvPr/>
          </p:nvGrpSpPr>
          <p:grpSpPr>
            <a:xfrm>
              <a:off x="550800" y="2632094"/>
              <a:ext cx="7094698" cy="2988000"/>
              <a:chOff x="550800" y="2632094"/>
              <a:chExt cx="7094698" cy="2988000"/>
            </a:xfrm>
          </p:grpSpPr>
          <p:sp>
            <p:nvSpPr>
              <p:cNvPr id="31" name="Rectangle 30">
                <a:extLst>
                  <a:ext uri="{FF2B5EF4-FFF2-40B4-BE49-F238E27FC236}">
                    <a16:creationId xmlns:a16="http://schemas.microsoft.com/office/drawing/2014/main" id="{E99F2C19-7D88-60F6-D840-C4C3ADDA6E92}"/>
                  </a:ext>
                </a:extLst>
              </p:cNvPr>
              <p:cNvSpPr/>
              <p:nvPr/>
            </p:nvSpPr>
            <p:spPr>
              <a:xfrm>
                <a:off x="550800" y="2632094"/>
                <a:ext cx="7094698" cy="2988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bject 7">
                <a:extLst>
                  <a:ext uri="{FF2B5EF4-FFF2-40B4-BE49-F238E27FC236}">
                    <a16:creationId xmlns:a16="http://schemas.microsoft.com/office/drawing/2014/main" id="{231AE0D0-8070-B94C-C1EE-35F1C672C6F5}"/>
                  </a:ext>
                </a:extLst>
              </p:cNvPr>
              <p:cNvSpPr txBox="1"/>
              <p:nvPr/>
            </p:nvSpPr>
            <p:spPr>
              <a:xfrm>
                <a:off x="1809385" y="2812100"/>
                <a:ext cx="5684408" cy="2807994"/>
              </a:xfrm>
              <a:prstGeom prst="rect">
                <a:avLst/>
              </a:prstGeom>
            </p:spPr>
            <p:txBody>
              <a:bodyPr vert="horz" wrap="square" lIns="0" tIns="0" rIns="0" bIns="0" rtlCol="0" anchor="t" anchorCtr="0">
                <a:noAutofit/>
              </a:bodyPr>
              <a:lstStyle/>
              <a:p>
                <a:pPr marL="12724" defTabSz="916149">
                  <a:lnSpc>
                    <a:spcPts val="1913"/>
                  </a:lnSpc>
                  <a:spcAft>
                    <a:spcPts val="1200"/>
                  </a:spcAft>
                </a:pPr>
                <a:r>
                  <a:rPr lang="en-GB" b="1" spc="-20" dirty="0">
                    <a:latin typeface="Univers Next for HSBC Light" panose="020B0403030202020203" pitchFamily="34" charset="0"/>
                    <a:cs typeface="UniversNextforHSBC-Medium"/>
                  </a:rPr>
                  <a:t>Fees to be aware of:</a:t>
                </a:r>
              </a:p>
              <a:p>
                <a:pPr marL="298450" marR="5080" indent="-285750">
                  <a:spcAft>
                    <a:spcPts val="900"/>
                  </a:spcAft>
                  <a:buClr>
                    <a:srgbClr val="DB0011"/>
                  </a:buClr>
                  <a:buSzPct val="110000"/>
                  <a:buFont typeface="System Font Regular"/>
                  <a:buChar char="●"/>
                </a:pPr>
                <a:r>
                  <a:rPr lang="en-GB" sz="1400" spc="-35" dirty="0">
                    <a:latin typeface="Univers Next for HSBC Light" panose="020B0403030202020203" pitchFamily="34" charset="0"/>
                    <a:cs typeface="UniversNextforHSBC-Light"/>
                  </a:rPr>
                  <a:t>Conveyancing </a:t>
                </a:r>
                <a:r>
                  <a:rPr lang="en-GB" sz="1400" spc="-15" dirty="0">
                    <a:latin typeface="Univers Next for HSBC Light" panose="020B0403030202020203" pitchFamily="34" charset="0"/>
                    <a:cs typeface="UniversNextforHSBC-Light"/>
                  </a:rPr>
                  <a:t>Fees </a:t>
                </a:r>
                <a:r>
                  <a:rPr lang="en-GB" sz="1400" dirty="0">
                    <a:latin typeface="Univers Next for HSBC Light" panose="020B0403030202020203" pitchFamily="34" charset="0"/>
                    <a:cs typeface="UniversNextforHSBC-Light"/>
                  </a:rPr>
                  <a:t>– </a:t>
                </a:r>
                <a:r>
                  <a:rPr lang="en-GB" sz="1400" spc="-30" dirty="0">
                    <a:latin typeface="Univers Next for HSBC Light" panose="020B0403030202020203" pitchFamily="34" charset="0"/>
                    <a:cs typeface="UniversNextforHSBC-Medium"/>
                  </a:rPr>
                  <a:t>£500 to £1,150 </a:t>
                </a:r>
                <a:r>
                  <a:rPr lang="en-GB" sz="1400" spc="-30" dirty="0">
                    <a:latin typeface="Univers Next for HSBC Light" panose="020B0403030202020203" pitchFamily="34" charset="0"/>
                    <a:cs typeface="UniversNextforHSBC-Light"/>
                  </a:rPr>
                  <a:t>(plus</a:t>
                </a:r>
                <a:r>
                  <a:rPr lang="en-GB" sz="1400" spc="-150" dirty="0">
                    <a:latin typeface="Univers Next for HSBC Light" panose="020B0403030202020203" pitchFamily="34" charset="0"/>
                    <a:cs typeface="UniversNextforHSBC-Light"/>
                  </a:rPr>
                  <a:t> </a:t>
                </a:r>
                <a:r>
                  <a:rPr lang="en-GB" sz="1400" spc="-55" dirty="0">
                    <a:latin typeface="Univers Next for HSBC Light" panose="020B0403030202020203" pitchFamily="34" charset="0"/>
                    <a:cs typeface="UniversNextforHSBC-Light"/>
                  </a:rPr>
                  <a:t>VAT) </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35" dirty="0">
                    <a:latin typeface="Univers Next for HSBC Light" panose="020B0403030202020203" pitchFamily="34" charset="0"/>
                    <a:cs typeface="UniversNextforHSBC-Light"/>
                  </a:rPr>
                  <a:t>Removal </a:t>
                </a:r>
                <a:r>
                  <a:rPr lang="en-GB" sz="1400" spc="-20" dirty="0">
                    <a:latin typeface="Univers Next for HSBC Light" panose="020B0403030202020203" pitchFamily="34" charset="0"/>
                    <a:cs typeface="UniversNextforHSBC-Light"/>
                  </a:rPr>
                  <a:t>Costs </a:t>
                </a:r>
                <a:r>
                  <a:rPr lang="en-GB" sz="1400" dirty="0">
                    <a:latin typeface="Univers Next for HSBC Light" panose="020B0403030202020203" pitchFamily="34" charset="0"/>
                    <a:cs typeface="UniversNextforHSBC-Light"/>
                  </a:rPr>
                  <a:t>– </a:t>
                </a:r>
                <a:r>
                  <a:rPr lang="en-GB" sz="1400" spc="-5" dirty="0">
                    <a:latin typeface="Univers Next for HSBC Light" panose="020B0403030202020203" pitchFamily="34" charset="0"/>
                    <a:cs typeface="UniversNextforHSBC-Medium"/>
                  </a:rPr>
                  <a:t>£300 to</a:t>
                </a:r>
                <a:r>
                  <a:rPr lang="en-GB" sz="1400" spc="-100" dirty="0">
                    <a:latin typeface="Univers Next for HSBC Light" panose="020B0403030202020203" pitchFamily="34" charset="0"/>
                    <a:cs typeface="UniversNextforHSBC-Medium"/>
                  </a:rPr>
                  <a:t> </a:t>
                </a:r>
                <a:r>
                  <a:rPr lang="en-GB" sz="1400" spc="-10" dirty="0">
                    <a:latin typeface="Univers Next for HSBC Light" panose="020B0403030202020203" pitchFamily="34" charset="0"/>
                    <a:cs typeface="UniversNextforHSBC-Medium"/>
                  </a:rPr>
                  <a:t>£550</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25" dirty="0">
                    <a:latin typeface="Univers Next for HSBC Light" panose="020B0403030202020203" pitchFamily="34" charset="0"/>
                    <a:cs typeface="UniversNextforHSBC-Light"/>
                  </a:rPr>
                  <a:t>Booking </a:t>
                </a:r>
                <a:r>
                  <a:rPr lang="en-GB" sz="1400" spc="-15" dirty="0">
                    <a:latin typeface="Univers Next for HSBC Light" panose="020B0403030202020203" pitchFamily="34" charset="0"/>
                    <a:cs typeface="UniversNextforHSBC-Light"/>
                  </a:rPr>
                  <a:t>Fees </a:t>
                </a:r>
                <a:r>
                  <a:rPr lang="en-GB" sz="1400" spc="-20" dirty="0">
                    <a:latin typeface="Univers Next for HSBC Light" panose="020B0403030202020203" pitchFamily="34" charset="0"/>
                    <a:cs typeface="UniversNextforHSBC-Light"/>
                  </a:rPr>
                  <a:t>can vary </a:t>
                </a:r>
                <a:r>
                  <a:rPr lang="en-GB" sz="1400" spc="-25" dirty="0">
                    <a:latin typeface="Univers Next for HSBC Light" panose="020B0403030202020203" pitchFamily="34" charset="0"/>
                    <a:cs typeface="UniversNextforHSBC-Light"/>
                  </a:rPr>
                  <a:t>from </a:t>
                </a:r>
                <a:r>
                  <a:rPr lang="en-GB" sz="1400" spc="-5" dirty="0">
                    <a:latin typeface="Univers Next for HSBC Light" panose="020B0403030202020203" pitchFamily="34" charset="0"/>
                    <a:cs typeface="UniversNextforHSBC-Medium"/>
                  </a:rPr>
                  <a:t>£0 </a:t>
                </a:r>
                <a:r>
                  <a:rPr lang="en-GB" sz="1400" spc="-20" dirty="0">
                    <a:latin typeface="Univers Next for HSBC Light" panose="020B0403030202020203" pitchFamily="34" charset="0"/>
                    <a:cs typeface="UniversNextforHSBC-Medium"/>
                  </a:rPr>
                  <a:t>to</a:t>
                </a:r>
                <a:r>
                  <a:rPr lang="en-GB" sz="1400" spc="-105" dirty="0">
                    <a:latin typeface="Univers Next for HSBC Light" panose="020B0403030202020203" pitchFamily="34" charset="0"/>
                    <a:cs typeface="UniversNextforHSBC-Medium"/>
                  </a:rPr>
                  <a:t> </a:t>
                </a:r>
                <a:r>
                  <a:rPr lang="en-GB" sz="1400" spc="-20" dirty="0">
                    <a:latin typeface="Univers Next for HSBC Light" panose="020B0403030202020203" pitchFamily="34" charset="0"/>
                    <a:cs typeface="UniversNextforHSBC-Medium"/>
                  </a:rPr>
                  <a:t>£2,000</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30" dirty="0">
                    <a:latin typeface="Univers Next for HSBC Light" panose="020B0403030202020203" pitchFamily="34" charset="0"/>
                    <a:cs typeface="UniversNextforHSBC-Light"/>
                  </a:rPr>
                  <a:t>Stamp </a:t>
                </a:r>
                <a:r>
                  <a:rPr lang="en-GB" sz="1400" spc="-10" dirty="0">
                    <a:latin typeface="Univers Next for HSBC Light" panose="020B0403030202020203" pitchFamily="34" charset="0"/>
                    <a:cs typeface="UniversNextforHSBC-Light"/>
                  </a:rPr>
                  <a:t>Duty </a:t>
                </a:r>
                <a:r>
                  <a:rPr lang="en-GB" sz="1400" spc="-20" dirty="0">
                    <a:latin typeface="Univers Next for HSBC Light" panose="020B0403030202020203" pitchFamily="34" charset="0"/>
                    <a:cs typeface="UniversNextforHSBC-Light"/>
                  </a:rPr>
                  <a:t>Land </a:t>
                </a:r>
                <a:r>
                  <a:rPr lang="en-GB" sz="1400" spc="-55" dirty="0">
                    <a:latin typeface="Univers Next for HSBC Light" panose="020B0403030202020203" pitchFamily="34" charset="0"/>
                    <a:cs typeface="UniversNextforHSBC-Light"/>
                  </a:rPr>
                  <a:t>Tax </a:t>
                </a:r>
                <a:r>
                  <a:rPr lang="en-GB" sz="1400" dirty="0">
                    <a:latin typeface="Univers Next for HSBC Light" panose="020B0403030202020203" pitchFamily="34" charset="0"/>
                    <a:cs typeface="UniversNextforHSBC-Light"/>
                  </a:rPr>
                  <a:t>–</a:t>
                </a:r>
                <a:r>
                  <a:rPr lang="en-GB" sz="1400" spc="-40" dirty="0">
                    <a:latin typeface="Univers Next for HSBC Light" panose="020B0403030202020203" pitchFamily="34" charset="0"/>
                    <a:cs typeface="UniversNextforHSBC-Light"/>
                  </a:rPr>
                  <a:t> </a:t>
                </a:r>
                <a:r>
                  <a:rPr lang="en-GB" sz="1400" spc="-10" dirty="0">
                    <a:latin typeface="Univers Next for HSBC Light" panose="020B0403030202020203" pitchFamily="34" charset="0"/>
                    <a:cs typeface="UniversNextforHSBC-Medium"/>
                  </a:rPr>
                  <a:t>£0 </a:t>
                </a:r>
                <a:endParaRPr lang="en-GB" sz="1400" kern="0" dirty="0">
                  <a:solidFill>
                    <a:prstClr val="black"/>
                  </a:solidFill>
                  <a:latin typeface="Univers Next for HSBC Light"/>
                </a:endParaRPr>
              </a:p>
              <a:p>
                <a:pPr marL="298450" marR="5080" indent="-285750">
                  <a:spcAft>
                    <a:spcPts val="900"/>
                  </a:spcAft>
                  <a:buClr>
                    <a:srgbClr val="DB0011"/>
                  </a:buClr>
                  <a:buSzPct val="110000"/>
                  <a:buFont typeface="System Font Regular"/>
                  <a:buChar char="●"/>
                </a:pPr>
                <a:r>
                  <a:rPr lang="en-GB" sz="1400" spc="-40" dirty="0">
                    <a:latin typeface="Univers Next for HSBC Light" panose="020B0403030202020203" pitchFamily="34" charset="0"/>
                    <a:cs typeface="UniversNextforHSBC-Light"/>
                  </a:rPr>
                  <a:t>Valuation </a:t>
                </a:r>
                <a:r>
                  <a:rPr lang="en-GB" sz="1400" dirty="0">
                    <a:latin typeface="Univers Next for HSBC Light" panose="020B0403030202020203" pitchFamily="34" charset="0"/>
                    <a:cs typeface="UniversNextforHSBC-Light"/>
                  </a:rPr>
                  <a:t>– </a:t>
                </a:r>
                <a:r>
                  <a:rPr lang="en-GB" sz="1400" spc="-55" dirty="0">
                    <a:latin typeface="Univers Next for HSBC Light" panose="020B0403030202020203" pitchFamily="34" charset="0"/>
                    <a:cs typeface="UniversNextforHSBC-Medium"/>
                  </a:rPr>
                  <a:t>£250 </a:t>
                </a:r>
                <a:r>
                  <a:rPr lang="en-GB" sz="1400" spc="-35" dirty="0">
                    <a:latin typeface="Univers Next for HSBC Light" panose="020B0403030202020203" pitchFamily="34" charset="0"/>
                    <a:cs typeface="UniversNextforHSBC-Light"/>
                  </a:rPr>
                  <a:t>(note </a:t>
                </a:r>
                <a:r>
                  <a:rPr lang="en-GB" sz="1400" spc="-30" dirty="0">
                    <a:latin typeface="Univers Next for HSBC Light" panose="020B0403030202020203" pitchFamily="34" charset="0"/>
                    <a:cs typeface="UniversNextforHSBC-Light"/>
                  </a:rPr>
                  <a:t>that this varies </a:t>
                </a:r>
                <a:r>
                  <a:rPr lang="en-GB" sz="1400" spc="-25" dirty="0">
                    <a:latin typeface="Univers Next for HSBC Light" panose="020B0403030202020203" pitchFamily="34" charset="0"/>
                    <a:cs typeface="UniversNextforHSBC-Light"/>
                  </a:rPr>
                  <a:t>depending </a:t>
                </a:r>
                <a:r>
                  <a:rPr lang="en-GB" sz="1400" spc="-15" dirty="0">
                    <a:latin typeface="Univers Next for HSBC Light" panose="020B0403030202020203" pitchFamily="34" charset="0"/>
                    <a:cs typeface="UniversNextforHSBC-Light"/>
                  </a:rPr>
                  <a:t>on property</a:t>
                </a:r>
                <a:r>
                  <a:rPr lang="en-GB" sz="1400" spc="-85" dirty="0">
                    <a:latin typeface="Univers Next for HSBC Light" panose="020B0403030202020203" pitchFamily="34" charset="0"/>
                    <a:cs typeface="UniversNextforHSBC-Light"/>
                  </a:rPr>
                  <a:t> </a:t>
                </a:r>
                <a:r>
                  <a:rPr lang="en-GB" sz="1400" spc="-35" dirty="0">
                    <a:latin typeface="Univers Next for HSBC Light" panose="020B0403030202020203" pitchFamily="34" charset="0"/>
                    <a:cs typeface="UniversNextforHSBC-Light"/>
                  </a:rPr>
                  <a:t>value)</a:t>
                </a:r>
                <a:endParaRPr lang="en-GB" sz="1400" spc="-25" dirty="0">
                  <a:solidFill>
                    <a:srgbClr val="231F20"/>
                  </a:solidFill>
                  <a:latin typeface="UniversNextforHSBC-Light"/>
                  <a:cs typeface="UniversNextforHSBC-Light"/>
                </a:endParaRPr>
              </a:p>
              <a:p>
                <a:pPr marL="298450" marR="5080" indent="-285750">
                  <a:spcAft>
                    <a:spcPts val="1200"/>
                  </a:spcAft>
                  <a:buClr>
                    <a:srgbClr val="DB0011"/>
                  </a:buClr>
                  <a:buSzPct val="110000"/>
                  <a:buFont typeface="System Font Regular"/>
                  <a:buChar char="●"/>
                </a:pPr>
                <a:r>
                  <a:rPr lang="en-GB" sz="1400" spc="-35" dirty="0">
                    <a:latin typeface="Univers Next for HSBC Light" panose="020B0403030202020203" pitchFamily="34" charset="0"/>
                    <a:cs typeface="UniversNextforHSBC-Light"/>
                  </a:rPr>
                  <a:t>Surveys – £300 to £1,500 depending on the type of survey you want</a:t>
                </a:r>
                <a:endParaRPr lang="en-GB" sz="1400" spc="-25" dirty="0">
                  <a:solidFill>
                    <a:srgbClr val="231F20"/>
                  </a:solidFill>
                  <a:latin typeface="UniversNextforHSBC-Light"/>
                  <a:cs typeface="UniversNextforHSBC-Light"/>
                </a:endParaRPr>
              </a:p>
              <a:p>
                <a:pPr marL="12724" defTabSz="916149">
                  <a:lnSpc>
                    <a:spcPts val="1913"/>
                  </a:lnSpc>
                  <a:spcAft>
                    <a:spcPts val="1200"/>
                  </a:spcAft>
                </a:pPr>
                <a:r>
                  <a:rPr lang="en-GB" sz="1600" b="1" dirty="0">
                    <a:latin typeface="Univers Next for HSBC Light" panose="020B0403030202020203" pitchFamily="34" charset="0"/>
                    <a:cs typeface="UniversNextforHSBC-Medium"/>
                  </a:rPr>
                  <a:t>Total Cost – £23,170</a:t>
                </a:r>
              </a:p>
            </p:txBody>
          </p:sp>
        </p:grpSp>
        <p:pic>
          <p:nvPicPr>
            <p:cNvPr id="8" name="Picture 7">
              <a:extLst>
                <a:ext uri="{FF2B5EF4-FFF2-40B4-BE49-F238E27FC236}">
                  <a16:creationId xmlns:a16="http://schemas.microsoft.com/office/drawing/2014/main" id="{B738EBF2-FE50-9ABA-03CD-41BECBAB071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3887" y="2142599"/>
              <a:ext cx="2159000" cy="2159000"/>
            </a:xfrm>
            <a:prstGeom prst="rect">
              <a:avLst/>
            </a:prstGeom>
          </p:spPr>
        </p:pic>
      </p:grpSp>
      <p:grpSp>
        <p:nvGrpSpPr>
          <p:cNvPr id="19" name="Group 18">
            <a:extLst>
              <a:ext uri="{FF2B5EF4-FFF2-40B4-BE49-F238E27FC236}">
                <a16:creationId xmlns:a16="http://schemas.microsoft.com/office/drawing/2014/main" id="{432098C6-77FD-C092-A6E2-3C75BE63F625}"/>
              </a:ext>
            </a:extLst>
          </p:cNvPr>
          <p:cNvGrpSpPr/>
          <p:nvPr/>
        </p:nvGrpSpPr>
        <p:grpSpPr>
          <a:xfrm>
            <a:off x="373524" y="1152819"/>
            <a:ext cx="2443933" cy="1619250"/>
            <a:chOff x="373524" y="1152819"/>
            <a:chExt cx="2443933" cy="1619250"/>
          </a:xfrm>
        </p:grpSpPr>
        <p:grpSp>
          <p:nvGrpSpPr>
            <p:cNvPr id="2" name="Group 1">
              <a:extLst>
                <a:ext uri="{FF2B5EF4-FFF2-40B4-BE49-F238E27FC236}">
                  <a16:creationId xmlns:a16="http://schemas.microsoft.com/office/drawing/2014/main" id="{66411228-F064-96BF-2D43-7B6F3AD99E0F}"/>
                </a:ext>
              </a:extLst>
            </p:cNvPr>
            <p:cNvGrpSpPr/>
            <p:nvPr/>
          </p:nvGrpSpPr>
          <p:grpSpPr>
            <a:xfrm>
              <a:off x="550809" y="1425600"/>
              <a:ext cx="2266648" cy="1080000"/>
              <a:chOff x="550809" y="1425600"/>
              <a:chExt cx="2266648" cy="1080000"/>
            </a:xfrm>
          </p:grpSpPr>
          <p:sp>
            <p:nvSpPr>
              <p:cNvPr id="13" name="Rectangle 12">
                <a:extLst>
                  <a:ext uri="{FF2B5EF4-FFF2-40B4-BE49-F238E27FC236}">
                    <a16:creationId xmlns:a16="http://schemas.microsoft.com/office/drawing/2014/main" id="{6167DFA0-78CF-B678-1187-8962D793CCA3}"/>
                  </a:ext>
                </a:extLst>
              </p:cNvPr>
              <p:cNvSpPr/>
              <p:nvPr/>
            </p:nvSpPr>
            <p:spPr>
              <a:xfrm>
                <a:off x="550809" y="1425600"/>
                <a:ext cx="2196000" cy="108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7">
                <a:extLst>
                  <a:ext uri="{FF2B5EF4-FFF2-40B4-BE49-F238E27FC236}">
                    <a16:creationId xmlns:a16="http://schemas.microsoft.com/office/drawing/2014/main" id="{6227F775-CB9E-A0A8-0C86-E61CAAF1ACE0}"/>
                  </a:ext>
                </a:extLst>
              </p:cNvPr>
              <p:cNvSpPr txBox="1"/>
              <p:nvPr/>
            </p:nvSpPr>
            <p:spPr>
              <a:xfrm>
                <a:off x="1806657" y="1605600"/>
                <a:ext cx="1010800" cy="72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400" spc="-10" dirty="0">
                    <a:latin typeface="Univers Next for HSBC Light" panose="020B0403030202020203" pitchFamily="34" charset="0"/>
                    <a:cs typeface="UniversNextforHSBC-Medium"/>
                  </a:rPr>
                  <a:t>Deposit</a:t>
                </a:r>
                <a:endParaRPr lang="en-GB" sz="1400" spc="-150" dirty="0">
                  <a:latin typeface="Univers Next for HSBC Light" panose="020B0403030202020203" pitchFamily="34" charset="0"/>
                  <a:cs typeface="UniversNextforHSBC-Medium"/>
                </a:endParaRPr>
              </a:p>
              <a:p>
                <a:pPr marL="12724" defTabSz="916149">
                  <a:lnSpc>
                    <a:spcPts val="1913"/>
                  </a:lnSpc>
                  <a:spcBef>
                    <a:spcPts val="100"/>
                  </a:spcBef>
                </a:pPr>
                <a:r>
                  <a:rPr lang="en-GB" sz="1600" b="1" spc="-20" dirty="0">
                    <a:latin typeface="Univers Next for HSBC Light" panose="020B0403030202020203" pitchFamily="34" charset="0"/>
                    <a:cs typeface="UniversNextforHSBC-Medium"/>
                  </a:rPr>
                  <a:t>£20,000</a:t>
                </a:r>
                <a:endParaRPr lang="en-GB" sz="1600" b="1" dirty="0">
                  <a:latin typeface="Univers Next for HSBC Light" panose="020B0403030202020203" pitchFamily="34" charset="0"/>
                  <a:cs typeface="UniversNextforHSBC-Medium"/>
                </a:endParaRPr>
              </a:p>
            </p:txBody>
          </p:sp>
        </p:grpSp>
        <p:pic>
          <p:nvPicPr>
            <p:cNvPr id="12" name="Graphic 11">
              <a:extLst>
                <a:ext uri="{FF2B5EF4-FFF2-40B4-BE49-F238E27FC236}">
                  <a16:creationId xmlns:a16="http://schemas.microsoft.com/office/drawing/2014/main" id="{8AA5F08B-CCE5-B2BA-0168-550823429E6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3524" y="1152819"/>
              <a:ext cx="1619250" cy="1619250"/>
            </a:xfrm>
            <a:prstGeom prst="rect">
              <a:avLst/>
            </a:prstGeom>
          </p:spPr>
        </p:pic>
      </p:grpSp>
      <p:grpSp>
        <p:nvGrpSpPr>
          <p:cNvPr id="21" name="Group 20">
            <a:extLst>
              <a:ext uri="{FF2B5EF4-FFF2-40B4-BE49-F238E27FC236}">
                <a16:creationId xmlns:a16="http://schemas.microsoft.com/office/drawing/2014/main" id="{52DF5259-7202-DF85-0732-B6319B62BF18}"/>
              </a:ext>
            </a:extLst>
          </p:cNvPr>
          <p:cNvGrpSpPr/>
          <p:nvPr/>
        </p:nvGrpSpPr>
        <p:grpSpPr>
          <a:xfrm>
            <a:off x="5115849" y="1272186"/>
            <a:ext cx="2529649" cy="1349375"/>
            <a:chOff x="5115849" y="1272186"/>
            <a:chExt cx="2529649" cy="1349375"/>
          </a:xfrm>
        </p:grpSpPr>
        <p:grpSp>
          <p:nvGrpSpPr>
            <p:cNvPr id="5" name="Group 4">
              <a:extLst>
                <a:ext uri="{FF2B5EF4-FFF2-40B4-BE49-F238E27FC236}">
                  <a16:creationId xmlns:a16="http://schemas.microsoft.com/office/drawing/2014/main" id="{4F5C4104-836E-8EEF-3BAC-FD83C174F6E8}"/>
                </a:ext>
              </a:extLst>
            </p:cNvPr>
            <p:cNvGrpSpPr/>
            <p:nvPr/>
          </p:nvGrpSpPr>
          <p:grpSpPr>
            <a:xfrm>
              <a:off x="5197498" y="1425600"/>
              <a:ext cx="2448000" cy="1080000"/>
              <a:chOff x="5197498" y="1425600"/>
              <a:chExt cx="2448000" cy="1080000"/>
            </a:xfrm>
          </p:grpSpPr>
          <p:sp>
            <p:nvSpPr>
              <p:cNvPr id="27" name="Rectangle 26">
                <a:extLst>
                  <a:ext uri="{FF2B5EF4-FFF2-40B4-BE49-F238E27FC236}">
                    <a16:creationId xmlns:a16="http://schemas.microsoft.com/office/drawing/2014/main" id="{F5B256C9-83E8-B6EF-69EA-D99D175E736C}"/>
                  </a:ext>
                </a:extLst>
              </p:cNvPr>
              <p:cNvSpPr/>
              <p:nvPr/>
            </p:nvSpPr>
            <p:spPr>
              <a:xfrm>
                <a:off x="5197498" y="1425600"/>
                <a:ext cx="2448000" cy="108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bject 7">
                <a:extLst>
                  <a:ext uri="{FF2B5EF4-FFF2-40B4-BE49-F238E27FC236}">
                    <a16:creationId xmlns:a16="http://schemas.microsoft.com/office/drawing/2014/main" id="{16D57FA6-C92D-B587-531C-AAF44B097F79}"/>
                  </a:ext>
                </a:extLst>
              </p:cNvPr>
              <p:cNvSpPr txBox="1"/>
              <p:nvPr/>
            </p:nvSpPr>
            <p:spPr>
              <a:xfrm>
                <a:off x="6362162" y="1605600"/>
                <a:ext cx="1242565" cy="720000"/>
              </a:xfrm>
              <a:prstGeom prst="rect">
                <a:avLst/>
              </a:prstGeom>
            </p:spPr>
            <p:txBody>
              <a:bodyPr vert="horz" wrap="square" lIns="0" tIns="0" rIns="0" bIns="0" rtlCol="0" anchor="ctr" anchorCtr="0">
                <a:noAutofit/>
              </a:bodyPr>
              <a:lstStyle/>
              <a:p>
                <a:pPr marL="12724" defTabSz="916149">
                  <a:lnSpc>
                    <a:spcPts val="1913"/>
                  </a:lnSpc>
                  <a:spcBef>
                    <a:spcPts val="100"/>
                  </a:spcBef>
                </a:pPr>
                <a:r>
                  <a:rPr lang="en-GB" sz="1400" spc="-10" dirty="0">
                    <a:latin typeface="Univers Next for HSBC Light" panose="020B0403030202020203" pitchFamily="34" charset="0"/>
                    <a:cs typeface="UniversNextforHSBC-Medium"/>
                  </a:rPr>
                  <a:t>Property </a:t>
                </a:r>
                <a:r>
                  <a:rPr lang="en-GB" sz="1400" spc="-30" dirty="0">
                    <a:latin typeface="Univers Next for HSBC Light" panose="020B0403030202020203" pitchFamily="34" charset="0"/>
                    <a:cs typeface="UniversNextforHSBC-Medium"/>
                  </a:rPr>
                  <a:t>Value</a:t>
                </a:r>
                <a:endParaRPr lang="en-GB" sz="1400" spc="-150" dirty="0">
                  <a:latin typeface="Univers Next for HSBC Light" panose="020B0403030202020203" pitchFamily="34" charset="0"/>
                  <a:cs typeface="UniversNextforHSBC-Medium"/>
                </a:endParaRPr>
              </a:p>
              <a:p>
                <a:pPr marL="12724" defTabSz="916149">
                  <a:lnSpc>
                    <a:spcPts val="1913"/>
                  </a:lnSpc>
                  <a:spcBef>
                    <a:spcPts val="100"/>
                  </a:spcBef>
                </a:pPr>
                <a:r>
                  <a:rPr lang="en-GB" sz="1600" b="1" spc="-20" dirty="0">
                    <a:latin typeface="Univers Next for HSBC Light" panose="020B0403030202020203" pitchFamily="34" charset="0"/>
                    <a:cs typeface="UniversNextforHSBC-Medium"/>
                  </a:rPr>
                  <a:t>£200,000</a:t>
                </a:r>
                <a:endParaRPr lang="en-GB" sz="1600" b="1" dirty="0">
                  <a:latin typeface="Univers Next for HSBC Light" panose="020B0403030202020203" pitchFamily="34" charset="0"/>
                  <a:cs typeface="UniversNextforHSBC-Medium"/>
                </a:endParaRPr>
              </a:p>
            </p:txBody>
          </p:sp>
        </p:grpSp>
        <p:pic>
          <p:nvPicPr>
            <p:cNvPr id="18" name="Graphic 17">
              <a:extLst>
                <a:ext uri="{FF2B5EF4-FFF2-40B4-BE49-F238E27FC236}">
                  <a16:creationId xmlns:a16="http://schemas.microsoft.com/office/drawing/2014/main" id="{6D50A8B9-B896-DECE-E88D-08A8939AF16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15849" y="1272186"/>
              <a:ext cx="1349375" cy="1349375"/>
            </a:xfrm>
            <a:prstGeom prst="rect">
              <a:avLst/>
            </a:prstGeom>
          </p:spPr>
        </p:pic>
      </p:grpSp>
    </p:spTree>
    <p:extLst>
      <p:ext uri="{BB962C8B-B14F-4D97-AF65-F5344CB8AC3E}">
        <p14:creationId xmlns:p14="http://schemas.microsoft.com/office/powerpoint/2010/main" val="1915717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0867C2AF-69CF-2C71-5D30-A4EC36E09361}"/>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50" dirty="0">
                <a:solidFill>
                  <a:srgbClr val="000000"/>
                </a:solidFill>
                <a:latin typeface="Univers Next for HSBC Thin" panose="020B0303030202020203" pitchFamily="34" charset="77"/>
              </a:rPr>
              <a:t>Finding your new home</a:t>
            </a:r>
            <a:endParaRPr lang="en-US" sz="4400" kern="0" spc="-150" dirty="0">
              <a:solidFill>
                <a:schemeClr val="tx1"/>
              </a:solidFill>
              <a:latin typeface="Univers Next for HSBC Thin" panose="020B0303030202020203" pitchFamily="34" charset="77"/>
            </a:endParaRPr>
          </a:p>
        </p:txBody>
      </p:sp>
      <p:sp>
        <p:nvSpPr>
          <p:cNvPr id="4" name="TextBox 3">
            <a:extLst>
              <a:ext uri="{FF2B5EF4-FFF2-40B4-BE49-F238E27FC236}">
                <a16:creationId xmlns:a16="http://schemas.microsoft.com/office/drawing/2014/main" id="{6A81F689-F43D-E445-9680-4B9FC53419B3}"/>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7 – </a:t>
            </a:r>
            <a:r>
              <a:rPr lang="en-GB" sz="1000" dirty="0">
                <a:solidFill>
                  <a:srgbClr val="000000"/>
                </a:solidFill>
                <a:latin typeface="Univers Next for HSBC Light" panose="020B0403030202020203" pitchFamily="34" charset="0"/>
              </a:rPr>
              <a:t>First Time Buyer</a:t>
            </a:r>
            <a:endParaRPr lang="en-US" sz="1000" b="0" i="0" dirty="0">
              <a:latin typeface="Univers Next for HSBC Light" panose="020B0403030202020203" pitchFamily="34" charset="0"/>
            </a:endParaRPr>
          </a:p>
        </p:txBody>
      </p:sp>
      <p:sp>
        <p:nvSpPr>
          <p:cNvPr id="5" name="Slide number">
            <a:extLst>
              <a:ext uri="{FF2B5EF4-FFF2-40B4-BE49-F238E27FC236}">
                <a16:creationId xmlns:a16="http://schemas.microsoft.com/office/drawing/2014/main" id="{F2B0DE2C-34CE-C778-1600-11AACB3C21E1}"/>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8</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14" name="object 7">
            <a:extLst>
              <a:ext uri="{FF2B5EF4-FFF2-40B4-BE49-F238E27FC236}">
                <a16:creationId xmlns:a16="http://schemas.microsoft.com/office/drawing/2014/main" id="{3B7D5A53-9055-358D-4DC5-951B56C4546B}"/>
              </a:ext>
            </a:extLst>
          </p:cNvPr>
          <p:cNvSpPr txBox="1"/>
          <p:nvPr/>
        </p:nvSpPr>
        <p:spPr>
          <a:xfrm>
            <a:off x="550800" y="1425600"/>
            <a:ext cx="3931116" cy="498238"/>
          </a:xfrm>
          <a:prstGeom prst="rect">
            <a:avLst/>
          </a:prstGeom>
        </p:spPr>
        <p:txBody>
          <a:bodyPr vert="horz" wrap="square" lIns="0" tIns="12700" rIns="0" bIns="0" rtlCol="0">
            <a:noAutofit/>
          </a:bodyPr>
          <a:lstStyle/>
          <a:p>
            <a:pPr defTabSz="914236">
              <a:spcAft>
                <a:spcPts val="562"/>
              </a:spcAft>
              <a:defRPr/>
            </a:pPr>
            <a:r>
              <a:rPr lang="en-GB" dirty="0">
                <a:latin typeface="Univers Next for HSBC Bold" panose="020B0603030202020203" pitchFamily="34" charset="0"/>
              </a:rPr>
              <a:t>What are your requirements?</a:t>
            </a:r>
          </a:p>
        </p:txBody>
      </p:sp>
      <p:sp>
        <p:nvSpPr>
          <p:cNvPr id="15" name="object 7">
            <a:extLst>
              <a:ext uri="{FF2B5EF4-FFF2-40B4-BE49-F238E27FC236}">
                <a16:creationId xmlns:a16="http://schemas.microsoft.com/office/drawing/2014/main" id="{1D903125-94FF-983D-E889-21A29F35038B}"/>
              </a:ext>
            </a:extLst>
          </p:cNvPr>
          <p:cNvSpPr txBox="1"/>
          <p:nvPr/>
        </p:nvSpPr>
        <p:spPr>
          <a:xfrm>
            <a:off x="550798" y="1876200"/>
            <a:ext cx="4540545" cy="3229200"/>
          </a:xfrm>
          <a:prstGeom prst="rect">
            <a:avLst/>
          </a:prstGeom>
        </p:spPr>
        <p:txBody>
          <a:bodyPr vert="horz" wrap="square" lIns="0" tIns="12700" rIns="0" bIns="0" rtlCol="0">
            <a:noAutofit/>
          </a:bodyPr>
          <a:lstStyle/>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cs typeface="UniversNextforHSBC-Medium"/>
              </a:rPr>
              <a:t>Research the area and ask questions</a:t>
            </a:r>
            <a:endParaRPr lang="en-GB" sz="1400" kern="0" dirty="0">
              <a:solidFill>
                <a:prstClr val="black"/>
              </a:solidFill>
              <a:latin typeface="Univers Next for HSBC Light" panose="020B0403030202020203" pitchFamily="34" charset="0"/>
            </a:endParaRP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cs typeface="UniversNextforHSBC-Medium"/>
              </a:rPr>
              <a:t>Leasehold or Freehold</a:t>
            </a:r>
            <a:endParaRPr lang="en-GB" sz="1400" kern="0" dirty="0">
              <a:solidFill>
                <a:prstClr val="black"/>
              </a:solidFill>
              <a:latin typeface="Univers Next for HSBC Light" panose="020B0403030202020203" pitchFamily="34" charset="0"/>
            </a:endParaRP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cs typeface="UniversNextforHSBC-Medium"/>
              </a:rPr>
              <a:t>What are the cost of the bills</a:t>
            </a:r>
            <a:endParaRPr lang="en-GB" sz="1400" kern="0" dirty="0">
              <a:solidFill>
                <a:prstClr val="black"/>
              </a:solidFill>
              <a:latin typeface="Univers Next for HSBC Light" panose="020B0403030202020203" pitchFamily="34" charset="0"/>
            </a:endParaRP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cs typeface="UniversNextforHSBC-Medium"/>
              </a:rPr>
              <a:t>Make an offer and remember your budget</a:t>
            </a:r>
            <a:endParaRPr lang="en-GB" sz="1400" kern="0" dirty="0">
              <a:solidFill>
                <a:prstClr val="black"/>
              </a:solidFill>
              <a:latin typeface="Univers Next for HSBC Light" panose="020B0403030202020203" pitchFamily="34" charset="0"/>
            </a:endParaRP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cs typeface="UniversNextforHSBC-Medium"/>
              </a:rPr>
              <a:t>Once you make an offer, be clear that it is subject </a:t>
            </a:r>
            <a:br>
              <a:rPr lang="en-GB" sz="1400" dirty="0">
                <a:solidFill>
                  <a:prstClr val="black"/>
                </a:solidFill>
                <a:latin typeface="Univers Next for HSBC Light" panose="020B0403030202020203" pitchFamily="34" charset="0"/>
                <a:cs typeface="UniversNextforHSBC-Medium"/>
              </a:rPr>
            </a:br>
            <a:r>
              <a:rPr lang="en-GB" sz="1400" dirty="0">
                <a:solidFill>
                  <a:prstClr val="black"/>
                </a:solidFill>
                <a:latin typeface="Univers Next for HSBC Light" panose="020B0403030202020203" pitchFamily="34" charset="0"/>
                <a:cs typeface="UniversNextforHSBC-Medium"/>
              </a:rPr>
              <a:t>to contract and satisfactory survey</a:t>
            </a:r>
            <a:endParaRPr lang="en-GB" sz="1400" dirty="0">
              <a:solidFill>
                <a:srgbClr val="231F20"/>
              </a:solidFill>
              <a:latin typeface="Univers Next for HSBC Light" panose="020B0403030202020203" pitchFamily="34" charset="0"/>
              <a:cs typeface="UniversNextforHSBC-Light"/>
            </a:endParaRPr>
          </a:p>
          <a:p>
            <a:pPr marL="298450" marR="5080" indent="-285750">
              <a:spcAft>
                <a:spcPts val="900"/>
              </a:spcAft>
              <a:buClr>
                <a:srgbClr val="DB0011"/>
              </a:buClr>
              <a:buSzPct val="110000"/>
              <a:buFont typeface="System Font Regular"/>
              <a:buChar char="●"/>
            </a:pPr>
            <a:r>
              <a:rPr lang="en-GB" sz="1400" dirty="0">
                <a:solidFill>
                  <a:prstClr val="black"/>
                </a:solidFill>
                <a:latin typeface="Univers Next for HSBC Light" panose="020B0403030202020203" pitchFamily="34" charset="0"/>
                <a:cs typeface="UniversNextforHSBC-Medium"/>
              </a:rPr>
              <a:t>Once the seller has accepted your offer, </a:t>
            </a:r>
            <a:br>
              <a:rPr lang="en-GB" sz="1400" dirty="0">
                <a:solidFill>
                  <a:prstClr val="black"/>
                </a:solidFill>
                <a:latin typeface="Univers Next for HSBC Light" panose="020B0403030202020203" pitchFamily="34" charset="0"/>
                <a:cs typeface="UniversNextforHSBC-Medium"/>
              </a:rPr>
            </a:br>
            <a:r>
              <a:rPr lang="en-GB" sz="1400" dirty="0">
                <a:solidFill>
                  <a:prstClr val="black"/>
                </a:solidFill>
                <a:latin typeface="Univers Next for HSBC Light" panose="020B0403030202020203" pitchFamily="34" charset="0"/>
                <a:cs typeface="UniversNextforHSBC-Medium"/>
              </a:rPr>
              <a:t>ask them to take the property off the market</a:t>
            </a:r>
          </a:p>
          <a:p>
            <a:pPr marL="298450" marR="5080" indent="-285750">
              <a:spcAft>
                <a:spcPts val="900"/>
              </a:spcAft>
              <a:buClr>
                <a:srgbClr val="DB0011"/>
              </a:buClr>
              <a:buSzPct val="110000"/>
              <a:buFont typeface="System Font Regular"/>
              <a:buChar char="●"/>
            </a:pPr>
            <a:endParaRPr lang="en-GB" sz="1400" dirty="0">
              <a:solidFill>
                <a:srgbClr val="231F20"/>
              </a:solidFill>
              <a:latin typeface="UniversNextforHSBC-Light"/>
              <a:cs typeface="UniversNextforHSBC-Light"/>
            </a:endParaRPr>
          </a:p>
        </p:txBody>
      </p:sp>
      <p:grpSp>
        <p:nvGrpSpPr>
          <p:cNvPr id="2" name="Group 1">
            <a:extLst>
              <a:ext uri="{FF2B5EF4-FFF2-40B4-BE49-F238E27FC236}">
                <a16:creationId xmlns:a16="http://schemas.microsoft.com/office/drawing/2014/main" id="{459E6F02-E903-E87F-2D7F-47C8D4117C76}"/>
              </a:ext>
            </a:extLst>
          </p:cNvPr>
          <p:cNvGrpSpPr/>
          <p:nvPr/>
        </p:nvGrpSpPr>
        <p:grpSpPr>
          <a:xfrm>
            <a:off x="5256000" y="1425600"/>
            <a:ext cx="3131039" cy="1692000"/>
            <a:chOff x="5256000" y="1425600"/>
            <a:chExt cx="3131039" cy="1692000"/>
          </a:xfrm>
        </p:grpSpPr>
        <p:sp>
          <p:nvSpPr>
            <p:cNvPr id="16" name="Rectangle 15">
              <a:extLst>
                <a:ext uri="{FF2B5EF4-FFF2-40B4-BE49-F238E27FC236}">
                  <a16:creationId xmlns:a16="http://schemas.microsoft.com/office/drawing/2014/main" id="{3282D468-E42D-06FB-5A7C-36381FF87F38}"/>
                </a:ext>
              </a:extLst>
            </p:cNvPr>
            <p:cNvSpPr/>
            <p:nvPr/>
          </p:nvSpPr>
          <p:spPr>
            <a:xfrm>
              <a:off x="5256000" y="1425600"/>
              <a:ext cx="3131039" cy="1692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E632918A-EB60-2019-DEBA-EC13F63D1261}"/>
                </a:ext>
              </a:extLst>
            </p:cNvPr>
            <p:cNvSpPr>
              <a:spLocks/>
            </p:cNvSpPr>
            <p:nvPr/>
          </p:nvSpPr>
          <p:spPr bwMode="gray">
            <a:xfrm>
              <a:off x="5510469" y="1666800"/>
              <a:ext cx="2743200" cy="1402971"/>
            </a:xfrm>
            <a:prstGeom prst="roundRect">
              <a:avLst>
                <a:gd name="adj" fmla="val 0"/>
              </a:avLst>
            </a:prstGeom>
            <a:noFill/>
          </p:spPr>
          <p:txBody>
            <a:bodyPr wrap="square" lIns="0" tIns="0" rIns="0" bIns="0" anchor="t">
              <a:noAutofit/>
            </a:bodyPr>
            <a:lstStyle/>
            <a:p>
              <a:pPr marL="12724">
                <a:spcAft>
                  <a:spcPts val="1200"/>
                </a:spcAft>
              </a:pPr>
              <a:r>
                <a:rPr lang="en-GB" sz="1600" b="1" dirty="0">
                  <a:latin typeface="Univers Next for HSBC Light" panose="020B0403030202020203" pitchFamily="34" charset="0"/>
                  <a:cs typeface="UniversNextforHSBC-Medium"/>
                </a:rPr>
                <a:t>Freehold</a:t>
              </a:r>
            </a:p>
            <a:p>
              <a:pPr marL="12724" marR="5090">
                <a:lnSpc>
                  <a:spcPct val="113100"/>
                </a:lnSpc>
                <a:spcAft>
                  <a:spcPts val="900"/>
                </a:spcAft>
              </a:pPr>
              <a:r>
                <a:rPr lang="en-GB" sz="1400" dirty="0">
                  <a:latin typeface="Univers Next for HSBC Light" panose="020B0403030202020203" pitchFamily="34" charset="0"/>
                  <a:cs typeface="UniversNextforHSBC-Light"/>
                </a:rPr>
                <a:t>The freeholder of a property </a:t>
              </a:r>
              <a:br>
                <a:rPr lang="en-GB" sz="1400" dirty="0">
                  <a:latin typeface="Univers Next for HSBC Light" panose="020B0403030202020203" pitchFamily="34" charset="0"/>
                  <a:cs typeface="UniversNextforHSBC-Light"/>
                </a:rPr>
              </a:br>
              <a:r>
                <a:rPr lang="en-GB" sz="1400" dirty="0">
                  <a:latin typeface="Univers Next for HSBC Light" panose="020B0403030202020203" pitchFamily="34" charset="0"/>
                  <a:cs typeface="UniversNextforHSBC-Light"/>
                </a:rPr>
                <a:t>owns it and the land it is on.</a:t>
              </a:r>
            </a:p>
          </p:txBody>
        </p:sp>
      </p:grpSp>
      <p:grpSp>
        <p:nvGrpSpPr>
          <p:cNvPr id="6" name="Group 5">
            <a:extLst>
              <a:ext uri="{FF2B5EF4-FFF2-40B4-BE49-F238E27FC236}">
                <a16:creationId xmlns:a16="http://schemas.microsoft.com/office/drawing/2014/main" id="{5AEBBBFC-03B8-2C22-3136-CABCCAB9E913}"/>
              </a:ext>
            </a:extLst>
          </p:cNvPr>
          <p:cNvGrpSpPr/>
          <p:nvPr/>
        </p:nvGrpSpPr>
        <p:grpSpPr>
          <a:xfrm>
            <a:off x="8510161" y="1425600"/>
            <a:ext cx="3131039" cy="1692000"/>
            <a:chOff x="8510161" y="1425600"/>
            <a:chExt cx="3131039" cy="1692000"/>
          </a:xfrm>
        </p:grpSpPr>
        <p:sp>
          <p:nvSpPr>
            <p:cNvPr id="18" name="Rectangle 17">
              <a:extLst>
                <a:ext uri="{FF2B5EF4-FFF2-40B4-BE49-F238E27FC236}">
                  <a16:creationId xmlns:a16="http://schemas.microsoft.com/office/drawing/2014/main" id="{FBD47946-BF72-FDE9-A1CC-D22832148387}"/>
                </a:ext>
              </a:extLst>
            </p:cNvPr>
            <p:cNvSpPr/>
            <p:nvPr/>
          </p:nvSpPr>
          <p:spPr>
            <a:xfrm>
              <a:off x="8510161" y="1425600"/>
              <a:ext cx="3131039" cy="1692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CFA38BC4-6215-6F48-6C34-BA9D920116BD}"/>
                </a:ext>
              </a:extLst>
            </p:cNvPr>
            <p:cNvSpPr>
              <a:spLocks/>
            </p:cNvSpPr>
            <p:nvPr/>
          </p:nvSpPr>
          <p:spPr bwMode="gray">
            <a:xfrm>
              <a:off x="8765761" y="1666799"/>
              <a:ext cx="2743200" cy="1402971"/>
            </a:xfrm>
            <a:prstGeom prst="roundRect">
              <a:avLst>
                <a:gd name="adj" fmla="val 0"/>
              </a:avLst>
            </a:prstGeom>
            <a:noFill/>
          </p:spPr>
          <p:txBody>
            <a:bodyPr wrap="square" lIns="0" tIns="0" rIns="0" bIns="0" anchor="t">
              <a:noAutofit/>
            </a:bodyPr>
            <a:lstStyle/>
            <a:p>
              <a:pPr marL="12724">
                <a:spcAft>
                  <a:spcPts val="1200"/>
                </a:spcAft>
              </a:pPr>
              <a:r>
                <a:rPr lang="en-GB" sz="1600" b="1" dirty="0">
                  <a:latin typeface="Univers Next for HSBC Light" panose="020B0403030202020203" pitchFamily="34" charset="0"/>
                  <a:cs typeface="UniversNextforHSBC-Medium"/>
                </a:rPr>
                <a:t>Leasehold</a:t>
              </a:r>
            </a:p>
            <a:p>
              <a:pPr marL="12724" marR="5090">
                <a:lnSpc>
                  <a:spcPct val="113100"/>
                </a:lnSpc>
                <a:spcAft>
                  <a:spcPts val="900"/>
                </a:spcAft>
              </a:pPr>
              <a:r>
                <a:rPr lang="en-GB" sz="1400" dirty="0">
                  <a:latin typeface="Univers Next for HSBC Light" panose="020B0403030202020203" pitchFamily="34" charset="0"/>
                  <a:cs typeface="UniversNextforHSBC-Light"/>
                </a:rPr>
                <a:t>You own the property but must pay a lease on the land.</a:t>
              </a:r>
            </a:p>
            <a:p>
              <a:pPr marL="12724" marR="5090">
                <a:lnSpc>
                  <a:spcPct val="113100"/>
                </a:lnSpc>
                <a:spcAft>
                  <a:spcPts val="900"/>
                </a:spcAft>
              </a:pPr>
              <a:r>
                <a:rPr lang="en-GB" sz="1400" dirty="0">
                  <a:latin typeface="Univers Next for HSBC Light" panose="020B0403030202020203" pitchFamily="34" charset="0"/>
                  <a:cs typeface="UniversNextforHSBC-Light"/>
                </a:rPr>
                <a:t>This can involve service charge.</a:t>
              </a:r>
            </a:p>
          </p:txBody>
        </p:sp>
      </p:grpSp>
      <p:grpSp>
        <p:nvGrpSpPr>
          <p:cNvPr id="7" name="Group 6">
            <a:extLst>
              <a:ext uri="{FF2B5EF4-FFF2-40B4-BE49-F238E27FC236}">
                <a16:creationId xmlns:a16="http://schemas.microsoft.com/office/drawing/2014/main" id="{20DA0A73-0F5F-FA96-1E45-8516B5326887}"/>
              </a:ext>
            </a:extLst>
          </p:cNvPr>
          <p:cNvGrpSpPr/>
          <p:nvPr/>
        </p:nvGrpSpPr>
        <p:grpSpPr>
          <a:xfrm>
            <a:off x="5256000" y="3235553"/>
            <a:ext cx="6563747" cy="3078496"/>
            <a:chOff x="5256000" y="3235553"/>
            <a:chExt cx="6563747" cy="3078496"/>
          </a:xfrm>
        </p:grpSpPr>
        <p:sp>
          <p:nvSpPr>
            <p:cNvPr id="20" name="Rectangle 19">
              <a:extLst>
                <a:ext uri="{FF2B5EF4-FFF2-40B4-BE49-F238E27FC236}">
                  <a16:creationId xmlns:a16="http://schemas.microsoft.com/office/drawing/2014/main" id="{FC64A5A3-0D11-1677-85B2-83D5955AEB85}"/>
                </a:ext>
              </a:extLst>
            </p:cNvPr>
            <p:cNvSpPr/>
            <p:nvPr/>
          </p:nvSpPr>
          <p:spPr>
            <a:xfrm>
              <a:off x="5256000" y="3235553"/>
              <a:ext cx="6385200" cy="3006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30761348-2669-ED4A-0C1C-D7758D42334D}"/>
                </a:ext>
              </a:extLst>
            </p:cNvPr>
            <p:cNvSpPr>
              <a:spLocks/>
            </p:cNvSpPr>
            <p:nvPr/>
          </p:nvSpPr>
          <p:spPr bwMode="gray">
            <a:xfrm>
              <a:off x="5511599" y="3476753"/>
              <a:ext cx="5734577" cy="2631816"/>
            </a:xfrm>
            <a:prstGeom prst="roundRect">
              <a:avLst>
                <a:gd name="adj" fmla="val 0"/>
              </a:avLst>
            </a:prstGeom>
            <a:noFill/>
          </p:spPr>
          <p:txBody>
            <a:bodyPr wrap="square" lIns="0" tIns="0" rIns="0" bIns="0" anchor="t">
              <a:noAutofit/>
            </a:bodyPr>
            <a:lstStyle/>
            <a:p>
              <a:pPr marL="298800" marR="5080" indent="-284400">
                <a:spcAft>
                  <a:spcPts val="900"/>
                </a:spcAft>
                <a:buClr>
                  <a:srgbClr val="DB0011"/>
                </a:buClr>
                <a:buSzPct val="110000"/>
                <a:buFont typeface="System Font Regular"/>
                <a:buChar char="●"/>
              </a:pPr>
              <a:r>
                <a:rPr lang="en-GB" sz="1400" dirty="0">
                  <a:latin typeface="Univers Next for HSBC Light" panose="020B0403030202020203" pitchFamily="34" charset="0"/>
                </a:rPr>
                <a:t>Do I want to be near a lively social scene</a:t>
              </a:r>
            </a:p>
            <a:p>
              <a:pPr marL="298800" marR="5080" indent="-284400">
                <a:spcAft>
                  <a:spcPts val="900"/>
                </a:spcAft>
                <a:buClr>
                  <a:srgbClr val="DB0011"/>
                </a:buClr>
                <a:buSzPct val="110000"/>
                <a:buFont typeface="System Font Regular"/>
                <a:buChar char="●"/>
              </a:pPr>
              <a:r>
                <a:rPr lang="en-GB" sz="1400" dirty="0">
                  <a:latin typeface="Univers Next for HSBC Light" panose="020B0403030202020203" pitchFamily="34" charset="0"/>
                </a:rPr>
                <a:t>What amenities would I like within easy reach</a:t>
              </a:r>
              <a:endParaRPr lang="en-GB" sz="1400" dirty="0">
                <a:solidFill>
                  <a:srgbClr val="000000"/>
                </a:solidFill>
                <a:latin typeface="Univers Next for HSBC Light" panose="020B0403030202020203" pitchFamily="34" charset="0"/>
                <a:cs typeface="UniversNextforHSBC-Medium"/>
              </a:endParaRPr>
            </a:p>
            <a:p>
              <a:pPr marL="298800" marR="5080" indent="-284400">
                <a:spcAft>
                  <a:spcPts val="900"/>
                </a:spcAft>
                <a:buClr>
                  <a:srgbClr val="DB0011"/>
                </a:buClr>
                <a:buSzPct val="110000"/>
                <a:buFont typeface="System Font Regular"/>
                <a:buChar char="●"/>
              </a:pPr>
              <a:r>
                <a:rPr lang="en-GB" sz="1400" dirty="0">
                  <a:latin typeface="Univers Next for HSBC Light" panose="020B0403030202020203" pitchFamily="34" charset="0"/>
                </a:rPr>
                <a:t>How easy is it to commute to work</a:t>
              </a:r>
            </a:p>
            <a:p>
              <a:pPr marL="298800" marR="5080" indent="-284400">
                <a:spcAft>
                  <a:spcPts val="900"/>
                </a:spcAft>
                <a:buClr>
                  <a:srgbClr val="DB0011"/>
                </a:buClr>
                <a:buSzPct val="110000"/>
                <a:buFont typeface="System Font Regular"/>
                <a:buChar char="●"/>
              </a:pPr>
              <a:r>
                <a:rPr lang="en-GB" sz="1400" dirty="0">
                  <a:latin typeface="Univers Next for HSBC Light" panose="020B0403030202020203" pitchFamily="34" charset="0"/>
                </a:rPr>
                <a:t>How close is it to my friends and family</a:t>
              </a:r>
              <a:endParaRPr lang="en-GB" sz="1400" dirty="0">
                <a:solidFill>
                  <a:srgbClr val="000000"/>
                </a:solidFill>
                <a:latin typeface="Univers Next for HSBC Light" panose="020B0403030202020203" pitchFamily="34" charset="0"/>
                <a:cs typeface="UniversNextforHSBC-Medium"/>
              </a:endParaRPr>
            </a:p>
            <a:p>
              <a:pPr marL="298800" marR="5080" indent="-284400">
                <a:spcAft>
                  <a:spcPts val="900"/>
                </a:spcAft>
                <a:buClr>
                  <a:srgbClr val="DB0011"/>
                </a:buClr>
                <a:buSzPct val="110000"/>
                <a:buFont typeface="System Font Regular"/>
                <a:buChar char="●"/>
              </a:pPr>
              <a:r>
                <a:rPr lang="en-GB" sz="1400" dirty="0">
                  <a:latin typeface="Univers Next for HSBC Light" panose="020B0403030202020203" pitchFamily="34" charset="0"/>
                </a:rPr>
                <a:t>Security of the property/local crime rates</a:t>
              </a:r>
              <a:endParaRPr lang="en-GB" sz="1400" dirty="0">
                <a:solidFill>
                  <a:srgbClr val="000000"/>
                </a:solidFill>
                <a:latin typeface="Univers Next for HSBC Light" panose="020B0403030202020203" pitchFamily="34" charset="0"/>
              </a:endParaRPr>
            </a:p>
            <a:p>
              <a:pPr marL="298800" marR="5080" indent="-284400">
                <a:spcAft>
                  <a:spcPts val="900"/>
                </a:spcAft>
                <a:buClr>
                  <a:srgbClr val="DB0011"/>
                </a:buClr>
                <a:buSzPct val="110000"/>
                <a:buFont typeface="System Font Regular"/>
                <a:buChar char="●"/>
              </a:pPr>
              <a:r>
                <a:rPr lang="en-GB" sz="1400" dirty="0">
                  <a:latin typeface="Univers Next for HSBC Light" panose="020B0403030202020203" pitchFamily="34" charset="0"/>
                </a:rPr>
                <a:t>Neighbour disputes</a:t>
              </a:r>
              <a:endParaRPr lang="en-GB" sz="1400" dirty="0">
                <a:solidFill>
                  <a:srgbClr val="000000"/>
                </a:solidFill>
                <a:latin typeface="Univers Next for HSBC Light" panose="020B0403030202020203" pitchFamily="34" charset="0"/>
              </a:endParaRPr>
            </a:p>
            <a:p>
              <a:pPr marL="298800" marR="5080" indent="-284400">
                <a:spcAft>
                  <a:spcPts val="900"/>
                </a:spcAft>
                <a:buClr>
                  <a:srgbClr val="DB0011"/>
                </a:buClr>
                <a:buSzPct val="110000"/>
                <a:buFont typeface="System Font Regular"/>
                <a:buChar char="●"/>
              </a:pPr>
              <a:r>
                <a:rPr lang="en-GB" sz="1400" dirty="0">
                  <a:latin typeface="Univers Next for HSBC Light" panose="020B0403030202020203" pitchFamily="34" charset="0"/>
                </a:rPr>
                <a:t>Planned development</a:t>
              </a:r>
              <a:endParaRPr lang="en-GB" sz="1400" dirty="0">
                <a:solidFill>
                  <a:srgbClr val="000000"/>
                </a:solidFill>
                <a:latin typeface="Univers Next for HSBC Light" panose="020B0403030202020203" pitchFamily="34" charset="0"/>
              </a:endParaRPr>
            </a:p>
            <a:p>
              <a:pPr marL="298800" marR="5080" indent="-284400">
                <a:spcAft>
                  <a:spcPts val="900"/>
                </a:spcAft>
                <a:buClr>
                  <a:srgbClr val="DB0011"/>
                </a:buClr>
                <a:buSzPct val="110000"/>
                <a:buFont typeface="System Font Regular"/>
                <a:buChar char="●"/>
              </a:pPr>
              <a:r>
                <a:rPr lang="en-GB" sz="1400" dirty="0">
                  <a:latin typeface="Univers Next for HSBC Light" panose="020B0403030202020203" pitchFamily="34" charset="0"/>
                </a:rPr>
                <a:t>Flooding</a:t>
              </a:r>
            </a:p>
          </p:txBody>
        </p:sp>
        <p:pic>
          <p:nvPicPr>
            <p:cNvPr id="29" name="Graphic 28">
              <a:extLst>
                <a:ext uri="{FF2B5EF4-FFF2-40B4-BE49-F238E27FC236}">
                  <a16:creationId xmlns:a16="http://schemas.microsoft.com/office/drawing/2014/main" id="{3E7634C7-53F0-1757-04D6-EFD0EC971E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600000">
              <a:off x="9120997" y="3615299"/>
              <a:ext cx="2698750" cy="2698750"/>
            </a:xfrm>
            <a:prstGeom prst="rect">
              <a:avLst/>
            </a:prstGeom>
          </p:spPr>
        </p:pic>
      </p:grpSp>
      <p:pic>
        <p:nvPicPr>
          <p:cNvPr id="11" name="Graphic 10">
            <a:extLst>
              <a:ext uri="{FF2B5EF4-FFF2-40B4-BE49-F238E27FC236}">
                <a16:creationId xmlns:a16="http://schemas.microsoft.com/office/drawing/2014/main" id="{E09FF84C-DB55-2E6F-4A55-221BE58B3B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59307" y="3694629"/>
            <a:ext cx="4749800" cy="4749800"/>
          </a:xfrm>
          <a:prstGeom prst="rect">
            <a:avLst/>
          </a:prstGeom>
        </p:spPr>
      </p:pic>
    </p:spTree>
    <p:extLst>
      <p:ext uri="{BB962C8B-B14F-4D97-AF65-F5344CB8AC3E}">
        <p14:creationId xmlns:p14="http://schemas.microsoft.com/office/powerpoint/2010/main" val="31491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B268C0F-03D4-1AC1-7544-EAEA5072DEE3}"/>
              </a:ext>
            </a:extLst>
          </p:cNvPr>
          <p:cNvGrpSpPr/>
          <p:nvPr/>
        </p:nvGrpSpPr>
        <p:grpSpPr>
          <a:xfrm>
            <a:off x="6170400" y="1425600"/>
            <a:ext cx="5572400" cy="4680000"/>
            <a:chOff x="6170400" y="1425600"/>
            <a:chExt cx="5572400" cy="4680000"/>
          </a:xfrm>
        </p:grpSpPr>
        <p:sp>
          <p:nvSpPr>
            <p:cNvPr id="60" name="Rectangle 59">
              <a:extLst>
                <a:ext uri="{FF2B5EF4-FFF2-40B4-BE49-F238E27FC236}">
                  <a16:creationId xmlns:a16="http://schemas.microsoft.com/office/drawing/2014/main" id="{94219DC6-7E66-793A-E99C-5DC886C21009}"/>
                </a:ext>
              </a:extLst>
            </p:cNvPr>
            <p:cNvSpPr/>
            <p:nvPr/>
          </p:nvSpPr>
          <p:spPr>
            <a:xfrm>
              <a:off x="6170400" y="1425600"/>
              <a:ext cx="5472000" cy="4680000"/>
            </a:xfrm>
            <a:prstGeom prst="rect">
              <a:avLst/>
            </a:prstGeom>
            <a:solidFill>
              <a:srgbClr val="ED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012F69E-D6A1-76B2-9577-C95E7D4E1D15}"/>
                </a:ext>
              </a:extLst>
            </p:cNvPr>
            <p:cNvSpPr txBox="1"/>
            <p:nvPr/>
          </p:nvSpPr>
          <p:spPr>
            <a:xfrm>
              <a:off x="6810598" y="1798170"/>
              <a:ext cx="2088000" cy="323165"/>
            </a:xfrm>
            <a:prstGeom prst="rect">
              <a:avLst/>
            </a:prstGeom>
            <a:noFill/>
          </p:spPr>
          <p:txBody>
            <a:bodyPr wrap="square" rtlCol="0">
              <a:spAutoFit/>
            </a:bodyPr>
            <a:lstStyle/>
            <a:p>
              <a:pPr algn="ctr"/>
              <a:r>
                <a:rPr lang="en-GB" sz="1500" dirty="0">
                  <a:latin typeface="Univers Next for HSBC Light" panose="020B0403030202020203" pitchFamily="34" charset="0"/>
                </a:rPr>
                <a:t>155,000</a:t>
              </a:r>
            </a:p>
          </p:txBody>
        </p:sp>
        <p:sp>
          <p:nvSpPr>
            <p:cNvPr id="43" name="TextBox 42">
              <a:extLst>
                <a:ext uri="{FF2B5EF4-FFF2-40B4-BE49-F238E27FC236}">
                  <a16:creationId xmlns:a16="http://schemas.microsoft.com/office/drawing/2014/main" id="{CF2494E4-5A43-2E04-DD44-99A123A8B9D7}"/>
                </a:ext>
              </a:extLst>
            </p:cNvPr>
            <p:cNvSpPr txBox="1"/>
            <p:nvPr/>
          </p:nvSpPr>
          <p:spPr>
            <a:xfrm>
              <a:off x="9855869" y="2001993"/>
              <a:ext cx="310391" cy="323165"/>
            </a:xfrm>
            <a:prstGeom prst="rect">
              <a:avLst/>
            </a:prstGeom>
            <a:noFill/>
          </p:spPr>
          <p:txBody>
            <a:bodyPr wrap="square" rtlCol="0">
              <a:spAutoFit/>
            </a:bodyPr>
            <a:lstStyle/>
            <a:p>
              <a:r>
                <a:rPr lang="en-GB" sz="1500" dirty="0">
                  <a:latin typeface="Univers Next for HSBC Light" panose="020B0403030202020203" pitchFamily="34" charset="0"/>
                </a:rPr>
                <a:t>=</a:t>
              </a:r>
            </a:p>
          </p:txBody>
        </p:sp>
        <p:sp>
          <p:nvSpPr>
            <p:cNvPr id="44" name="TextBox 43">
              <a:extLst>
                <a:ext uri="{FF2B5EF4-FFF2-40B4-BE49-F238E27FC236}">
                  <a16:creationId xmlns:a16="http://schemas.microsoft.com/office/drawing/2014/main" id="{F14C5D08-7948-9191-B8BC-82A6544FC5E9}"/>
                </a:ext>
              </a:extLst>
            </p:cNvPr>
            <p:cNvSpPr txBox="1"/>
            <p:nvPr/>
          </p:nvSpPr>
          <p:spPr>
            <a:xfrm>
              <a:off x="9075475" y="2001993"/>
              <a:ext cx="846181" cy="323165"/>
            </a:xfrm>
            <a:prstGeom prst="rect">
              <a:avLst/>
            </a:prstGeom>
            <a:noFill/>
          </p:spPr>
          <p:txBody>
            <a:bodyPr wrap="square" rtlCol="0">
              <a:spAutoFit/>
            </a:bodyPr>
            <a:lstStyle/>
            <a:p>
              <a:r>
                <a:rPr lang="en-GB" sz="1500" dirty="0">
                  <a:latin typeface="Univers Next for HSBC Light" panose="020B0403030202020203" pitchFamily="34" charset="0"/>
                </a:rPr>
                <a:t> X 100</a:t>
              </a:r>
            </a:p>
          </p:txBody>
        </p:sp>
        <p:sp>
          <p:nvSpPr>
            <p:cNvPr id="45" name="TextBox 44">
              <a:extLst>
                <a:ext uri="{FF2B5EF4-FFF2-40B4-BE49-F238E27FC236}">
                  <a16:creationId xmlns:a16="http://schemas.microsoft.com/office/drawing/2014/main" id="{F5B109A4-5F3D-17EC-90F3-96D9E00BB370}"/>
                </a:ext>
              </a:extLst>
            </p:cNvPr>
            <p:cNvSpPr txBox="1"/>
            <p:nvPr/>
          </p:nvSpPr>
          <p:spPr>
            <a:xfrm>
              <a:off x="6810598" y="2199414"/>
              <a:ext cx="2088000" cy="323165"/>
            </a:xfrm>
            <a:prstGeom prst="rect">
              <a:avLst/>
            </a:prstGeom>
            <a:noFill/>
          </p:spPr>
          <p:txBody>
            <a:bodyPr wrap="square" rtlCol="0">
              <a:spAutoFit/>
            </a:bodyPr>
            <a:lstStyle/>
            <a:p>
              <a:pPr algn="ctr"/>
              <a:r>
                <a:rPr lang="en-GB" sz="1500" dirty="0">
                  <a:latin typeface="Univers Next for HSBC Light" panose="020B0403030202020203" pitchFamily="34" charset="0"/>
                </a:rPr>
                <a:t>170,000</a:t>
              </a:r>
            </a:p>
          </p:txBody>
        </p:sp>
        <p:sp>
          <p:nvSpPr>
            <p:cNvPr id="46" name="Rectangle 45">
              <a:extLst>
                <a:ext uri="{FF2B5EF4-FFF2-40B4-BE49-F238E27FC236}">
                  <a16:creationId xmlns:a16="http://schemas.microsoft.com/office/drawing/2014/main" id="{C09D51A9-CA2F-D210-C028-0546CF52D809}"/>
                </a:ext>
              </a:extLst>
            </p:cNvPr>
            <p:cNvSpPr/>
            <p:nvPr/>
          </p:nvSpPr>
          <p:spPr bwMode="auto">
            <a:xfrm>
              <a:off x="6810598" y="2142236"/>
              <a:ext cx="2088000" cy="72000"/>
            </a:xfrm>
            <a:prstGeom prst="rect">
              <a:avLst/>
            </a:prstGeom>
            <a:solidFill>
              <a:srgbClr val="E76E84"/>
            </a:solidFill>
            <a:ln w="6350" cap="flat" cmpd="sng" algn="ctr">
              <a:noFill/>
              <a:prstDash val="solid"/>
              <a:round/>
              <a:headEnd type="none" w="med" len="med"/>
              <a:tailEnd type="none" w="med" len="med"/>
            </a:ln>
            <a:effectLst/>
          </p:spPr>
          <p:txBody>
            <a:bodyPr vert="horz" wrap="none" lIns="85735" tIns="42868" rIns="85735" bIns="42868" numCol="1" rtlCol="0" anchor="ctr" anchorCtr="0" compatLnSpc="1">
              <a:prstTxWarp prst="textNoShape">
                <a:avLst/>
              </a:prstTxWarp>
            </a:bodyPr>
            <a:lstStyle/>
            <a:p>
              <a:pPr algn="ctr" defTabSz="805241" eaLnBrk="0" fontAlgn="base" hangingPunct="0">
                <a:spcBef>
                  <a:spcPct val="50000"/>
                </a:spcBef>
                <a:spcAft>
                  <a:spcPct val="0"/>
                </a:spcAft>
              </a:pPr>
              <a:endParaRPr lang="en-GB" sz="563" b="1" i="1">
                <a:latin typeface="Arial" charset="0"/>
              </a:endParaRPr>
            </a:p>
          </p:txBody>
        </p:sp>
        <p:sp>
          <p:nvSpPr>
            <p:cNvPr id="49" name="TextBox 48">
              <a:extLst>
                <a:ext uri="{FF2B5EF4-FFF2-40B4-BE49-F238E27FC236}">
                  <a16:creationId xmlns:a16="http://schemas.microsoft.com/office/drawing/2014/main" id="{74123CDF-58A0-8590-D269-5F90B82E04A0}"/>
                </a:ext>
              </a:extLst>
            </p:cNvPr>
            <p:cNvSpPr txBox="1"/>
            <p:nvPr/>
          </p:nvSpPr>
          <p:spPr>
            <a:xfrm>
              <a:off x="6810598" y="2705441"/>
              <a:ext cx="2088000" cy="323165"/>
            </a:xfrm>
            <a:prstGeom prst="rect">
              <a:avLst/>
            </a:prstGeom>
            <a:noFill/>
          </p:spPr>
          <p:txBody>
            <a:bodyPr wrap="square" rtlCol="0">
              <a:spAutoFit/>
            </a:bodyPr>
            <a:lstStyle/>
            <a:p>
              <a:pPr algn="ctr"/>
              <a:r>
                <a:rPr lang="en-GB" sz="1500" dirty="0">
                  <a:latin typeface="Univers Next for HSBC Light" panose="020B0403030202020203" pitchFamily="34" charset="0"/>
                </a:rPr>
                <a:t>125,000</a:t>
              </a:r>
            </a:p>
          </p:txBody>
        </p:sp>
        <p:sp>
          <p:nvSpPr>
            <p:cNvPr id="50" name="TextBox 49">
              <a:extLst>
                <a:ext uri="{FF2B5EF4-FFF2-40B4-BE49-F238E27FC236}">
                  <a16:creationId xmlns:a16="http://schemas.microsoft.com/office/drawing/2014/main" id="{07DCB9BA-3C1F-9E0A-3D9B-C42AD8F85485}"/>
                </a:ext>
              </a:extLst>
            </p:cNvPr>
            <p:cNvSpPr txBox="1"/>
            <p:nvPr/>
          </p:nvSpPr>
          <p:spPr>
            <a:xfrm>
              <a:off x="9855869" y="2909264"/>
              <a:ext cx="310391" cy="323165"/>
            </a:xfrm>
            <a:prstGeom prst="rect">
              <a:avLst/>
            </a:prstGeom>
            <a:noFill/>
          </p:spPr>
          <p:txBody>
            <a:bodyPr wrap="square" rtlCol="0">
              <a:spAutoFit/>
            </a:bodyPr>
            <a:lstStyle/>
            <a:p>
              <a:r>
                <a:rPr lang="en-GB" sz="1500" dirty="0">
                  <a:latin typeface="Univers Next for HSBC Light" panose="020B0403030202020203" pitchFamily="34" charset="0"/>
                </a:rPr>
                <a:t>=</a:t>
              </a:r>
            </a:p>
          </p:txBody>
        </p:sp>
        <p:sp>
          <p:nvSpPr>
            <p:cNvPr id="51" name="TextBox 50">
              <a:extLst>
                <a:ext uri="{FF2B5EF4-FFF2-40B4-BE49-F238E27FC236}">
                  <a16:creationId xmlns:a16="http://schemas.microsoft.com/office/drawing/2014/main" id="{9D1CB150-35A6-8B9D-0753-4171298113DF}"/>
                </a:ext>
              </a:extLst>
            </p:cNvPr>
            <p:cNvSpPr txBox="1"/>
            <p:nvPr/>
          </p:nvSpPr>
          <p:spPr>
            <a:xfrm>
              <a:off x="9075475" y="2909264"/>
              <a:ext cx="846181" cy="323165"/>
            </a:xfrm>
            <a:prstGeom prst="rect">
              <a:avLst/>
            </a:prstGeom>
            <a:noFill/>
          </p:spPr>
          <p:txBody>
            <a:bodyPr wrap="square" rtlCol="0">
              <a:spAutoFit/>
            </a:bodyPr>
            <a:lstStyle/>
            <a:p>
              <a:r>
                <a:rPr lang="en-GB" sz="1500" dirty="0">
                  <a:latin typeface="Univers Next for HSBC Light" panose="020B0403030202020203" pitchFamily="34" charset="0"/>
                </a:rPr>
                <a:t> X 100</a:t>
              </a:r>
            </a:p>
          </p:txBody>
        </p:sp>
        <p:sp>
          <p:nvSpPr>
            <p:cNvPr id="52" name="TextBox 51">
              <a:extLst>
                <a:ext uri="{FF2B5EF4-FFF2-40B4-BE49-F238E27FC236}">
                  <a16:creationId xmlns:a16="http://schemas.microsoft.com/office/drawing/2014/main" id="{DDF2D672-E266-F70F-6C3B-887FBF55EBD8}"/>
                </a:ext>
              </a:extLst>
            </p:cNvPr>
            <p:cNvSpPr txBox="1"/>
            <p:nvPr/>
          </p:nvSpPr>
          <p:spPr>
            <a:xfrm>
              <a:off x="6810598" y="3106685"/>
              <a:ext cx="2088000" cy="323165"/>
            </a:xfrm>
            <a:prstGeom prst="rect">
              <a:avLst/>
            </a:prstGeom>
            <a:noFill/>
          </p:spPr>
          <p:txBody>
            <a:bodyPr wrap="square" rtlCol="0">
              <a:spAutoFit/>
            </a:bodyPr>
            <a:lstStyle/>
            <a:p>
              <a:pPr algn="ctr"/>
              <a:r>
                <a:rPr lang="en-GB" sz="1500" dirty="0">
                  <a:latin typeface="Univers Next for HSBC Light" panose="020B0403030202020203" pitchFamily="34" charset="0"/>
                </a:rPr>
                <a:t>150,000</a:t>
              </a:r>
            </a:p>
          </p:txBody>
        </p:sp>
        <p:sp>
          <p:nvSpPr>
            <p:cNvPr id="53" name="Rectangle 52">
              <a:extLst>
                <a:ext uri="{FF2B5EF4-FFF2-40B4-BE49-F238E27FC236}">
                  <a16:creationId xmlns:a16="http://schemas.microsoft.com/office/drawing/2014/main" id="{7ED8E392-F9E8-FEC5-2031-D21D1BE87040}"/>
                </a:ext>
              </a:extLst>
            </p:cNvPr>
            <p:cNvSpPr/>
            <p:nvPr/>
          </p:nvSpPr>
          <p:spPr bwMode="auto">
            <a:xfrm>
              <a:off x="6810598" y="3049507"/>
              <a:ext cx="2088000" cy="72000"/>
            </a:xfrm>
            <a:prstGeom prst="rect">
              <a:avLst/>
            </a:prstGeom>
            <a:solidFill>
              <a:srgbClr val="E76E84"/>
            </a:solidFill>
            <a:ln w="6350" cap="flat" cmpd="sng" algn="ctr">
              <a:noFill/>
              <a:prstDash val="solid"/>
              <a:round/>
              <a:headEnd type="none" w="med" len="med"/>
              <a:tailEnd type="none" w="med" len="med"/>
            </a:ln>
            <a:effectLst/>
          </p:spPr>
          <p:txBody>
            <a:bodyPr vert="horz" wrap="none" lIns="85735" tIns="42868" rIns="85735" bIns="42868" numCol="1" rtlCol="0" anchor="ctr" anchorCtr="0" compatLnSpc="1">
              <a:prstTxWarp prst="textNoShape">
                <a:avLst/>
              </a:prstTxWarp>
            </a:bodyPr>
            <a:lstStyle/>
            <a:p>
              <a:pPr algn="ctr" defTabSz="805241" eaLnBrk="0" fontAlgn="base" hangingPunct="0">
                <a:spcBef>
                  <a:spcPct val="50000"/>
                </a:spcBef>
                <a:spcAft>
                  <a:spcPct val="0"/>
                </a:spcAft>
              </a:pPr>
              <a:endParaRPr lang="en-GB" sz="563" b="1" i="1">
                <a:latin typeface="Arial" charset="0"/>
              </a:endParaRPr>
            </a:p>
          </p:txBody>
        </p:sp>
        <p:sp>
          <p:nvSpPr>
            <p:cNvPr id="20" name="TextBox 19">
              <a:extLst>
                <a:ext uri="{FF2B5EF4-FFF2-40B4-BE49-F238E27FC236}">
                  <a16:creationId xmlns:a16="http://schemas.microsoft.com/office/drawing/2014/main" id="{446BE560-B56E-FDDB-1D7A-F272EDADBFAE}"/>
                </a:ext>
              </a:extLst>
            </p:cNvPr>
            <p:cNvSpPr txBox="1"/>
            <p:nvPr/>
          </p:nvSpPr>
          <p:spPr>
            <a:xfrm>
              <a:off x="6426000" y="3852000"/>
              <a:ext cx="2959300" cy="830997"/>
            </a:xfrm>
            <a:prstGeom prst="rect">
              <a:avLst/>
            </a:prstGeom>
            <a:noFill/>
          </p:spPr>
          <p:txBody>
            <a:bodyPr wrap="square" lIns="0" tIns="0" rIns="0" bIns="0" rtlCol="0">
              <a:spAutoFit/>
            </a:bodyPr>
            <a:lstStyle/>
            <a:p>
              <a:pPr>
                <a:buClr>
                  <a:srgbClr val="C00000"/>
                </a:buClr>
              </a:pPr>
              <a:r>
                <a:rPr lang="en-GB" b="1" dirty="0">
                  <a:latin typeface="Univers Next for HSBC Light" panose="020B0403030202020203" pitchFamily="34" charset="0"/>
                </a:rPr>
                <a:t>Which scenario would give our customer </a:t>
              </a:r>
              <a:br>
                <a:rPr lang="en-GB" b="1" dirty="0">
                  <a:latin typeface="Univers Next for HSBC Light" panose="020B0403030202020203" pitchFamily="34" charset="0"/>
                </a:rPr>
              </a:br>
              <a:r>
                <a:rPr lang="en-GB" b="1" dirty="0">
                  <a:latin typeface="Univers Next for HSBC Light" panose="020B0403030202020203" pitchFamily="34" charset="0"/>
                </a:rPr>
                <a:t>the lowest LTV?</a:t>
              </a:r>
            </a:p>
          </p:txBody>
        </p:sp>
        <p:pic>
          <p:nvPicPr>
            <p:cNvPr id="65" name="Graphic 64">
              <a:extLst>
                <a:ext uri="{FF2B5EF4-FFF2-40B4-BE49-F238E27FC236}">
                  <a16:creationId xmlns:a16="http://schemas.microsoft.com/office/drawing/2014/main" id="{35130FDB-9A39-0C20-A70A-930F8C1604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600000">
              <a:off x="9044050" y="3405390"/>
              <a:ext cx="2698750" cy="2698750"/>
            </a:xfrm>
            <a:prstGeom prst="rect">
              <a:avLst/>
            </a:prstGeom>
          </p:spPr>
        </p:pic>
      </p:grpSp>
      <p:sp>
        <p:nvSpPr>
          <p:cNvPr id="3" name="Title 11">
            <a:extLst>
              <a:ext uri="{FF2B5EF4-FFF2-40B4-BE49-F238E27FC236}">
                <a16:creationId xmlns:a16="http://schemas.microsoft.com/office/drawing/2014/main" id="{C218FD84-1C2C-6D04-A2D6-71A6BE048843}"/>
              </a:ext>
            </a:extLst>
          </p:cNvPr>
          <p:cNvSpPr txBox="1">
            <a:spLocks/>
          </p:cNvSpPr>
          <p:nvPr/>
        </p:nvSpPr>
        <p:spPr>
          <a:xfrm>
            <a:off x="550800" y="453375"/>
            <a:ext cx="11091600" cy="691649"/>
          </a:xfrm>
          <a:prstGeom prst="rect">
            <a:avLst/>
          </a:prstGeom>
        </p:spPr>
        <p:txBody>
          <a:bodyPr wrap="square" lIns="0" tIns="14400" rIns="0" bIns="0" anchor="ctr" anchorCtr="0">
            <a:spAutoFit/>
          </a:bodyPr>
          <a:lstStyle>
            <a:lvl1pPr>
              <a:defRPr sz="3807" b="0" i="0">
                <a:solidFill>
                  <a:schemeClr val="bg1"/>
                </a:solidFill>
                <a:latin typeface="UniversNextforHSBC-Light"/>
                <a:ea typeface="+mj-ea"/>
                <a:cs typeface="UniversNextforHSBC-Light"/>
              </a:defRPr>
            </a:lvl1pPr>
          </a:lstStyle>
          <a:p>
            <a:r>
              <a:rPr lang="en-GB" sz="4400" b="0" spc="-150" dirty="0">
                <a:solidFill>
                  <a:srgbClr val="000000"/>
                </a:solidFill>
                <a:latin typeface="Univers Next for HSBC Thin" panose="020B0303030202020203" pitchFamily="34" charset="77"/>
              </a:rPr>
              <a:t>Loan To Value</a:t>
            </a:r>
            <a:endParaRPr lang="en-US" sz="4400" kern="0" spc="-150" dirty="0">
              <a:solidFill>
                <a:schemeClr val="tx1"/>
              </a:solidFill>
              <a:latin typeface="Univers Next for HSBC Thin" panose="020B0303030202020203" pitchFamily="34" charset="77"/>
            </a:endParaRPr>
          </a:p>
        </p:txBody>
      </p:sp>
      <p:sp>
        <p:nvSpPr>
          <p:cNvPr id="4" name="TextBox 3">
            <a:extLst>
              <a:ext uri="{FF2B5EF4-FFF2-40B4-BE49-F238E27FC236}">
                <a16:creationId xmlns:a16="http://schemas.microsoft.com/office/drawing/2014/main" id="{E5504A48-48C3-671C-0562-3C52EF41A334}"/>
              </a:ext>
            </a:extLst>
          </p:cNvPr>
          <p:cNvSpPr txBox="1"/>
          <p:nvPr/>
        </p:nvSpPr>
        <p:spPr>
          <a:xfrm>
            <a:off x="7148328" y="6552000"/>
            <a:ext cx="4492872" cy="153888"/>
          </a:xfrm>
          <a:prstGeom prst="rect">
            <a:avLst/>
          </a:prstGeom>
          <a:noFill/>
        </p:spPr>
        <p:txBody>
          <a:bodyPr wrap="square" lIns="0" tIns="0" rIns="0" bIns="0" rtlCol="0">
            <a:spAutoFit/>
          </a:bodyPr>
          <a:lstStyle/>
          <a:p>
            <a:pPr algn="r"/>
            <a:r>
              <a:rPr lang="en-US" sz="1000" b="0" i="0" dirty="0">
                <a:latin typeface="Univers Next for HSBC Light" panose="020B0403030202020203" pitchFamily="34" charset="0"/>
              </a:rPr>
              <a:t>Module 3 – Session 7 – </a:t>
            </a:r>
            <a:r>
              <a:rPr lang="en-GB" sz="1000" dirty="0">
                <a:solidFill>
                  <a:srgbClr val="000000"/>
                </a:solidFill>
                <a:latin typeface="Univers Next for HSBC Light" panose="020B0403030202020203" pitchFamily="34" charset="0"/>
              </a:rPr>
              <a:t>First Time Buyer</a:t>
            </a:r>
            <a:endParaRPr lang="en-US" sz="1000" b="0" i="0" dirty="0">
              <a:latin typeface="Univers Next for HSBC Light" panose="020B0403030202020203" pitchFamily="34" charset="0"/>
            </a:endParaRPr>
          </a:p>
        </p:txBody>
      </p:sp>
      <p:sp>
        <p:nvSpPr>
          <p:cNvPr id="5" name="Slide number">
            <a:extLst>
              <a:ext uri="{FF2B5EF4-FFF2-40B4-BE49-F238E27FC236}">
                <a16:creationId xmlns:a16="http://schemas.microsoft.com/office/drawing/2014/main" id="{2E1D2E32-C2B2-B990-197F-E60C4DEE9581}"/>
              </a:ext>
            </a:extLst>
          </p:cNvPr>
          <p:cNvSpPr>
            <a:spLocks noChangeArrowheads="1"/>
          </p:cNvSpPr>
          <p:nvPr/>
        </p:nvSpPr>
        <p:spPr bwMode="gray">
          <a:xfrm>
            <a:off x="11641200" y="6552000"/>
            <a:ext cx="550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noAutofit/>
          </a:bodyPr>
          <a:lstStyle/>
          <a:p>
            <a:pPr algn="ctr" defTabSz="1060209" fontAlgn="base">
              <a:lnSpc>
                <a:spcPct val="100000"/>
              </a:lnSpc>
              <a:spcBef>
                <a:spcPts val="0"/>
              </a:spcBef>
              <a:spcAft>
                <a:spcPts val="0"/>
              </a:spcAft>
            </a:pPr>
            <a:fld id="{1CF9EA00-886D-43B8-A53F-CB3B22E97C6F}" type="slidenum">
              <a:rPr lang="en-GB" altLang="zh-TW" sz="1000" b="0" i="0" kern="1200" smtClean="0">
                <a:solidFill>
                  <a:schemeClr val="tx1"/>
                </a:solidFill>
                <a:latin typeface="Univers Next for HSBC Light" panose="020B0403030202020203" pitchFamily="34" charset="0"/>
                <a:ea typeface="+mn-ea"/>
                <a:cs typeface="+mn-cs"/>
              </a:rPr>
              <a:pPr algn="ctr" defTabSz="1060209" fontAlgn="base">
                <a:lnSpc>
                  <a:spcPct val="100000"/>
                </a:lnSpc>
                <a:spcBef>
                  <a:spcPts val="0"/>
                </a:spcBef>
                <a:spcAft>
                  <a:spcPts val="0"/>
                </a:spcAft>
              </a:pPr>
              <a:t>9</a:t>
            </a:fld>
            <a:endParaRPr lang="en-GB" altLang="zh-TW" sz="1000" b="0" i="0" kern="1200" dirty="0">
              <a:solidFill>
                <a:schemeClr val="tx1"/>
              </a:solidFill>
              <a:latin typeface="Univers Next for HSBC Light" panose="020B0403030202020203" pitchFamily="34" charset="0"/>
              <a:ea typeface="+mn-ea"/>
              <a:cs typeface="+mn-cs"/>
            </a:endParaRPr>
          </a:p>
        </p:txBody>
      </p:sp>
      <p:sp>
        <p:nvSpPr>
          <p:cNvPr id="11" name="TextBox 10">
            <a:extLst>
              <a:ext uri="{FF2B5EF4-FFF2-40B4-BE49-F238E27FC236}">
                <a16:creationId xmlns:a16="http://schemas.microsoft.com/office/drawing/2014/main" id="{737D6863-3D96-39E7-9AF0-E8319EC02830}"/>
              </a:ext>
            </a:extLst>
          </p:cNvPr>
          <p:cNvSpPr txBox="1"/>
          <p:nvPr/>
        </p:nvSpPr>
        <p:spPr>
          <a:xfrm>
            <a:off x="4643242" y="2041033"/>
            <a:ext cx="966761" cy="323165"/>
          </a:xfrm>
          <a:prstGeom prst="rect">
            <a:avLst/>
          </a:prstGeom>
          <a:noFill/>
        </p:spPr>
        <p:txBody>
          <a:bodyPr wrap="square" rtlCol="0">
            <a:spAutoFit/>
          </a:bodyPr>
          <a:lstStyle/>
          <a:p>
            <a:r>
              <a:rPr lang="en-GB" sz="1500" b="1" dirty="0">
                <a:latin typeface="Univers Next for HSBC Light" panose="020B0403030202020203" pitchFamily="34" charset="0"/>
              </a:rPr>
              <a:t>LTV</a:t>
            </a:r>
          </a:p>
        </p:txBody>
      </p:sp>
      <p:sp>
        <p:nvSpPr>
          <p:cNvPr id="40" name="TextBox 39">
            <a:extLst>
              <a:ext uri="{FF2B5EF4-FFF2-40B4-BE49-F238E27FC236}">
                <a16:creationId xmlns:a16="http://schemas.microsoft.com/office/drawing/2014/main" id="{D279DA69-143D-430E-E92E-83AB3DA17AC9}"/>
              </a:ext>
            </a:extLst>
          </p:cNvPr>
          <p:cNvSpPr txBox="1"/>
          <p:nvPr/>
        </p:nvSpPr>
        <p:spPr>
          <a:xfrm>
            <a:off x="4643242" y="2948304"/>
            <a:ext cx="966761" cy="323165"/>
          </a:xfrm>
          <a:prstGeom prst="rect">
            <a:avLst/>
          </a:prstGeom>
          <a:noFill/>
        </p:spPr>
        <p:txBody>
          <a:bodyPr wrap="square" rtlCol="0">
            <a:spAutoFit/>
          </a:bodyPr>
          <a:lstStyle/>
          <a:p>
            <a:r>
              <a:rPr lang="en-GB" sz="1500" b="1" dirty="0">
                <a:latin typeface="Univers Next for HSBC Light" panose="020B0403030202020203" pitchFamily="34" charset="0"/>
              </a:rPr>
              <a:t>88.2%</a:t>
            </a:r>
          </a:p>
        </p:txBody>
      </p:sp>
      <p:sp>
        <p:nvSpPr>
          <p:cNvPr id="47" name="TextBox 46">
            <a:extLst>
              <a:ext uri="{FF2B5EF4-FFF2-40B4-BE49-F238E27FC236}">
                <a16:creationId xmlns:a16="http://schemas.microsoft.com/office/drawing/2014/main" id="{566AB9E8-A999-5C32-C135-BABBEF80E668}"/>
              </a:ext>
            </a:extLst>
          </p:cNvPr>
          <p:cNvSpPr txBox="1"/>
          <p:nvPr/>
        </p:nvSpPr>
        <p:spPr>
          <a:xfrm>
            <a:off x="10261642" y="2001993"/>
            <a:ext cx="966761" cy="323165"/>
          </a:xfrm>
          <a:prstGeom prst="rect">
            <a:avLst/>
          </a:prstGeom>
          <a:noFill/>
        </p:spPr>
        <p:txBody>
          <a:bodyPr wrap="square" rtlCol="0">
            <a:spAutoFit/>
          </a:bodyPr>
          <a:lstStyle/>
          <a:p>
            <a:r>
              <a:rPr lang="en-GB" sz="1500" b="1" dirty="0">
                <a:latin typeface="Univers Next for HSBC Light" panose="020B0403030202020203" pitchFamily="34" charset="0"/>
              </a:rPr>
              <a:t>91.2%</a:t>
            </a:r>
          </a:p>
        </p:txBody>
      </p:sp>
      <p:sp>
        <p:nvSpPr>
          <p:cNvPr id="54" name="TextBox 53">
            <a:extLst>
              <a:ext uri="{FF2B5EF4-FFF2-40B4-BE49-F238E27FC236}">
                <a16:creationId xmlns:a16="http://schemas.microsoft.com/office/drawing/2014/main" id="{8071811B-43F0-718F-F826-69DBE46FFF56}"/>
              </a:ext>
            </a:extLst>
          </p:cNvPr>
          <p:cNvSpPr txBox="1"/>
          <p:nvPr/>
        </p:nvSpPr>
        <p:spPr>
          <a:xfrm>
            <a:off x="10261642" y="2909264"/>
            <a:ext cx="966761" cy="323165"/>
          </a:xfrm>
          <a:prstGeom prst="rect">
            <a:avLst/>
          </a:prstGeom>
          <a:noFill/>
        </p:spPr>
        <p:txBody>
          <a:bodyPr wrap="square" rtlCol="0">
            <a:spAutoFit/>
          </a:bodyPr>
          <a:lstStyle/>
          <a:p>
            <a:r>
              <a:rPr lang="en-GB" sz="1500" b="1" dirty="0">
                <a:latin typeface="Univers Next for HSBC Light" panose="020B0403030202020203" pitchFamily="34" charset="0"/>
              </a:rPr>
              <a:t>83.3 %</a:t>
            </a:r>
          </a:p>
        </p:txBody>
      </p:sp>
      <p:grpSp>
        <p:nvGrpSpPr>
          <p:cNvPr id="63" name="Group 62">
            <a:extLst>
              <a:ext uri="{FF2B5EF4-FFF2-40B4-BE49-F238E27FC236}">
                <a16:creationId xmlns:a16="http://schemas.microsoft.com/office/drawing/2014/main" id="{0CA0DD3F-C380-B37F-A073-BE034C0132BB}"/>
              </a:ext>
            </a:extLst>
          </p:cNvPr>
          <p:cNvGrpSpPr/>
          <p:nvPr/>
        </p:nvGrpSpPr>
        <p:grpSpPr>
          <a:xfrm>
            <a:off x="550800" y="1425600"/>
            <a:ext cx="5472000" cy="4680000"/>
            <a:chOff x="550800" y="1425600"/>
            <a:chExt cx="5472000" cy="4680000"/>
          </a:xfrm>
        </p:grpSpPr>
        <p:sp>
          <p:nvSpPr>
            <p:cNvPr id="6" name="TextBox 5">
              <a:extLst>
                <a:ext uri="{FF2B5EF4-FFF2-40B4-BE49-F238E27FC236}">
                  <a16:creationId xmlns:a16="http://schemas.microsoft.com/office/drawing/2014/main" id="{7FD1230C-0BA3-7BD1-BD70-35BF8FD43598}"/>
                </a:ext>
              </a:extLst>
            </p:cNvPr>
            <p:cNvSpPr txBox="1"/>
            <p:nvPr/>
          </p:nvSpPr>
          <p:spPr>
            <a:xfrm>
              <a:off x="1192198" y="1837210"/>
              <a:ext cx="2088000" cy="323165"/>
            </a:xfrm>
            <a:prstGeom prst="rect">
              <a:avLst/>
            </a:prstGeom>
            <a:noFill/>
          </p:spPr>
          <p:txBody>
            <a:bodyPr wrap="square" rtlCol="0">
              <a:spAutoFit/>
            </a:bodyPr>
            <a:lstStyle/>
            <a:p>
              <a:pPr algn="ctr"/>
              <a:r>
                <a:rPr lang="en-GB" sz="1500" dirty="0">
                  <a:latin typeface="Univers Next for HSBC Light" panose="020B0403030202020203" pitchFamily="34" charset="0"/>
                </a:rPr>
                <a:t>Loan amount</a:t>
              </a:r>
            </a:p>
          </p:txBody>
        </p:sp>
        <p:sp>
          <p:nvSpPr>
            <p:cNvPr id="7" name="TextBox 6">
              <a:extLst>
                <a:ext uri="{FF2B5EF4-FFF2-40B4-BE49-F238E27FC236}">
                  <a16:creationId xmlns:a16="http://schemas.microsoft.com/office/drawing/2014/main" id="{B15C349A-D48C-AD8F-476B-40452AB411A5}"/>
                </a:ext>
              </a:extLst>
            </p:cNvPr>
            <p:cNvSpPr txBox="1"/>
            <p:nvPr/>
          </p:nvSpPr>
          <p:spPr>
            <a:xfrm>
              <a:off x="4237469" y="2041033"/>
              <a:ext cx="310391" cy="323165"/>
            </a:xfrm>
            <a:prstGeom prst="rect">
              <a:avLst/>
            </a:prstGeom>
            <a:noFill/>
          </p:spPr>
          <p:txBody>
            <a:bodyPr wrap="square" rtlCol="0">
              <a:spAutoFit/>
            </a:bodyPr>
            <a:lstStyle/>
            <a:p>
              <a:r>
                <a:rPr lang="en-GB" sz="1500" dirty="0">
                  <a:latin typeface="Univers Next for HSBC Light" panose="020B0403030202020203" pitchFamily="34" charset="0"/>
                </a:rPr>
                <a:t>=</a:t>
              </a:r>
            </a:p>
          </p:txBody>
        </p:sp>
        <p:sp>
          <p:nvSpPr>
            <p:cNvPr id="8" name="TextBox 7">
              <a:extLst>
                <a:ext uri="{FF2B5EF4-FFF2-40B4-BE49-F238E27FC236}">
                  <a16:creationId xmlns:a16="http://schemas.microsoft.com/office/drawing/2014/main" id="{82904752-15E5-9001-D7F8-33A3ADF93507}"/>
                </a:ext>
              </a:extLst>
            </p:cNvPr>
            <p:cNvSpPr txBox="1"/>
            <p:nvPr/>
          </p:nvSpPr>
          <p:spPr>
            <a:xfrm>
              <a:off x="3457075" y="2041033"/>
              <a:ext cx="846181" cy="323165"/>
            </a:xfrm>
            <a:prstGeom prst="rect">
              <a:avLst/>
            </a:prstGeom>
            <a:noFill/>
          </p:spPr>
          <p:txBody>
            <a:bodyPr wrap="square" rtlCol="0">
              <a:spAutoFit/>
            </a:bodyPr>
            <a:lstStyle/>
            <a:p>
              <a:r>
                <a:rPr lang="en-GB" sz="1500" dirty="0">
                  <a:latin typeface="Univers Next for HSBC Light" panose="020B0403030202020203" pitchFamily="34" charset="0"/>
                </a:rPr>
                <a:t> X 100</a:t>
              </a:r>
            </a:p>
          </p:txBody>
        </p:sp>
        <p:sp>
          <p:nvSpPr>
            <p:cNvPr id="9" name="TextBox 8">
              <a:extLst>
                <a:ext uri="{FF2B5EF4-FFF2-40B4-BE49-F238E27FC236}">
                  <a16:creationId xmlns:a16="http://schemas.microsoft.com/office/drawing/2014/main" id="{04C798C7-59E3-E821-EBE2-B0739F30A5D6}"/>
                </a:ext>
              </a:extLst>
            </p:cNvPr>
            <p:cNvSpPr txBox="1"/>
            <p:nvPr/>
          </p:nvSpPr>
          <p:spPr>
            <a:xfrm>
              <a:off x="1192198" y="2238454"/>
              <a:ext cx="2088000" cy="323165"/>
            </a:xfrm>
            <a:prstGeom prst="rect">
              <a:avLst/>
            </a:prstGeom>
            <a:noFill/>
          </p:spPr>
          <p:txBody>
            <a:bodyPr wrap="square" rtlCol="0">
              <a:spAutoFit/>
            </a:bodyPr>
            <a:lstStyle/>
            <a:p>
              <a:pPr algn="ctr"/>
              <a:r>
                <a:rPr lang="en-GB" sz="1500" dirty="0">
                  <a:latin typeface="Univers Next for HSBC Light" panose="020B0403030202020203" pitchFamily="34" charset="0"/>
                </a:rPr>
                <a:t>Property Value</a:t>
              </a:r>
            </a:p>
          </p:txBody>
        </p:sp>
        <p:sp>
          <p:nvSpPr>
            <p:cNvPr id="10" name="Rectangle 9">
              <a:extLst>
                <a:ext uri="{FF2B5EF4-FFF2-40B4-BE49-F238E27FC236}">
                  <a16:creationId xmlns:a16="http://schemas.microsoft.com/office/drawing/2014/main" id="{35CA4CFC-A1EE-27A9-D2DE-38BCF280CD77}"/>
                </a:ext>
              </a:extLst>
            </p:cNvPr>
            <p:cNvSpPr/>
            <p:nvPr/>
          </p:nvSpPr>
          <p:spPr bwMode="auto">
            <a:xfrm>
              <a:off x="1192198" y="2181276"/>
              <a:ext cx="2088000" cy="72000"/>
            </a:xfrm>
            <a:prstGeom prst="rect">
              <a:avLst/>
            </a:prstGeom>
            <a:solidFill>
              <a:srgbClr val="E76E84"/>
            </a:solidFill>
            <a:ln w="6350" cap="flat" cmpd="sng" algn="ctr">
              <a:noFill/>
              <a:prstDash val="solid"/>
              <a:round/>
              <a:headEnd type="none" w="med" len="med"/>
              <a:tailEnd type="none" w="med" len="med"/>
            </a:ln>
            <a:effectLst/>
          </p:spPr>
          <p:txBody>
            <a:bodyPr vert="horz" wrap="none" lIns="85735" tIns="42868" rIns="85735" bIns="42868" numCol="1" rtlCol="0" anchor="ctr" anchorCtr="0" compatLnSpc="1">
              <a:prstTxWarp prst="textNoShape">
                <a:avLst/>
              </a:prstTxWarp>
            </a:bodyPr>
            <a:lstStyle/>
            <a:p>
              <a:pPr algn="ctr" defTabSz="805241" eaLnBrk="0" fontAlgn="base" hangingPunct="0">
                <a:spcBef>
                  <a:spcPct val="50000"/>
                </a:spcBef>
                <a:spcAft>
                  <a:spcPct val="0"/>
                </a:spcAft>
              </a:pPr>
              <a:endParaRPr lang="en-GB" sz="563" b="1" i="1">
                <a:latin typeface="Arial" charset="0"/>
              </a:endParaRPr>
            </a:p>
          </p:txBody>
        </p:sp>
        <p:sp>
          <p:nvSpPr>
            <p:cNvPr id="35" name="TextBox 34">
              <a:extLst>
                <a:ext uri="{FF2B5EF4-FFF2-40B4-BE49-F238E27FC236}">
                  <a16:creationId xmlns:a16="http://schemas.microsoft.com/office/drawing/2014/main" id="{85EE8562-B81F-F1F2-31E3-AC4347A1B38F}"/>
                </a:ext>
              </a:extLst>
            </p:cNvPr>
            <p:cNvSpPr txBox="1"/>
            <p:nvPr/>
          </p:nvSpPr>
          <p:spPr>
            <a:xfrm>
              <a:off x="1192198" y="2744481"/>
              <a:ext cx="2088000" cy="323165"/>
            </a:xfrm>
            <a:prstGeom prst="rect">
              <a:avLst/>
            </a:prstGeom>
            <a:noFill/>
          </p:spPr>
          <p:txBody>
            <a:bodyPr wrap="square" rtlCol="0">
              <a:spAutoFit/>
            </a:bodyPr>
            <a:lstStyle/>
            <a:p>
              <a:pPr algn="ctr"/>
              <a:r>
                <a:rPr lang="en-GB" sz="1500" dirty="0">
                  <a:latin typeface="Univers Next for HSBC Light" panose="020B0403030202020203" pitchFamily="34" charset="0"/>
                </a:rPr>
                <a:t>150,000</a:t>
              </a:r>
            </a:p>
          </p:txBody>
        </p:sp>
        <p:sp>
          <p:nvSpPr>
            <p:cNvPr id="36" name="TextBox 35">
              <a:extLst>
                <a:ext uri="{FF2B5EF4-FFF2-40B4-BE49-F238E27FC236}">
                  <a16:creationId xmlns:a16="http://schemas.microsoft.com/office/drawing/2014/main" id="{7BE3EB00-6927-F22A-D5F8-864F0615DF2C}"/>
                </a:ext>
              </a:extLst>
            </p:cNvPr>
            <p:cNvSpPr txBox="1"/>
            <p:nvPr/>
          </p:nvSpPr>
          <p:spPr>
            <a:xfrm>
              <a:off x="4237469" y="2948304"/>
              <a:ext cx="310391" cy="323165"/>
            </a:xfrm>
            <a:prstGeom prst="rect">
              <a:avLst/>
            </a:prstGeom>
            <a:noFill/>
          </p:spPr>
          <p:txBody>
            <a:bodyPr wrap="square" rtlCol="0">
              <a:spAutoFit/>
            </a:bodyPr>
            <a:lstStyle/>
            <a:p>
              <a:r>
                <a:rPr lang="en-GB" sz="1500" dirty="0">
                  <a:latin typeface="Univers Next for HSBC Light" panose="020B0403030202020203" pitchFamily="34" charset="0"/>
                </a:rPr>
                <a:t>=</a:t>
              </a:r>
            </a:p>
          </p:txBody>
        </p:sp>
        <p:sp>
          <p:nvSpPr>
            <p:cNvPr id="37" name="TextBox 36">
              <a:extLst>
                <a:ext uri="{FF2B5EF4-FFF2-40B4-BE49-F238E27FC236}">
                  <a16:creationId xmlns:a16="http://schemas.microsoft.com/office/drawing/2014/main" id="{04718EE4-ADA7-0C4D-BF25-CCBA81339E6F}"/>
                </a:ext>
              </a:extLst>
            </p:cNvPr>
            <p:cNvSpPr txBox="1"/>
            <p:nvPr/>
          </p:nvSpPr>
          <p:spPr>
            <a:xfrm>
              <a:off x="3457075" y="2948304"/>
              <a:ext cx="846181" cy="323165"/>
            </a:xfrm>
            <a:prstGeom prst="rect">
              <a:avLst/>
            </a:prstGeom>
            <a:noFill/>
          </p:spPr>
          <p:txBody>
            <a:bodyPr wrap="square" rtlCol="0">
              <a:spAutoFit/>
            </a:bodyPr>
            <a:lstStyle/>
            <a:p>
              <a:r>
                <a:rPr lang="en-GB" sz="1500" dirty="0">
                  <a:latin typeface="Univers Next for HSBC Light" panose="020B0403030202020203" pitchFamily="34" charset="0"/>
                </a:rPr>
                <a:t> X 100</a:t>
              </a:r>
            </a:p>
          </p:txBody>
        </p:sp>
        <p:sp>
          <p:nvSpPr>
            <p:cNvPr id="38" name="TextBox 37">
              <a:extLst>
                <a:ext uri="{FF2B5EF4-FFF2-40B4-BE49-F238E27FC236}">
                  <a16:creationId xmlns:a16="http://schemas.microsoft.com/office/drawing/2014/main" id="{5B773B41-9527-EE44-08B5-31657227C55E}"/>
                </a:ext>
              </a:extLst>
            </p:cNvPr>
            <p:cNvSpPr txBox="1"/>
            <p:nvPr/>
          </p:nvSpPr>
          <p:spPr>
            <a:xfrm>
              <a:off x="1192198" y="3145725"/>
              <a:ext cx="2088000" cy="323165"/>
            </a:xfrm>
            <a:prstGeom prst="rect">
              <a:avLst/>
            </a:prstGeom>
            <a:noFill/>
          </p:spPr>
          <p:txBody>
            <a:bodyPr wrap="square" rtlCol="0">
              <a:spAutoFit/>
            </a:bodyPr>
            <a:lstStyle/>
            <a:p>
              <a:pPr algn="ctr"/>
              <a:r>
                <a:rPr lang="en-GB" sz="1500" dirty="0">
                  <a:latin typeface="Univers Next for HSBC Light" panose="020B0403030202020203" pitchFamily="34" charset="0"/>
                </a:rPr>
                <a:t>170,000</a:t>
              </a:r>
            </a:p>
          </p:txBody>
        </p:sp>
        <p:sp>
          <p:nvSpPr>
            <p:cNvPr id="39" name="Rectangle 38">
              <a:extLst>
                <a:ext uri="{FF2B5EF4-FFF2-40B4-BE49-F238E27FC236}">
                  <a16:creationId xmlns:a16="http://schemas.microsoft.com/office/drawing/2014/main" id="{0613E003-B72F-B5F1-865F-7FBF963EBCFC}"/>
                </a:ext>
              </a:extLst>
            </p:cNvPr>
            <p:cNvSpPr/>
            <p:nvPr/>
          </p:nvSpPr>
          <p:spPr bwMode="auto">
            <a:xfrm>
              <a:off x="1192198" y="3088547"/>
              <a:ext cx="2088000" cy="72000"/>
            </a:xfrm>
            <a:prstGeom prst="rect">
              <a:avLst/>
            </a:prstGeom>
            <a:solidFill>
              <a:srgbClr val="E76E84"/>
            </a:solidFill>
            <a:ln w="6350" cap="flat" cmpd="sng" algn="ctr">
              <a:noFill/>
              <a:prstDash val="solid"/>
              <a:round/>
              <a:headEnd type="none" w="med" len="med"/>
              <a:tailEnd type="none" w="med" len="med"/>
            </a:ln>
            <a:effectLst/>
          </p:spPr>
          <p:txBody>
            <a:bodyPr vert="horz" wrap="none" lIns="85735" tIns="42868" rIns="85735" bIns="42868" numCol="1" rtlCol="0" anchor="ctr" anchorCtr="0" compatLnSpc="1">
              <a:prstTxWarp prst="textNoShape">
                <a:avLst/>
              </a:prstTxWarp>
            </a:bodyPr>
            <a:lstStyle/>
            <a:p>
              <a:pPr algn="ctr" defTabSz="805241" eaLnBrk="0" fontAlgn="base" hangingPunct="0">
                <a:spcBef>
                  <a:spcPct val="50000"/>
                </a:spcBef>
                <a:spcAft>
                  <a:spcPct val="0"/>
                </a:spcAft>
              </a:pPr>
              <a:endParaRPr lang="en-GB" sz="563" b="1" i="1">
                <a:latin typeface="Arial" charset="0"/>
              </a:endParaRPr>
            </a:p>
          </p:txBody>
        </p:sp>
        <p:sp>
          <p:nvSpPr>
            <p:cNvPr id="55" name="object 7">
              <a:extLst>
                <a:ext uri="{FF2B5EF4-FFF2-40B4-BE49-F238E27FC236}">
                  <a16:creationId xmlns:a16="http://schemas.microsoft.com/office/drawing/2014/main" id="{034D0D95-B9CC-4B31-70E1-379A7E908067}"/>
                </a:ext>
              </a:extLst>
            </p:cNvPr>
            <p:cNvSpPr txBox="1"/>
            <p:nvPr/>
          </p:nvSpPr>
          <p:spPr>
            <a:xfrm>
              <a:off x="806401" y="3852000"/>
              <a:ext cx="4534250" cy="1685633"/>
            </a:xfrm>
            <a:prstGeom prst="rect">
              <a:avLst/>
            </a:prstGeom>
          </p:spPr>
          <p:txBody>
            <a:bodyPr vert="horz" wrap="square" lIns="0" tIns="12700" rIns="0" bIns="0" rtlCol="0">
              <a:noAutofit/>
            </a:bodyPr>
            <a:lstStyle/>
            <a:p>
              <a:pPr marL="298450" marR="5080" indent="-285750">
                <a:spcAft>
                  <a:spcPts val="1050"/>
                </a:spcAft>
                <a:buClr>
                  <a:srgbClr val="DB0011"/>
                </a:buClr>
                <a:buSzPct val="110000"/>
                <a:buFont typeface="System Font Regular"/>
                <a:buChar char="●"/>
              </a:pPr>
              <a:r>
                <a:rPr lang="en-GB" sz="1400" dirty="0">
                  <a:latin typeface="Univers Next for HSBC Light" panose="020B0403030202020203" pitchFamily="34" charset="0"/>
                </a:rPr>
                <a:t>The lower the LTV, the more of the house you own</a:t>
              </a:r>
              <a:endParaRPr lang="en-GB" sz="1400" kern="0" dirty="0">
                <a:solidFill>
                  <a:prstClr val="black"/>
                </a:solidFill>
                <a:latin typeface="Univers Next for HSBC Light" panose="020B0403030202020203" pitchFamily="34" charset="0"/>
              </a:endParaRPr>
            </a:p>
            <a:p>
              <a:pPr marL="298450" marR="5080" indent="-285750">
                <a:spcAft>
                  <a:spcPts val="1050"/>
                </a:spcAft>
                <a:buClr>
                  <a:srgbClr val="DB0011"/>
                </a:buClr>
                <a:buSzPct val="110000"/>
                <a:buFont typeface="System Font Regular"/>
                <a:buChar char="●"/>
              </a:pPr>
              <a:r>
                <a:rPr lang="en-GB" sz="1400" dirty="0">
                  <a:latin typeface="Univers Next for HSBC Light" panose="020B0403030202020203" pitchFamily="34" charset="0"/>
                </a:rPr>
                <a:t>Therefore, it is lower risk to the bank</a:t>
              </a:r>
              <a:endParaRPr lang="en-GB" sz="1400" kern="0" dirty="0">
                <a:solidFill>
                  <a:prstClr val="black"/>
                </a:solidFill>
                <a:latin typeface="Univers Next for HSBC Light" panose="020B0403030202020203" pitchFamily="34" charset="0"/>
              </a:endParaRPr>
            </a:p>
            <a:p>
              <a:pPr marL="298450" marR="5080" indent="-285750">
                <a:spcAft>
                  <a:spcPts val="1050"/>
                </a:spcAft>
                <a:buClr>
                  <a:srgbClr val="DB0011"/>
                </a:buClr>
                <a:buSzPct val="110000"/>
                <a:buFont typeface="System Font Regular"/>
                <a:buChar char="●"/>
              </a:pPr>
              <a:r>
                <a:rPr lang="en-GB" sz="1400" dirty="0">
                  <a:latin typeface="Univers Next for HSBC Light" panose="020B0403030202020203" pitchFamily="34" charset="0"/>
                </a:rPr>
                <a:t>This means you get access to cheaper mortgage interest rates</a:t>
              </a:r>
              <a:endParaRPr lang="en-GB" sz="1400" kern="0" dirty="0">
                <a:solidFill>
                  <a:prstClr val="black"/>
                </a:solidFill>
                <a:latin typeface="Univers Next for HSBC Light" panose="020B0403030202020203" pitchFamily="34" charset="0"/>
              </a:endParaRPr>
            </a:p>
            <a:p>
              <a:pPr marL="298450" marR="5080" indent="-285750">
                <a:spcAft>
                  <a:spcPts val="1050"/>
                </a:spcAft>
                <a:buClr>
                  <a:srgbClr val="DB0011"/>
                </a:buClr>
                <a:buSzPct val="110000"/>
                <a:buFont typeface="System Font Regular"/>
                <a:buChar char="●"/>
              </a:pPr>
              <a:r>
                <a:rPr lang="en-GB" sz="1400" dirty="0">
                  <a:latin typeface="Univers Next for HSBC Light" panose="020B0403030202020203" pitchFamily="34" charset="0"/>
                </a:rPr>
                <a:t>You will have at least 95% LTV from your minimum 5% deposit</a:t>
              </a:r>
              <a:endParaRPr lang="en-GB" sz="1400" kern="0" dirty="0">
                <a:solidFill>
                  <a:prstClr val="black"/>
                </a:solidFill>
                <a:latin typeface="Univers Next for HSBC Light" panose="020B0403030202020203" pitchFamily="34" charset="0"/>
              </a:endParaRPr>
            </a:p>
          </p:txBody>
        </p:sp>
        <p:sp>
          <p:nvSpPr>
            <p:cNvPr id="61" name="Rectangle 60">
              <a:extLst>
                <a:ext uri="{FF2B5EF4-FFF2-40B4-BE49-F238E27FC236}">
                  <a16:creationId xmlns:a16="http://schemas.microsoft.com/office/drawing/2014/main" id="{79E2D98C-9C19-F099-E6C1-DD0EC16AE524}"/>
                </a:ext>
              </a:extLst>
            </p:cNvPr>
            <p:cNvSpPr/>
            <p:nvPr/>
          </p:nvSpPr>
          <p:spPr>
            <a:xfrm>
              <a:off x="550800" y="1425600"/>
              <a:ext cx="5472000" cy="4680000"/>
            </a:xfrm>
            <a:prstGeom prst="rect">
              <a:avLst/>
            </a:prstGeom>
            <a:noFill/>
            <a:ln w="9525">
              <a:solidFill>
                <a:srgbClr val="D7D8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607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0" grpId="0"/>
      <p:bldP spid="47" grpId="0"/>
      <p:bldP spid="54" grpId="0"/>
    </p:bldLst>
  </p:timing>
</p:sld>
</file>

<file path=ppt/theme/theme1.xml><?xml version="1.0" encoding="utf-8"?>
<a:theme xmlns:a="http://schemas.openxmlformats.org/drawingml/2006/main" name="Non-Message Driven">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HSBC Red">
      <a:srgbClr val="DB0011"/>
    </a:custClr>
    <a:custClr name="Black">
      <a:srgbClr val="000000"/>
    </a:custClr>
    <a:custClr name="Light Grey">
      <a:srgbClr val="D7D8D6"/>
    </a:custClr>
    <a:custClr name="Dark Grey">
      <a:srgbClr val="767676"/>
    </a:custClr>
    <a:custClr name="Violet 1">
      <a:srgbClr val="9451E0"/>
    </a:custClr>
    <a:custClr name="Amber 1">
      <a:srgbClr val="E66B00"/>
    </a:custClr>
    <a:custClr name="Indigo 1">
      <a:srgbClr val="5851E0"/>
    </a:custClr>
    <a:custClr name="Emerald 1">
      <a:srgbClr val="4E9C2D"/>
    </a:custClr>
    <a:custClr name="Aquamarine 1">
      <a:srgbClr val="1087EF"/>
    </a:custClr>
    <a:custClr name="Teal 1">
      <a:srgbClr val="00A69D"/>
    </a:custClr>
    <a:custClr name="Violet 2">
      <a:srgbClr val="563594"/>
    </a:custClr>
    <a:custClr name="Amber 2">
      <a:srgbClr val="BF5900"/>
    </a:custClr>
    <a:custClr name="Indigo 2">
      <a:srgbClr val="3A3594"/>
    </a:custClr>
    <a:custClr name="Emerald 2">
      <a:srgbClr val="3B7522"/>
    </a:custClr>
    <a:custClr name="Aquamarine 2">
      <a:srgbClr val="0D6BBD"/>
    </a:custClr>
    <a:custClr name="Teal 2">
      <a:srgbClr val="008580"/>
    </a:custClr>
    <a:custClr name="Blank_01">
      <a:srgbClr val="FFFFFF"/>
    </a:custClr>
    <a:custClr name="Blank_02">
      <a:srgbClr val="FFFFFF"/>
    </a:custClr>
    <a:custClr name="Blank_03">
      <a:srgbClr val="FFFFFF"/>
    </a:custClr>
    <a:custClr name="Blank_04">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Widescreen (16 by 9) 2018.potx" id="{86C37F1F-F219-4789-9E41-B6574C10B376}" vid="{9421259E-4E07-474C-95C8-C1F8E0930781}"/>
    </a:ext>
  </a:extLst>
</a:theme>
</file>

<file path=ppt/theme/theme2.xml><?xml version="1.0" encoding="utf-8"?>
<a:theme xmlns:a="http://schemas.openxmlformats.org/drawingml/2006/main" name="1_Non-Message Driven">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HSBC Red">
      <a:srgbClr val="DB0011"/>
    </a:custClr>
    <a:custClr name="Black">
      <a:srgbClr val="000000"/>
    </a:custClr>
    <a:custClr name="Light Grey">
      <a:srgbClr val="D7D8D6"/>
    </a:custClr>
    <a:custClr name="Dark Grey">
      <a:srgbClr val="767676"/>
    </a:custClr>
    <a:custClr name="Violet 1">
      <a:srgbClr val="9451E0"/>
    </a:custClr>
    <a:custClr name="Amber 1">
      <a:srgbClr val="E66B00"/>
    </a:custClr>
    <a:custClr name="Indigo 1">
      <a:srgbClr val="5851E0"/>
    </a:custClr>
    <a:custClr name="Emerald 1">
      <a:srgbClr val="4E9C2D"/>
    </a:custClr>
    <a:custClr name="Aquamarine 1">
      <a:srgbClr val="1087EF"/>
    </a:custClr>
    <a:custClr name="Teal 1">
      <a:srgbClr val="00A69D"/>
    </a:custClr>
    <a:custClr name="Violet 2">
      <a:srgbClr val="563594"/>
    </a:custClr>
    <a:custClr name="Amber 2">
      <a:srgbClr val="BF5900"/>
    </a:custClr>
    <a:custClr name="Indigo 2">
      <a:srgbClr val="3A3594"/>
    </a:custClr>
    <a:custClr name="Emerald 2">
      <a:srgbClr val="3B7522"/>
    </a:custClr>
    <a:custClr name="Aquamarine 2">
      <a:srgbClr val="0D6BBD"/>
    </a:custClr>
    <a:custClr name="Teal 2">
      <a:srgbClr val="008580"/>
    </a:custClr>
    <a:custClr name="Blank_01">
      <a:srgbClr val="FFFFFF"/>
    </a:custClr>
    <a:custClr name="Blank_02">
      <a:srgbClr val="FFFFFF"/>
    </a:custClr>
    <a:custClr name="Blank_03">
      <a:srgbClr val="FFFFFF"/>
    </a:custClr>
    <a:custClr name="Blank_04">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Widescreen (16 by 9) 2018.potx" id="{86C37F1F-F219-4789-9E41-B6574C10B376}" vid="{9421259E-4E07-474C-95C8-C1F8E0930781}"/>
    </a:ext>
  </a:extLst>
</a:theme>
</file>

<file path=ppt/theme/theme3.xml><?xml version="1.0" encoding="utf-8"?>
<a:theme xmlns:a="http://schemas.openxmlformats.org/drawingml/2006/main" name="2_Non-Message Driven">
  <a:themeElements>
    <a:clrScheme name="HSBC Colour pallete 2018">
      <a:dk1>
        <a:srgbClr val="000000"/>
      </a:dk1>
      <a:lt1>
        <a:srgbClr val="FFFFFF"/>
      </a:lt1>
      <a:dk2>
        <a:srgbClr val="4E48C7"/>
      </a:dk2>
      <a:lt2>
        <a:srgbClr val="0F79D6"/>
      </a:lt2>
      <a:accent1>
        <a:srgbClr val="DB0011"/>
      </a:accent1>
      <a:accent2>
        <a:srgbClr val="000000"/>
      </a:accent2>
      <a:accent3>
        <a:srgbClr val="767676"/>
      </a:accent3>
      <a:accent4>
        <a:srgbClr val="D7D8D6"/>
      </a:accent4>
      <a:accent5>
        <a:srgbClr val="B57E10"/>
      </a:accent5>
      <a:accent6>
        <a:srgbClr val="488F29"/>
      </a:accent6>
      <a:hlink>
        <a:srgbClr val="767676"/>
      </a:hlink>
      <a:folHlink>
        <a:srgbClr val="D7D8D6"/>
      </a:folHlink>
    </a:clrScheme>
    <a:fontScheme name="Custom 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858838" rtl="0" eaLnBrk="0" fontAlgn="base" latinLnBrk="0" hangingPunct="0">
          <a:lnSpc>
            <a:spcPct val="100000"/>
          </a:lnSpc>
          <a:spcBef>
            <a:spcPct val="50000"/>
          </a:spcBef>
          <a:spcAft>
            <a:spcPct val="0"/>
          </a:spcAft>
          <a:buClrTx/>
          <a:buSzTx/>
          <a:buFontTx/>
          <a:buNone/>
          <a:tabLst/>
          <a:defRPr kumimoji="0" lang="en-GB" sz="600" b="1" i="1" u="none" strike="noStrike" cap="none" normalizeH="0" baseline="0" smtClean="0">
            <a:ln>
              <a:noFill/>
            </a:ln>
            <a:solidFill>
              <a:schemeClr val="tx1"/>
            </a:solidFill>
            <a:effectLst/>
            <a:latin typeface="Arial" charset="0"/>
          </a:defRPr>
        </a:defPPr>
      </a:lstStyle>
    </a:lnDef>
  </a:objectDefaults>
  <a:extraClrSchemeLst>
    <a:extraClrScheme>
      <a:clrScheme name="A4 Non-Message Driven HSBC 1">
        <a:dk1>
          <a:srgbClr val="000000"/>
        </a:dk1>
        <a:lt1>
          <a:srgbClr val="FFFFFF"/>
        </a:lt1>
        <a:dk2>
          <a:srgbClr val="FF0000"/>
        </a:dk2>
        <a:lt2>
          <a:srgbClr val="EAEAEA"/>
        </a:lt2>
        <a:accent1>
          <a:srgbClr val="194173"/>
        </a:accent1>
        <a:accent2>
          <a:srgbClr val="B9D3ED"/>
        </a:accent2>
        <a:accent3>
          <a:srgbClr val="FFFFFF"/>
        </a:accent3>
        <a:accent4>
          <a:srgbClr val="000000"/>
        </a:accent4>
        <a:accent5>
          <a:srgbClr val="ABB0BC"/>
        </a:accent5>
        <a:accent6>
          <a:srgbClr val="A7BFD7"/>
        </a:accent6>
        <a:hlink>
          <a:srgbClr val="559FD3"/>
        </a:hlink>
        <a:folHlink>
          <a:srgbClr val="FDB812"/>
        </a:folHlink>
      </a:clrScheme>
      <a:clrMap bg1="lt1" tx1="dk1" bg2="lt2" tx2="dk2" accent1="accent1" accent2="accent2" accent3="accent3" accent4="accent4" accent5="accent5" accent6="accent6" hlink="hlink" folHlink="folHlink"/>
    </a:extraClrScheme>
  </a:extraClrSchemeLst>
  <a:custClrLst>
    <a:custClr name="Primary_01">
      <a:srgbClr val="DB0011"/>
    </a:custClr>
    <a:custClr name="Primary_02">
      <a:srgbClr val="000000"/>
    </a:custClr>
    <a:custClr name="Primary_03">
      <a:srgbClr val="FFFFFF"/>
    </a:custClr>
    <a:custClr name="Primary_04">
      <a:srgbClr val="767676"/>
    </a:custClr>
    <a:custClr name="Primary_05">
      <a:srgbClr val="D7D8D6"/>
    </a:custClr>
    <a:custClr name="Primary_06">
      <a:srgbClr val="7770FF"/>
    </a:custClr>
    <a:custClr name="Primary_07">
      <a:srgbClr val="4E48C7"/>
    </a:custClr>
    <a:custClr name="Primary_08">
      <a:srgbClr val="36A1FF"/>
    </a:custClr>
    <a:custClr name="Primary_09">
      <a:srgbClr val="0F79D6"/>
    </a:custClr>
    <a:custClr name="Primary_10">
      <a:srgbClr val="2EB8B1"/>
    </a:custClr>
    <a:custClr name="Primary_11">
      <a:srgbClr val="008580"/>
    </a:custClr>
    <a:custClr name="Primary_12">
      <a:srgbClr val="61C238"/>
    </a:custClr>
    <a:custClr name="Primary_13">
      <a:srgbClr val="488F29"/>
    </a:custClr>
    <a:custClr name="Primary_14">
      <a:srgbClr val="E8A215"/>
    </a:custClr>
    <a:custClr name="Primary_15">
      <a:srgbClr val="B57E10"/>
    </a:custClr>
    <a:custClr name="Blank_01">
      <a:srgbClr val="FFFFFF"/>
    </a:custClr>
    <a:custClr name="Blank_02">
      <a:srgbClr val="FFFFFF"/>
    </a:custClr>
    <a:custClr name="Blank_03">
      <a:srgbClr val="FFFFFF"/>
    </a:custClr>
    <a:custClr name="Blank_04">
      <a:srgbClr val="FFFFFF"/>
    </a:custClr>
    <a:custClr name="Blank_05">
      <a:srgbClr val="FFFFFF"/>
    </a:custClr>
    <a:custClr name="RAG_Red">
      <a:srgbClr val="A8000B"/>
    </a:custClr>
    <a:custClr name="RAG_Amber">
      <a:srgbClr val="E8A215"/>
    </a:custClr>
    <a:custClr name="RAG_Green">
      <a:srgbClr val="008580"/>
    </a:custClr>
  </a:custClrLst>
  <a:extLst>
    <a:ext uri="{05A4C25C-085E-4340-85A3-A5531E510DB2}">
      <thm15:themeFamily xmlns:thm15="http://schemas.microsoft.com/office/thememl/2012/main" name="HSBC A4 Landscape 2018.potx" id="{72A842D0-FAB5-412B-B239-383E6E258A2B}" vid="{3D94EECA-5FB5-4A47-92FA-68DDA7058404}"/>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CC98259E1E614EA2376F7B6310295A" ma:contentTypeVersion="2" ma:contentTypeDescription="Create a new document." ma:contentTypeScope="" ma:versionID="f718192ca4da7d6ed1fdc8c7b966b1b4">
  <xsd:schema xmlns:xsd="http://www.w3.org/2001/XMLSchema" xmlns:xs="http://www.w3.org/2001/XMLSchema" xmlns:p="http://schemas.microsoft.com/office/2006/metadata/properties" targetNamespace="http://schemas.microsoft.com/office/2006/metadata/properties" ma:root="true" ma:fieldsID="a7a86e306a9dd0872c1cb2a21e17615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2B534-1B52-4B5E-ACF5-4BD206DB9D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CB57537-1300-46AA-BE17-12DC1E6C7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138BE17-0237-47B8-80F4-296BFB523B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15849</TotalTime>
  <Words>1847</Words>
  <Application>Microsoft Office PowerPoint</Application>
  <PresentationFormat>Widescreen</PresentationFormat>
  <Paragraphs>274</Paragraphs>
  <Slides>12</Slides>
  <Notes>11</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12</vt:i4>
      </vt:variant>
    </vt:vector>
  </HeadingPairs>
  <TitlesOfParts>
    <vt:vector size="33" baseType="lpstr">
      <vt:lpstr>Arial</vt:lpstr>
      <vt:lpstr>Calibri</vt:lpstr>
      <vt:lpstr>Helvetica Neue for HSBC Lt</vt:lpstr>
      <vt:lpstr>Symbol</vt:lpstr>
      <vt:lpstr>System Font Regular</vt:lpstr>
      <vt:lpstr>Times New Roman</vt:lpstr>
      <vt:lpstr>Univers Next for HSBC Bold</vt:lpstr>
      <vt:lpstr>Univers Next for HSBC Light</vt:lpstr>
      <vt:lpstr>Univers Next for HSBC Medium</vt:lpstr>
      <vt:lpstr>Univers Next for HSBC Regular</vt:lpstr>
      <vt:lpstr>Univers Next for HSBC Thin</vt:lpstr>
      <vt:lpstr>UniversNextforHSBC-Light</vt:lpstr>
      <vt:lpstr>UniversNextforHSBC-Medium</vt:lpstr>
      <vt:lpstr>Wingdings</vt:lpstr>
      <vt:lpstr>Wingdings 2</vt:lpstr>
      <vt:lpstr>Non-Message Driven</vt:lpstr>
      <vt:lpstr>1_Non-Message Driven</vt:lpstr>
      <vt:lpstr>2_Non-Message Driven</vt:lpstr>
      <vt:lpstr>3_Office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Sophie CHENERY</dc:creator>
  <cp:lastModifiedBy>Annette WHALLEY</cp:lastModifiedBy>
  <cp:revision>159</cp:revision>
  <dcterms:created xsi:type="dcterms:W3CDTF">2022-02-15T13:40:29Z</dcterms:created>
  <dcterms:modified xsi:type="dcterms:W3CDTF">2024-09-13T12:12:22Z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0x01010095CC98259E1E614EA2376F7B6310295A</vt:lpwstr>
  </property>
  <property fmtid="{D5CDD505-2E9C-101B-9397-08002B2CF9AE}" pid="4" name="MSIP_Label_0a8e637f-7bb7-4040-a22f-4e3924ef3558_Enabled">
    <vt:lpwstr>true</vt:lpwstr>
  </property>
  <property fmtid="{D5CDD505-2E9C-101B-9397-08002B2CF9AE}" pid="5" name="MSIP_Label_0a8e637f-7bb7-4040-a22f-4e3924ef3558_SetDate">
    <vt:lpwstr>2024-09-13T12:12:21Z</vt:lpwstr>
  </property>
  <property fmtid="{D5CDD505-2E9C-101B-9397-08002B2CF9AE}" pid="6" name="MSIP_Label_0a8e637f-7bb7-4040-a22f-4e3924ef3558_Method">
    <vt:lpwstr>Privileged</vt:lpwstr>
  </property>
  <property fmtid="{D5CDD505-2E9C-101B-9397-08002B2CF9AE}" pid="7" name="MSIP_Label_0a8e637f-7bb7-4040-a22f-4e3924ef3558_Name">
    <vt:lpwstr>CLAINTERN</vt:lpwstr>
  </property>
  <property fmtid="{D5CDD505-2E9C-101B-9397-08002B2CF9AE}" pid="8" name="MSIP_Label_0a8e637f-7bb7-4040-a22f-4e3924ef3558_SiteId">
    <vt:lpwstr>e0fd434d-ba64-497b-90d2-859c472e1a92</vt:lpwstr>
  </property>
  <property fmtid="{D5CDD505-2E9C-101B-9397-08002B2CF9AE}" pid="9" name="MSIP_Label_0a8e637f-7bb7-4040-a22f-4e3924ef3558_ActionId">
    <vt:lpwstr>9afc6dee-091c-4101-a304-e95469528c0d</vt:lpwstr>
  </property>
  <property fmtid="{D5CDD505-2E9C-101B-9397-08002B2CF9AE}" pid="10" name="MSIP_Label_0a8e637f-7bb7-4040-a22f-4e3924ef3558_ContentBits">
    <vt:lpwstr>2</vt:lpwstr>
  </property>
  <property fmtid="{D5CDD505-2E9C-101B-9397-08002B2CF9AE}" pid="11" name="Classification">
    <vt:lpwstr>INTERNAL</vt:lpwstr>
  </property>
</Properties>
</file>