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5"/>
  </p:notesMasterIdLst>
  <p:sldIdLst>
    <p:sldId id="3650" r:id="rId5"/>
    <p:sldId id="3937" r:id="rId6"/>
    <p:sldId id="3946" r:id="rId7"/>
    <p:sldId id="3967" r:id="rId8"/>
    <p:sldId id="3968" r:id="rId9"/>
    <p:sldId id="3963" r:id="rId10"/>
    <p:sldId id="3969" r:id="rId11"/>
    <p:sldId id="3966" r:id="rId12"/>
    <p:sldId id="1036" r:id="rId13"/>
    <p:sldId id="2621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C40BCD-FC55-42C7-AE11-F4BB629AD95C}">
          <p14:sldIdLst>
            <p14:sldId id="3650"/>
            <p14:sldId id="3937"/>
            <p14:sldId id="3946"/>
            <p14:sldId id="3967"/>
            <p14:sldId id="3968"/>
            <p14:sldId id="3963"/>
            <p14:sldId id="3969"/>
            <p14:sldId id="3966"/>
            <p14:sldId id="1036"/>
            <p14:sldId id="26219"/>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51916-7D7C-8230-97D3-6C96A2C9B2E6}" name="DAVIES, Jane" initials="DJ" userId="S::Jane.DAVIES@EDUCATION.GOV.UK::1ce1895d-9f91-4d1b-9265-2241e233ab90" providerId="AD"/>
  <p188:author id="{B53E3049-FBAB-961D-EA9B-81A8FCAF9E47}" name="EDWARDS, Keith" initials="EK" userId="S::Keith.EDWARDS@EDUCATION.GOV.UK::475f6823-1538-408b-8ef0-f97f9a868daa" providerId="AD"/>
  <p188:author id="{B90B11B3-F39F-F937-FD8A-364F0F26B9F3}" name="CHON, Wai-Leng" initials="CWL" userId="S::Wai-Leng.CHON@EDUCATION.GOV.UK::478f10db-1d18-4027-9759-ec43510cd43f" providerId="AD"/>
  <p188:author id="{6621BCC1-7F03-5373-498E-0C6AD4097867}" name="BAKER, Dan" initials="BD" userId="S::dan.baker@education.gov.uk::585ef7bb-7798-4a49-9c05-a19c6d5c41f0" providerId="AD"/>
  <p188:author id="{EFED1FD0-63DA-5CE5-2EEA-7C64B3FE8758}" name="GREENALL, Jamie" initials="GJ" userId="S::Jamie.GREENALL@EDUCATION.GOV.UK::8d76ee1e-a8db-489c-bafe-9d262f37819a" providerId="AD"/>
  <p188:author id="{D501AED6-1CE7-9693-AE1E-63B4A4742880}" name="SARAN, Hardeep" initials="SH" userId="S::Hardeep.SARAN@EDUCATION.GOV.UK::f22fefcb-32ba-4624-8c13-3b18c83ac11a" providerId="AD"/>
  <p188:author id="{51ACB7F4-D05C-6CC9-7142-334D9C6B78FC}" name="STRZEBRAKOWSKI, Janet" initials="SJ" userId="S::Janet.STRZEBRAKOWSKI@EDUCATION.GOV.UK::4483d792-2c51-4fa5-be00-3dec9a9887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UTLEDGE, Sarah" initials="RS" lastIdx="1" clrIdx="0">
    <p:extLst>
      <p:ext uri="{19B8F6BF-5375-455C-9EA6-DF929625EA0E}">
        <p15:presenceInfo xmlns:p15="http://schemas.microsoft.com/office/powerpoint/2012/main" userId="S::Sarah.ROUTLEDGE@EDUCATION.GOV.UK::b93e6439-9368-4088-9381-3a6b7a953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000000"/>
    <a:srgbClr val="873275"/>
    <a:srgbClr val="FFC000"/>
    <a:srgbClr val="558ED5"/>
    <a:srgbClr val="376092"/>
    <a:srgbClr val="7F7F7F"/>
    <a:srgbClr val="8EB4E3"/>
    <a:srgbClr val="17375E"/>
    <a:srgbClr val="435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874EF-FDF6-4259-B486-DAB7149FA0D3}" v="2" dt="2025-04-29T17:42:30.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0669" autoAdjust="0"/>
  </p:normalViewPr>
  <p:slideViewPr>
    <p:cSldViewPr snapToGrid="0">
      <p:cViewPr varScale="1">
        <p:scale>
          <a:sx n="82" d="100"/>
          <a:sy n="82" d="100"/>
        </p:scale>
        <p:origin x="600" y="40"/>
      </p:cViewPr>
      <p:guideLst>
        <p:guide orient="horz" pos="2137"/>
        <p:guide pos="3840"/>
      </p:guideLst>
    </p:cSldViewPr>
  </p:slideViewPr>
  <p:notesTextViewPr>
    <p:cViewPr>
      <p:scale>
        <a:sx n="1" d="1"/>
        <a:sy n="1" d="1"/>
      </p:scale>
      <p:origin x="0" y="0"/>
    </p:cViewPr>
  </p:notesTextViewPr>
  <p:notesViewPr>
    <p:cSldViewPr snapToGrid="0">
      <p:cViewPr varScale="1">
        <p:scale>
          <a:sx n="79" d="100"/>
          <a:sy n="79" d="100"/>
        </p:scale>
        <p:origin x="276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educationgovuk-my.sharepoint.com/personal/dan_baker_education_gov_uk/Documents/3.%20Energy/Aggregation/Summary%20of%20pkwh%20for%20MATs%20insights%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ducationgovuk-my.sharepoint.com/personal/dan_baker_education_gov_uk/Documents/3.%20Energy/Aggregation/Summary%20of%20pkwh%20for%20MATs%20insights%20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Sheet1!$C$10</c:f>
              <c:strCache>
                <c:ptCount val="1"/>
                <c:pt idx="0">
                  <c:v>Average of schools</c:v>
                </c:pt>
              </c:strCache>
            </c:strRef>
          </c:tx>
          <c:spPr>
            <a:solidFill>
              <a:schemeClr val="accent1"/>
            </a:solidFill>
            <a:ln>
              <a:noFill/>
            </a:ln>
            <a:effectLst/>
          </c:spPr>
          <c:invertIfNegative val="0"/>
          <c:cat>
            <c:strRef>
              <c:f>Sheet1!$B$11</c:f>
              <c:strCache>
                <c:ptCount val="1"/>
                <c:pt idx="0">
                  <c:v>Electricity</c:v>
                </c:pt>
              </c:strCache>
              <c:extLst/>
            </c:strRef>
          </c:cat>
          <c:val>
            <c:numRef>
              <c:f>Sheet1!$C$11</c:f>
              <c:numCache>
                <c:formatCode>General</c:formatCode>
                <c:ptCount val="1"/>
                <c:pt idx="0">
                  <c:v>100</c:v>
                </c:pt>
              </c:numCache>
              <c:extLst/>
            </c:numRef>
          </c:val>
          <c:extLst>
            <c:ext xmlns:c16="http://schemas.microsoft.com/office/drawing/2014/chart" uri="{C3380CC4-5D6E-409C-BE32-E72D297353CC}">
              <c16:uniqueId val="{00000000-D2D7-4B80-B142-D275BCCC808D}"/>
            </c:ext>
          </c:extLst>
        </c:ser>
        <c:ser>
          <c:idx val="1"/>
          <c:order val="1"/>
          <c:tx>
            <c:strRef>
              <c:f>Sheet1!$D$10</c:f>
              <c:strCache>
                <c:ptCount val="1"/>
                <c:pt idx="0">
                  <c:v>DfE "deal"</c:v>
                </c:pt>
              </c:strCache>
            </c:strRef>
          </c:tx>
          <c:spPr>
            <a:solidFill>
              <a:schemeClr val="accent2"/>
            </a:solidFill>
            <a:ln>
              <a:noFill/>
            </a:ln>
            <a:effectLst/>
          </c:spPr>
          <c:invertIfNegative val="0"/>
          <c:cat>
            <c:strRef>
              <c:f>Sheet1!$B$11</c:f>
              <c:strCache>
                <c:ptCount val="1"/>
                <c:pt idx="0">
                  <c:v>Electricity</c:v>
                </c:pt>
              </c:strCache>
              <c:extLst/>
            </c:strRef>
          </c:cat>
          <c:val>
            <c:numRef>
              <c:f>Sheet1!$D$11</c:f>
              <c:numCache>
                <c:formatCode>General</c:formatCode>
                <c:ptCount val="1"/>
                <c:pt idx="0">
                  <c:v>65.042979942693407</c:v>
                </c:pt>
              </c:numCache>
              <c:extLst/>
            </c:numRef>
          </c:val>
          <c:extLst>
            <c:ext xmlns:c16="http://schemas.microsoft.com/office/drawing/2014/chart" uri="{C3380CC4-5D6E-409C-BE32-E72D297353CC}">
              <c16:uniqueId val="{00000001-D2D7-4B80-B142-D275BCCC808D}"/>
            </c:ext>
          </c:extLst>
        </c:ser>
        <c:dLbls>
          <c:showLegendKey val="0"/>
          <c:showVal val="0"/>
          <c:showCatName val="0"/>
          <c:showSerName val="0"/>
          <c:showPercent val="0"/>
          <c:showBubbleSize val="0"/>
        </c:dLbls>
        <c:gapWidth val="219"/>
        <c:overlap val="-27"/>
        <c:axId val="156450176"/>
        <c:axId val="2036020448"/>
      </c:barChart>
      <c:catAx>
        <c:axId val="156450176"/>
        <c:scaling>
          <c:orientation val="minMax"/>
        </c:scaling>
        <c:delete val="1"/>
        <c:axPos val="b"/>
        <c:numFmt formatCode="General" sourceLinked="1"/>
        <c:majorTickMark val="none"/>
        <c:minorTickMark val="none"/>
        <c:tickLblPos val="nextTo"/>
        <c:crossAx val="2036020448"/>
        <c:crosses val="autoZero"/>
        <c:auto val="1"/>
        <c:lblAlgn val="ctr"/>
        <c:lblOffset val="100"/>
        <c:noMultiLvlLbl val="0"/>
      </c:catAx>
      <c:valAx>
        <c:axId val="2036020448"/>
        <c:scaling>
          <c:orientation val="minMax"/>
          <c:max val="100"/>
        </c:scaling>
        <c:delete val="1"/>
        <c:axPos val="l"/>
        <c:majorGridlines>
          <c:spPr>
            <a:ln w="9525" cap="flat" cmpd="sng" algn="ctr">
              <a:solidFill>
                <a:schemeClr val="accent5">
                  <a:lumMod val="20000"/>
                  <a:lumOff val="80000"/>
                </a:schemeClr>
              </a:solidFill>
              <a:prstDash val="sysDash"/>
              <a:round/>
            </a:ln>
            <a:effectLst/>
          </c:spPr>
        </c:majorGridlines>
        <c:numFmt formatCode="General" sourceLinked="1"/>
        <c:majorTickMark val="none"/>
        <c:minorTickMark val="none"/>
        <c:tickLblPos val="nextTo"/>
        <c:crossAx val="15645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Sheet1!$C$10</c:f>
              <c:strCache>
                <c:ptCount val="1"/>
                <c:pt idx="0">
                  <c:v>Average of schools</c:v>
                </c:pt>
              </c:strCache>
            </c:strRef>
          </c:tx>
          <c:spPr>
            <a:solidFill>
              <a:schemeClr val="accent1"/>
            </a:solidFill>
            <a:ln>
              <a:noFill/>
            </a:ln>
            <a:effectLst/>
          </c:spPr>
          <c:invertIfNegative val="0"/>
          <c:cat>
            <c:strRef>
              <c:f>Sheet1!$B$12</c:f>
              <c:strCache>
                <c:ptCount val="1"/>
                <c:pt idx="0">
                  <c:v>Gas</c:v>
                </c:pt>
              </c:strCache>
            </c:strRef>
          </c:cat>
          <c:val>
            <c:numRef>
              <c:f>Sheet1!$C$12</c:f>
              <c:numCache>
                <c:formatCode>General</c:formatCode>
                <c:ptCount val="1"/>
                <c:pt idx="0">
                  <c:v>100</c:v>
                </c:pt>
              </c:numCache>
            </c:numRef>
          </c:val>
          <c:extLst>
            <c:ext xmlns:c16="http://schemas.microsoft.com/office/drawing/2014/chart" uri="{C3380CC4-5D6E-409C-BE32-E72D297353CC}">
              <c16:uniqueId val="{00000000-D32D-4EDF-935C-5D9E3593C437}"/>
            </c:ext>
          </c:extLst>
        </c:ser>
        <c:ser>
          <c:idx val="1"/>
          <c:order val="1"/>
          <c:tx>
            <c:strRef>
              <c:f>Sheet1!$D$10</c:f>
              <c:strCache>
                <c:ptCount val="1"/>
                <c:pt idx="0">
                  <c:v>DfE "deal"</c:v>
                </c:pt>
              </c:strCache>
            </c:strRef>
          </c:tx>
          <c:spPr>
            <a:solidFill>
              <a:schemeClr val="accent2"/>
            </a:solidFill>
            <a:ln>
              <a:noFill/>
            </a:ln>
            <a:effectLst/>
          </c:spPr>
          <c:invertIfNegative val="0"/>
          <c:cat>
            <c:strRef>
              <c:f>Sheet1!$B$12</c:f>
              <c:strCache>
                <c:ptCount val="1"/>
                <c:pt idx="0">
                  <c:v>Gas</c:v>
                </c:pt>
              </c:strCache>
            </c:strRef>
          </c:cat>
          <c:val>
            <c:numRef>
              <c:f>Sheet1!$D$12</c:f>
              <c:numCache>
                <c:formatCode>General</c:formatCode>
                <c:ptCount val="1"/>
                <c:pt idx="0">
                  <c:v>50.022933240610257</c:v>
                </c:pt>
              </c:numCache>
            </c:numRef>
          </c:val>
          <c:extLst>
            <c:ext xmlns:c16="http://schemas.microsoft.com/office/drawing/2014/chart" uri="{C3380CC4-5D6E-409C-BE32-E72D297353CC}">
              <c16:uniqueId val="{00000001-D32D-4EDF-935C-5D9E3593C437}"/>
            </c:ext>
          </c:extLst>
        </c:ser>
        <c:dLbls>
          <c:showLegendKey val="0"/>
          <c:showVal val="0"/>
          <c:showCatName val="0"/>
          <c:showSerName val="0"/>
          <c:showPercent val="0"/>
          <c:showBubbleSize val="0"/>
        </c:dLbls>
        <c:gapWidth val="219"/>
        <c:overlap val="-27"/>
        <c:axId val="156450176"/>
        <c:axId val="2036020448"/>
      </c:barChart>
      <c:catAx>
        <c:axId val="156450176"/>
        <c:scaling>
          <c:orientation val="minMax"/>
        </c:scaling>
        <c:delete val="1"/>
        <c:axPos val="b"/>
        <c:numFmt formatCode="General" sourceLinked="1"/>
        <c:majorTickMark val="none"/>
        <c:minorTickMark val="none"/>
        <c:tickLblPos val="nextTo"/>
        <c:crossAx val="2036020448"/>
        <c:crosses val="autoZero"/>
        <c:auto val="1"/>
        <c:lblAlgn val="ctr"/>
        <c:lblOffset val="100"/>
        <c:noMultiLvlLbl val="0"/>
      </c:catAx>
      <c:valAx>
        <c:axId val="2036020448"/>
        <c:scaling>
          <c:orientation val="minMax"/>
          <c:max val="100"/>
        </c:scaling>
        <c:delete val="1"/>
        <c:axPos val="l"/>
        <c:majorGridlines>
          <c:spPr>
            <a:ln w="9525" cap="flat" cmpd="sng" algn="ctr">
              <a:solidFill>
                <a:schemeClr val="accent5">
                  <a:lumMod val="20000"/>
                  <a:lumOff val="80000"/>
                </a:schemeClr>
              </a:solidFill>
              <a:prstDash val="sysDot"/>
              <a:round/>
            </a:ln>
            <a:effectLst/>
          </c:spPr>
        </c:majorGridlines>
        <c:numFmt formatCode="General" sourceLinked="1"/>
        <c:majorTickMark val="none"/>
        <c:minorTickMark val="none"/>
        <c:tickLblPos val="nextTo"/>
        <c:crossAx val="15645017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8C9E7-9E6E-4BF0-959B-7C3AA97EAAA5}" type="doc">
      <dgm:prSet loTypeId="urn:microsoft.com/office/officeart/2005/8/layout/chevron1" loCatId="process" qsTypeId="urn:microsoft.com/office/officeart/2005/8/quickstyle/simple1" qsCatId="simple" csTypeId="urn:microsoft.com/office/officeart/2005/8/colors/accent1_2" csCatId="accent1" phldr="1"/>
      <dgm:spPr/>
    </dgm:pt>
    <dgm:pt modelId="{B94B9BD9-1CC7-4E38-9189-25D2255FFB92}">
      <dgm:prSet phldrT="[Text]"/>
      <dgm:spPr/>
      <dgm:t>
        <a:bodyPr/>
        <a:lstStyle/>
        <a:p>
          <a:r>
            <a:rPr lang="en-GB" dirty="0"/>
            <a:t>Risk reduction</a:t>
          </a:r>
        </a:p>
      </dgm:t>
    </dgm:pt>
    <dgm:pt modelId="{E40C872E-8308-49C7-BDA3-A63D784FC845}" type="parTrans" cxnId="{18B37027-9C2B-4A3A-8F44-001ECEF02D3F}">
      <dgm:prSet/>
      <dgm:spPr/>
      <dgm:t>
        <a:bodyPr/>
        <a:lstStyle/>
        <a:p>
          <a:endParaRPr lang="en-GB"/>
        </a:p>
      </dgm:t>
    </dgm:pt>
    <dgm:pt modelId="{10D88760-01BB-4F11-B566-FB21F6E200B9}" type="sibTrans" cxnId="{18B37027-9C2B-4A3A-8F44-001ECEF02D3F}">
      <dgm:prSet/>
      <dgm:spPr/>
      <dgm:t>
        <a:bodyPr/>
        <a:lstStyle/>
        <a:p>
          <a:endParaRPr lang="en-GB"/>
        </a:p>
      </dgm:t>
    </dgm:pt>
    <dgm:pt modelId="{B62C6AA2-6318-46DD-ADB7-6D3E5DCAF717}">
      <dgm:prSet phldrT="[Text]"/>
      <dgm:spPr/>
      <dgm:t>
        <a:bodyPr/>
        <a:lstStyle/>
        <a:p>
          <a:r>
            <a:rPr lang="en-GB" dirty="0"/>
            <a:t>Simplification</a:t>
          </a:r>
        </a:p>
      </dgm:t>
    </dgm:pt>
    <dgm:pt modelId="{1B1DEAF0-BFCE-42A3-9574-E0C9766ADB71}" type="parTrans" cxnId="{1309B339-97E6-4D00-9E85-036EB52B5281}">
      <dgm:prSet/>
      <dgm:spPr/>
      <dgm:t>
        <a:bodyPr/>
        <a:lstStyle/>
        <a:p>
          <a:endParaRPr lang="en-GB"/>
        </a:p>
      </dgm:t>
    </dgm:pt>
    <dgm:pt modelId="{E97BD12A-1883-4524-AD38-851DB5E0CDB6}" type="sibTrans" cxnId="{1309B339-97E6-4D00-9E85-036EB52B5281}">
      <dgm:prSet/>
      <dgm:spPr/>
      <dgm:t>
        <a:bodyPr/>
        <a:lstStyle/>
        <a:p>
          <a:endParaRPr lang="en-GB"/>
        </a:p>
      </dgm:t>
    </dgm:pt>
    <dgm:pt modelId="{D20AC57A-79CE-4751-A9B5-ABC970DB27A3}">
      <dgm:prSet phldrT="[Text]"/>
      <dgm:spPr/>
      <dgm:t>
        <a:bodyPr/>
        <a:lstStyle/>
        <a:p>
          <a:r>
            <a:rPr lang="en-GB" dirty="0"/>
            <a:t>Savings</a:t>
          </a:r>
        </a:p>
      </dgm:t>
    </dgm:pt>
    <dgm:pt modelId="{DB078685-9A2E-42DF-92CD-38052DD6618A}" type="parTrans" cxnId="{205F3134-57B5-45ED-B577-60907161478B}">
      <dgm:prSet/>
      <dgm:spPr/>
      <dgm:t>
        <a:bodyPr/>
        <a:lstStyle/>
        <a:p>
          <a:endParaRPr lang="en-GB"/>
        </a:p>
      </dgm:t>
    </dgm:pt>
    <dgm:pt modelId="{2C3E1B02-723D-4DBB-AB61-5267456E5F44}" type="sibTrans" cxnId="{205F3134-57B5-45ED-B577-60907161478B}">
      <dgm:prSet/>
      <dgm:spPr/>
      <dgm:t>
        <a:bodyPr/>
        <a:lstStyle/>
        <a:p>
          <a:endParaRPr lang="en-GB"/>
        </a:p>
      </dgm:t>
    </dgm:pt>
    <dgm:pt modelId="{25459462-3D6F-4C6F-BDA3-DCE5BBBEEB2C}" type="pres">
      <dgm:prSet presAssocID="{9128C9E7-9E6E-4BF0-959B-7C3AA97EAAA5}" presName="Name0" presStyleCnt="0">
        <dgm:presLayoutVars>
          <dgm:dir/>
          <dgm:animLvl val="lvl"/>
          <dgm:resizeHandles val="exact"/>
        </dgm:presLayoutVars>
      </dgm:prSet>
      <dgm:spPr/>
    </dgm:pt>
    <dgm:pt modelId="{E5BF8078-0992-430A-AC8A-A696B027C713}" type="pres">
      <dgm:prSet presAssocID="{B94B9BD9-1CC7-4E38-9189-25D2255FFB92}" presName="parTxOnly" presStyleLbl="node1" presStyleIdx="0" presStyleCnt="3">
        <dgm:presLayoutVars>
          <dgm:chMax val="0"/>
          <dgm:chPref val="0"/>
          <dgm:bulletEnabled val="1"/>
        </dgm:presLayoutVars>
      </dgm:prSet>
      <dgm:spPr/>
    </dgm:pt>
    <dgm:pt modelId="{822F263F-C2B4-4DD3-AF3A-6E1B20E5CB04}" type="pres">
      <dgm:prSet presAssocID="{10D88760-01BB-4F11-B566-FB21F6E200B9}" presName="parTxOnlySpace" presStyleCnt="0"/>
      <dgm:spPr/>
    </dgm:pt>
    <dgm:pt modelId="{6B825C32-CEA7-4250-8864-1F80DF1A23A3}" type="pres">
      <dgm:prSet presAssocID="{B62C6AA2-6318-46DD-ADB7-6D3E5DCAF717}" presName="parTxOnly" presStyleLbl="node1" presStyleIdx="1" presStyleCnt="3">
        <dgm:presLayoutVars>
          <dgm:chMax val="0"/>
          <dgm:chPref val="0"/>
          <dgm:bulletEnabled val="1"/>
        </dgm:presLayoutVars>
      </dgm:prSet>
      <dgm:spPr/>
    </dgm:pt>
    <dgm:pt modelId="{B719DAD7-C68C-4130-A081-D3B0BE4D12A4}" type="pres">
      <dgm:prSet presAssocID="{E97BD12A-1883-4524-AD38-851DB5E0CDB6}" presName="parTxOnlySpace" presStyleCnt="0"/>
      <dgm:spPr/>
    </dgm:pt>
    <dgm:pt modelId="{017DFC92-9D64-476D-B14F-3480B5A53F3D}" type="pres">
      <dgm:prSet presAssocID="{D20AC57A-79CE-4751-A9B5-ABC970DB27A3}" presName="parTxOnly" presStyleLbl="node1" presStyleIdx="2" presStyleCnt="3">
        <dgm:presLayoutVars>
          <dgm:chMax val="0"/>
          <dgm:chPref val="0"/>
          <dgm:bulletEnabled val="1"/>
        </dgm:presLayoutVars>
      </dgm:prSet>
      <dgm:spPr/>
    </dgm:pt>
  </dgm:ptLst>
  <dgm:cxnLst>
    <dgm:cxn modelId="{8274EE1C-A073-44A6-9575-0BA2DEB5F480}" type="presOf" srcId="{D20AC57A-79CE-4751-A9B5-ABC970DB27A3}" destId="{017DFC92-9D64-476D-B14F-3480B5A53F3D}" srcOrd="0" destOrd="0" presId="urn:microsoft.com/office/officeart/2005/8/layout/chevron1"/>
    <dgm:cxn modelId="{18B37027-9C2B-4A3A-8F44-001ECEF02D3F}" srcId="{9128C9E7-9E6E-4BF0-959B-7C3AA97EAAA5}" destId="{B94B9BD9-1CC7-4E38-9189-25D2255FFB92}" srcOrd="0" destOrd="0" parTransId="{E40C872E-8308-49C7-BDA3-A63D784FC845}" sibTransId="{10D88760-01BB-4F11-B566-FB21F6E200B9}"/>
    <dgm:cxn modelId="{205F3134-57B5-45ED-B577-60907161478B}" srcId="{9128C9E7-9E6E-4BF0-959B-7C3AA97EAAA5}" destId="{D20AC57A-79CE-4751-A9B5-ABC970DB27A3}" srcOrd="2" destOrd="0" parTransId="{DB078685-9A2E-42DF-92CD-38052DD6618A}" sibTransId="{2C3E1B02-723D-4DBB-AB61-5267456E5F44}"/>
    <dgm:cxn modelId="{1309B339-97E6-4D00-9E85-036EB52B5281}" srcId="{9128C9E7-9E6E-4BF0-959B-7C3AA97EAAA5}" destId="{B62C6AA2-6318-46DD-ADB7-6D3E5DCAF717}" srcOrd="1" destOrd="0" parTransId="{1B1DEAF0-BFCE-42A3-9574-E0C9766ADB71}" sibTransId="{E97BD12A-1883-4524-AD38-851DB5E0CDB6}"/>
    <dgm:cxn modelId="{04D12A52-E2CD-465E-B4B2-29E847219367}" type="presOf" srcId="{9128C9E7-9E6E-4BF0-959B-7C3AA97EAAA5}" destId="{25459462-3D6F-4C6F-BDA3-DCE5BBBEEB2C}" srcOrd="0" destOrd="0" presId="urn:microsoft.com/office/officeart/2005/8/layout/chevron1"/>
    <dgm:cxn modelId="{3C3D4F83-A980-4EA5-A649-047CCE6E0882}" type="presOf" srcId="{B62C6AA2-6318-46DD-ADB7-6D3E5DCAF717}" destId="{6B825C32-CEA7-4250-8864-1F80DF1A23A3}" srcOrd="0" destOrd="0" presId="urn:microsoft.com/office/officeart/2005/8/layout/chevron1"/>
    <dgm:cxn modelId="{A908E2C5-A54F-4DE8-9E38-AC44D2AFF218}" type="presOf" srcId="{B94B9BD9-1CC7-4E38-9189-25D2255FFB92}" destId="{E5BF8078-0992-430A-AC8A-A696B027C713}" srcOrd="0" destOrd="0" presId="urn:microsoft.com/office/officeart/2005/8/layout/chevron1"/>
    <dgm:cxn modelId="{0FA08BB8-8585-4006-BCC0-5EB5220A5129}" type="presParOf" srcId="{25459462-3D6F-4C6F-BDA3-DCE5BBBEEB2C}" destId="{E5BF8078-0992-430A-AC8A-A696B027C713}" srcOrd="0" destOrd="0" presId="urn:microsoft.com/office/officeart/2005/8/layout/chevron1"/>
    <dgm:cxn modelId="{D6C579D6-B538-433F-B9A6-E6079F2900EB}" type="presParOf" srcId="{25459462-3D6F-4C6F-BDA3-DCE5BBBEEB2C}" destId="{822F263F-C2B4-4DD3-AF3A-6E1B20E5CB04}" srcOrd="1" destOrd="0" presId="urn:microsoft.com/office/officeart/2005/8/layout/chevron1"/>
    <dgm:cxn modelId="{FADA7A87-8A61-4A3F-8A96-BA960D0E54A0}" type="presParOf" srcId="{25459462-3D6F-4C6F-BDA3-DCE5BBBEEB2C}" destId="{6B825C32-CEA7-4250-8864-1F80DF1A23A3}" srcOrd="2" destOrd="0" presId="urn:microsoft.com/office/officeart/2005/8/layout/chevron1"/>
    <dgm:cxn modelId="{37B84327-32A9-4842-80CC-02B4D9EF4A4A}" type="presParOf" srcId="{25459462-3D6F-4C6F-BDA3-DCE5BBBEEB2C}" destId="{B719DAD7-C68C-4130-A081-D3B0BE4D12A4}" srcOrd="3" destOrd="0" presId="urn:microsoft.com/office/officeart/2005/8/layout/chevron1"/>
    <dgm:cxn modelId="{9AA9A3E4-F9B9-4491-BD89-D1831E6A40ED}" type="presParOf" srcId="{25459462-3D6F-4C6F-BDA3-DCE5BBBEEB2C}" destId="{017DFC92-9D64-476D-B14F-3480B5A53F3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F8078-0992-430A-AC8A-A696B027C713}">
      <dsp:nvSpPr>
        <dsp:cNvPr id="0" name=""/>
        <dsp:cNvSpPr/>
      </dsp:nvSpPr>
      <dsp:spPr>
        <a:xfrm>
          <a:off x="2381" y="344046"/>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Risk reduction</a:t>
          </a:r>
        </a:p>
      </dsp:txBody>
      <dsp:txXfrm>
        <a:off x="582612" y="344046"/>
        <a:ext cx="1740694" cy="1160462"/>
      </dsp:txXfrm>
    </dsp:sp>
    <dsp:sp modelId="{6B825C32-CEA7-4250-8864-1F80DF1A23A3}">
      <dsp:nvSpPr>
        <dsp:cNvPr id="0" name=""/>
        <dsp:cNvSpPr/>
      </dsp:nvSpPr>
      <dsp:spPr>
        <a:xfrm>
          <a:off x="2613421" y="344046"/>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Simplification</a:t>
          </a:r>
        </a:p>
      </dsp:txBody>
      <dsp:txXfrm>
        <a:off x="3193652" y="344046"/>
        <a:ext cx="1740694" cy="1160462"/>
      </dsp:txXfrm>
    </dsp:sp>
    <dsp:sp modelId="{017DFC92-9D64-476D-B14F-3480B5A53F3D}">
      <dsp:nvSpPr>
        <dsp:cNvPr id="0" name=""/>
        <dsp:cNvSpPr/>
      </dsp:nvSpPr>
      <dsp:spPr>
        <a:xfrm>
          <a:off x="5224462" y="344046"/>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Savings</a:t>
          </a:r>
        </a:p>
      </dsp:txBody>
      <dsp:txXfrm>
        <a:off x="5804693" y="344046"/>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BC7FD-1FFD-47E0-A28F-63E19BA3275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91105-019B-4479-9539-58ACBFB6A79D}" type="slidenum">
              <a:rPr lang="en-GB" smtClean="0"/>
              <a:t>‹#›</a:t>
            </a:fld>
            <a:endParaRPr lang="en-GB"/>
          </a:p>
        </p:txBody>
      </p:sp>
    </p:spTree>
    <p:extLst>
      <p:ext uri="{BB962C8B-B14F-4D97-AF65-F5344CB8AC3E}">
        <p14:creationId xmlns:p14="http://schemas.microsoft.com/office/powerpoint/2010/main" val="105000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91105-019B-4479-9539-58ACBFB6A79D}" type="slidenum">
              <a:rPr lang="en-GB" smtClean="0"/>
              <a:t>1</a:t>
            </a:fld>
            <a:endParaRPr lang="en-GB"/>
          </a:p>
        </p:txBody>
      </p:sp>
    </p:spTree>
    <p:extLst>
      <p:ext uri="{BB962C8B-B14F-4D97-AF65-F5344CB8AC3E}">
        <p14:creationId xmlns:p14="http://schemas.microsoft.com/office/powerpoint/2010/main" val="99293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91105-019B-4479-9539-58ACBFB6A79D}" type="slidenum">
              <a:rPr lang="en-GB" smtClean="0"/>
              <a:t>2</a:t>
            </a:fld>
            <a:endParaRPr lang="en-GB"/>
          </a:p>
        </p:txBody>
      </p:sp>
    </p:spTree>
    <p:extLst>
      <p:ext uri="{BB962C8B-B14F-4D97-AF65-F5344CB8AC3E}">
        <p14:creationId xmlns:p14="http://schemas.microsoft.com/office/powerpoint/2010/main" val="42580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591105-019B-4479-9539-58ACBFB6A79D}" type="slidenum">
              <a:rPr lang="en-GB" smtClean="0"/>
              <a:t>3</a:t>
            </a:fld>
            <a:endParaRPr lang="en-GB"/>
          </a:p>
        </p:txBody>
      </p:sp>
    </p:spTree>
    <p:extLst>
      <p:ext uri="{BB962C8B-B14F-4D97-AF65-F5344CB8AC3E}">
        <p14:creationId xmlns:p14="http://schemas.microsoft.com/office/powerpoint/2010/main" val="257689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91105-019B-4479-9539-58ACBFB6A79D}" type="slidenum">
              <a:rPr lang="en-GB" smtClean="0"/>
              <a:t>4</a:t>
            </a:fld>
            <a:endParaRPr lang="en-GB"/>
          </a:p>
        </p:txBody>
      </p:sp>
    </p:spTree>
    <p:extLst>
      <p:ext uri="{BB962C8B-B14F-4D97-AF65-F5344CB8AC3E}">
        <p14:creationId xmlns:p14="http://schemas.microsoft.com/office/powerpoint/2010/main" val="276098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91105-019B-4479-9539-58ACBFB6A79D}" type="slidenum">
              <a:rPr lang="en-GB" smtClean="0"/>
              <a:t>6</a:t>
            </a:fld>
            <a:endParaRPr lang="en-GB"/>
          </a:p>
        </p:txBody>
      </p:sp>
    </p:spTree>
    <p:extLst>
      <p:ext uri="{BB962C8B-B14F-4D97-AF65-F5344CB8AC3E}">
        <p14:creationId xmlns:p14="http://schemas.microsoft.com/office/powerpoint/2010/main" val="51375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endParaRPr lang="en-GB" sz="11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8591105-019B-4479-9539-58ACBFB6A79D}" type="slidenum">
              <a:rPr lang="en-GB" smtClean="0"/>
              <a:t>8</a:t>
            </a:fld>
            <a:endParaRPr lang="en-GB"/>
          </a:p>
        </p:txBody>
      </p:sp>
    </p:spTree>
    <p:extLst>
      <p:ext uri="{BB962C8B-B14F-4D97-AF65-F5344CB8AC3E}">
        <p14:creationId xmlns:p14="http://schemas.microsoft.com/office/powerpoint/2010/main" val="21947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7F44E7-3C60-443D-B9C2-AA0AF1025CEE}" type="slidenum">
              <a:rPr lang="en-GB" smtClean="0"/>
              <a:t>9</a:t>
            </a:fld>
            <a:endParaRPr lang="en-GB"/>
          </a:p>
        </p:txBody>
      </p:sp>
    </p:spTree>
    <p:extLst>
      <p:ext uri="{BB962C8B-B14F-4D97-AF65-F5344CB8AC3E}">
        <p14:creationId xmlns:p14="http://schemas.microsoft.com/office/powerpoint/2010/main" val="305449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4DB4F34-A774-4C4D-B034-B3A27D62E1A9}"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DEFCE-07A9-4849-90C1-70B5C92E25DB}" type="slidenum">
              <a:rPr lang="en-GB" smtClean="0"/>
              <a:t>‹#›</a:t>
            </a:fld>
            <a:endParaRPr lang="en-GB"/>
          </a:p>
        </p:txBody>
      </p:sp>
    </p:spTree>
    <p:extLst>
      <p:ext uri="{BB962C8B-B14F-4D97-AF65-F5344CB8AC3E}">
        <p14:creationId xmlns:p14="http://schemas.microsoft.com/office/powerpoint/2010/main" val="408369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D6CFDA-AA87-4A8A-AD26-13E1ECB9B860}"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268714980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D6CFDA-AA87-4A8A-AD26-13E1ECB9B860}"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68940113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862" y="472965"/>
            <a:ext cx="10972800" cy="620111"/>
          </a:xfrm>
          <a:prstGeom prst="rect">
            <a:avLst/>
          </a:prstGeom>
        </p:spPr>
        <p:txBody>
          <a:bodyPr/>
          <a:lstStyle>
            <a:lvl1pPr marL="0" algn="l" defTabSz="457200" rtl="0" eaLnBrk="1" latinLnBrk="0" hangingPunct="1">
              <a:spcBef>
                <a:spcPct val="0"/>
              </a:spcBef>
              <a:buNone/>
              <a:defRPr lang="en-US" sz="3200" b="1" kern="1200" dirty="0">
                <a:solidFill>
                  <a:srgbClr val="435464"/>
                </a:solidFill>
                <a:latin typeface="Helvetica" panose="020B0604020202020204" pitchFamily="34" charset="0"/>
                <a:ea typeface="+mj-ea"/>
                <a:cs typeface="Helvetica" panose="020B0604020202020204" pitchFamily="34" charset="0"/>
              </a:defRPr>
            </a:lvl1pPr>
          </a:lstStyle>
          <a:p>
            <a:r>
              <a:rPr lang="en-GB"/>
              <a:t>Click to edit Master title style</a:t>
            </a:r>
            <a:endParaRPr lang="en-US"/>
          </a:p>
        </p:txBody>
      </p:sp>
      <p:sp>
        <p:nvSpPr>
          <p:cNvPr id="5" name="Slide Number Placeholder 4"/>
          <p:cNvSpPr>
            <a:spLocks noGrp="1"/>
          </p:cNvSpPr>
          <p:nvPr>
            <p:ph type="sldNum" sz="quarter" idx="12"/>
          </p:nvPr>
        </p:nvSpPr>
        <p:spPr>
          <a:xfrm>
            <a:off x="11207334" y="6373442"/>
            <a:ext cx="491858" cy="365125"/>
          </a:xfrm>
          <a:prstGeom prst="rect">
            <a:avLst/>
          </a:prstGeom>
        </p:spPr>
        <p:txBody>
          <a:bodyPr/>
          <a:lstStyle>
            <a:lvl1pPr>
              <a:defRPr>
                <a:solidFill>
                  <a:schemeClr val="bg1"/>
                </a:solidFill>
              </a:defRPr>
            </a:lvl1pPr>
          </a:lstStyle>
          <a:p>
            <a:fld id="{DBC82C4D-8DEA-7443-9CCC-7BD5F88B2F9B}" type="slidenum">
              <a:rPr lang="en-US" smtClean="0"/>
              <a:pPr/>
              <a:t>‹#›</a:t>
            </a:fld>
            <a:endParaRPr lang="en-US"/>
          </a:p>
        </p:txBody>
      </p:sp>
      <p:sp>
        <p:nvSpPr>
          <p:cNvPr id="6" name="Content Placeholder 2">
            <a:extLst>
              <a:ext uri="{FF2B5EF4-FFF2-40B4-BE49-F238E27FC236}">
                <a16:creationId xmlns:a16="http://schemas.microsoft.com/office/drawing/2014/main" id="{0F474A24-86E5-4BBA-9FBA-906850570DAC}"/>
              </a:ext>
            </a:extLst>
          </p:cNvPr>
          <p:cNvSpPr>
            <a:spLocks noGrp="1"/>
          </p:cNvSpPr>
          <p:nvPr>
            <p:ph sz="half" idx="1"/>
          </p:nvPr>
        </p:nvSpPr>
        <p:spPr>
          <a:xfrm>
            <a:off x="367862" y="1368974"/>
            <a:ext cx="10972800"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798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B34A-4EE8-AD4D-8D2F-0251FCD8A459}"/>
              </a:ext>
            </a:extLst>
          </p:cNvPr>
          <p:cNvSpPr>
            <a:spLocks noGrp="1"/>
          </p:cNvSpPr>
          <p:nvPr>
            <p:ph type="title"/>
          </p:nvPr>
        </p:nvSpPr>
        <p:spPr>
          <a:xfrm>
            <a:off x="540000" y="601300"/>
            <a:ext cx="6775200" cy="1260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1B721DE-CC82-6948-824B-A68A17DF28E3}"/>
              </a:ext>
            </a:extLst>
          </p:cNvPr>
          <p:cNvSpPr>
            <a:spLocks noGrp="1"/>
          </p:cNvSpPr>
          <p:nvPr>
            <p:ph idx="1"/>
          </p:nvPr>
        </p:nvSpPr>
        <p:spPr>
          <a:xfrm>
            <a:off x="540000" y="2436796"/>
            <a:ext cx="11160000" cy="4043204"/>
          </a:xfrm>
        </p:spPr>
        <p:txBody>
          <a:bodyPr/>
          <a:lstStyle>
            <a:lvl1pPr>
              <a:spcBef>
                <a:spcPts val="800"/>
              </a:spcBef>
              <a:defRPr sz="2000"/>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29D678D-BA2A-AE41-AED9-D3334F3334BB}"/>
              </a:ext>
            </a:extLst>
          </p:cNvPr>
          <p:cNvSpPr>
            <a:spLocks noGrp="1"/>
          </p:cNvSpPr>
          <p:nvPr>
            <p:ph type="body" sz="quarter" idx="10" hasCustomPrompt="1"/>
          </p:nvPr>
        </p:nvSpPr>
        <p:spPr>
          <a:xfrm>
            <a:off x="540000" y="1788796"/>
            <a:ext cx="7920000" cy="648000"/>
          </a:xfrm>
        </p:spPr>
        <p:txBody>
          <a:bodyPr lIns="90000" tIns="36000" bIns="46800">
            <a:normAutofit/>
          </a:bodyPr>
          <a:lstStyle>
            <a:lvl1pPr marL="0" indent="0">
              <a:buNone/>
              <a:defRPr sz="2000">
                <a:solidFill>
                  <a:schemeClr val="tx1">
                    <a:lumMod val="50000"/>
                    <a:lumOff val="50000"/>
                  </a:schemeClr>
                </a:solidFill>
              </a:defRPr>
            </a:lvl1pPr>
            <a:lvl2pPr marL="457200" indent="0">
              <a:buNone/>
              <a:defRPr>
                <a:solidFill>
                  <a:schemeClr val="tx1">
                    <a:lumMod val="50000"/>
                    <a:lumOff val="50000"/>
                  </a:schemeClr>
                </a:solidFill>
              </a:defRPr>
            </a:lvl2pPr>
            <a:lvl3pPr marL="914400" indent="0">
              <a:buNone/>
              <a:defRPr>
                <a:solidFill>
                  <a:schemeClr val="tx1">
                    <a:lumMod val="50000"/>
                    <a:lumOff val="50000"/>
                  </a:schemeClr>
                </a:solidFill>
              </a:defRPr>
            </a:lvl3pPr>
            <a:lvl4pPr marL="1371600" indent="0">
              <a:buNone/>
              <a:defRPr>
                <a:solidFill>
                  <a:schemeClr val="tx1">
                    <a:lumMod val="50000"/>
                    <a:lumOff val="50000"/>
                  </a:schemeClr>
                </a:solidFill>
              </a:defRPr>
            </a:lvl4pPr>
            <a:lvl5pPr marL="1828800" indent="0">
              <a:buNone/>
              <a:defRPr>
                <a:solidFill>
                  <a:schemeClr val="tx1">
                    <a:lumMod val="50000"/>
                    <a:lumOff val="50000"/>
                  </a:schemeClr>
                </a:solidFill>
              </a:defRPr>
            </a:lvl5pPr>
          </a:lstStyle>
          <a:p>
            <a:pPr lvl="0"/>
            <a:r>
              <a:rPr lang="en-GB" err="1"/>
              <a:t>Subheader</a:t>
            </a:r>
            <a:r>
              <a:rPr lang="en-GB"/>
              <a:t> or secondary information</a:t>
            </a:r>
            <a:endParaRPr lang="en-US"/>
          </a:p>
        </p:txBody>
      </p:sp>
    </p:spTree>
    <p:extLst>
      <p:ext uri="{BB962C8B-B14F-4D97-AF65-F5344CB8AC3E}">
        <p14:creationId xmlns:p14="http://schemas.microsoft.com/office/powerpoint/2010/main" val="258372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27332"/>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Classroom of students raising their hands in front of a teacher">
            <a:extLst>
              <a:ext uri="{FF2B5EF4-FFF2-40B4-BE49-F238E27FC236}">
                <a16:creationId xmlns:a16="http://schemas.microsoft.com/office/drawing/2014/main" id="{297E42D5-CFB4-4BA7-8DED-F31D8F196A4E}"/>
              </a:ext>
            </a:extLst>
          </p:cNvPr>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bwMode="auto">
          <a:xfrm>
            <a:off x="-2128" y="1"/>
            <a:ext cx="12192000" cy="6181725"/>
          </a:xfrm>
          <a:prstGeom prst="rect">
            <a:avLst/>
          </a:prstGeom>
        </p:spPr>
      </p:pic>
      <p:sp>
        <p:nvSpPr>
          <p:cNvPr id="8" name="Rectangle 7">
            <a:extLst>
              <a:ext uri="{FF2B5EF4-FFF2-40B4-BE49-F238E27FC236}">
                <a16:creationId xmlns:a16="http://schemas.microsoft.com/office/drawing/2014/main" id="{00455E90-5ADC-49C2-9D68-D99185DE0D1E}"/>
              </a:ext>
            </a:extLst>
          </p:cNvPr>
          <p:cNvSpPr/>
          <p:nvPr userDrawn="1"/>
        </p:nvSpPr>
        <p:spPr>
          <a:xfrm>
            <a:off x="0" y="5390031"/>
            <a:ext cx="12192000" cy="1785225"/>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Title 1">
            <a:extLst>
              <a:ext uri="{FF2B5EF4-FFF2-40B4-BE49-F238E27FC236}">
                <a16:creationId xmlns:a16="http://schemas.microsoft.com/office/drawing/2014/main" id="{5289739E-2438-4B31-AE99-296CEC861046}"/>
              </a:ext>
            </a:extLst>
          </p:cNvPr>
          <p:cNvSpPr txBox="1">
            <a:spLocks/>
          </p:cNvSpPr>
          <p:nvPr userDrawn="1"/>
        </p:nvSpPr>
        <p:spPr>
          <a:xfrm>
            <a:off x="1335988" y="5545173"/>
            <a:ext cx="10363200" cy="6365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a:solidFill>
                  <a:srgbClr val="C8A900"/>
                </a:solidFill>
                <a:latin typeface="Helvetica"/>
                <a:cs typeface="Helvetica"/>
              </a:rPr>
              <a:t>Schools Commercial Team</a:t>
            </a:r>
            <a:br>
              <a:rPr lang="en-US" sz="3200">
                <a:solidFill>
                  <a:schemeClr val="bg1"/>
                </a:solidFill>
                <a:latin typeface="Helvetica"/>
                <a:cs typeface="Helvetica"/>
              </a:rPr>
            </a:br>
            <a:br>
              <a:rPr lang="en-US" sz="1800">
                <a:solidFill>
                  <a:schemeClr val="bg1"/>
                </a:solidFill>
                <a:latin typeface="Helvetica"/>
                <a:cs typeface="Helvetica"/>
              </a:rPr>
            </a:br>
            <a:endParaRPr lang="en-US" sz="3200">
              <a:solidFill>
                <a:schemeClr val="bg1"/>
              </a:solidFill>
              <a:latin typeface="Helvetica"/>
              <a:cs typeface="Helvetica"/>
            </a:endParaRPr>
          </a:p>
        </p:txBody>
      </p:sp>
      <p:cxnSp>
        <p:nvCxnSpPr>
          <p:cNvPr id="10" name="Straight Connector 9">
            <a:extLst>
              <a:ext uri="{FF2B5EF4-FFF2-40B4-BE49-F238E27FC236}">
                <a16:creationId xmlns:a16="http://schemas.microsoft.com/office/drawing/2014/main" id="{D702C64C-1A2D-4117-8CE7-4AFF32AE251B}"/>
              </a:ext>
            </a:extLst>
          </p:cNvPr>
          <p:cNvCxnSpPr/>
          <p:nvPr userDrawn="1"/>
        </p:nvCxnSpPr>
        <p:spPr>
          <a:xfrm>
            <a:off x="-2128" y="5380505"/>
            <a:ext cx="12192000" cy="0"/>
          </a:xfrm>
          <a:prstGeom prst="line">
            <a:avLst/>
          </a:prstGeom>
          <a:ln>
            <a:solidFill>
              <a:srgbClr val="C8A900"/>
            </a:solidFill>
          </a:ln>
        </p:spPr>
        <p:style>
          <a:lnRef idx="2">
            <a:schemeClr val="accent1"/>
          </a:lnRef>
          <a:fillRef idx="0">
            <a:schemeClr val="accent1"/>
          </a:fillRef>
          <a:effectRef idx="1">
            <a:schemeClr val="accent1"/>
          </a:effectRef>
          <a:fontRef idx="minor">
            <a:schemeClr val="tx1"/>
          </a:fontRef>
        </p:style>
      </p:cxnSp>
      <p:pic>
        <p:nvPicPr>
          <p:cNvPr id="11" name="Picture 6" descr="Department for Education - Citizen Space">
            <a:extLst>
              <a:ext uri="{FF2B5EF4-FFF2-40B4-BE49-F238E27FC236}">
                <a16:creationId xmlns:a16="http://schemas.microsoft.com/office/drawing/2014/main" id="{02B45E01-FFE8-444F-8CEE-E1B6E11DDB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304" y="5729304"/>
            <a:ext cx="2166565" cy="90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1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862" y="1368972"/>
            <a:ext cx="5384800"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955862" y="1368972"/>
            <a:ext cx="5384800"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4">
            <a:extLst>
              <a:ext uri="{FF2B5EF4-FFF2-40B4-BE49-F238E27FC236}">
                <a16:creationId xmlns:a16="http://schemas.microsoft.com/office/drawing/2014/main" id="{05EC816C-20DA-4289-BC57-1AB6507FDCD6}"/>
              </a:ext>
            </a:extLst>
          </p:cNvPr>
          <p:cNvSpPr>
            <a:spLocks noGrp="1"/>
          </p:cNvSpPr>
          <p:nvPr>
            <p:ph type="sldNum" sz="quarter" idx="12"/>
          </p:nvPr>
        </p:nvSpPr>
        <p:spPr>
          <a:xfrm>
            <a:off x="11207334" y="6373442"/>
            <a:ext cx="491858" cy="365125"/>
          </a:xfrm>
          <a:prstGeom prst="rect">
            <a:avLst/>
          </a:prstGeom>
        </p:spPr>
        <p:txBody>
          <a:bodyPr/>
          <a:lstStyle>
            <a:lvl1pPr>
              <a:defRPr>
                <a:solidFill>
                  <a:schemeClr val="bg1"/>
                </a:solidFill>
              </a:defRPr>
            </a:lvl1pPr>
          </a:lstStyle>
          <a:p>
            <a:fld id="{DBC82C4D-8DEA-7443-9CCC-7BD5F88B2F9B}" type="slidenum">
              <a:rPr lang="en-US" smtClean="0"/>
              <a:pPr/>
              <a:t>‹#›</a:t>
            </a:fld>
            <a:endParaRPr lang="en-US"/>
          </a:p>
        </p:txBody>
      </p:sp>
      <p:sp>
        <p:nvSpPr>
          <p:cNvPr id="6" name="Title 1">
            <a:extLst>
              <a:ext uri="{FF2B5EF4-FFF2-40B4-BE49-F238E27FC236}">
                <a16:creationId xmlns:a16="http://schemas.microsoft.com/office/drawing/2014/main" id="{2DC24B2F-91FA-4A2E-8328-C672322E2B71}"/>
              </a:ext>
            </a:extLst>
          </p:cNvPr>
          <p:cNvSpPr>
            <a:spLocks noGrp="1"/>
          </p:cNvSpPr>
          <p:nvPr>
            <p:ph type="title"/>
          </p:nvPr>
        </p:nvSpPr>
        <p:spPr>
          <a:xfrm>
            <a:off x="367862" y="472965"/>
            <a:ext cx="10972800" cy="620111"/>
          </a:xfrm>
          <a:prstGeom prst="rect">
            <a:avLst/>
          </a:prstGeom>
        </p:spPr>
        <p:txBody>
          <a:bodyPr/>
          <a:lstStyle>
            <a:lvl1pPr marL="0" algn="l" defTabSz="457200" rtl="0" eaLnBrk="1" latinLnBrk="0" hangingPunct="1">
              <a:spcBef>
                <a:spcPct val="0"/>
              </a:spcBef>
              <a:buNone/>
              <a:defRPr lang="en-US" sz="3200" b="1" kern="1200" dirty="0">
                <a:solidFill>
                  <a:srgbClr val="435464"/>
                </a:solidFill>
                <a:latin typeface="Helvetica" panose="020B0604020202020204" pitchFamily="34" charset="0"/>
                <a:ea typeface="+mj-ea"/>
                <a:cs typeface="Helvetica"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27681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D1AD82-A5BF-4D11-800F-1B72F271F406}"/>
              </a:ext>
            </a:extLst>
          </p:cNvPr>
          <p:cNvSpPr>
            <a:spLocks noGrp="1"/>
          </p:cNvSpPr>
          <p:nvPr>
            <p:ph type="sldNum" sz="quarter" idx="12"/>
          </p:nvPr>
        </p:nvSpPr>
        <p:spPr>
          <a:xfrm>
            <a:off x="11355184" y="6405887"/>
            <a:ext cx="604059" cy="365125"/>
          </a:xfrm>
          <a:prstGeom prst="rect">
            <a:avLst/>
          </a:prstGeom>
        </p:spPr>
        <p:txBody>
          <a:bodyPr/>
          <a:lstStyle/>
          <a:p>
            <a:pPr algn="r"/>
            <a:fld id="{DBC82C4D-8DEA-7443-9CCC-7BD5F88B2F9B}" type="slidenum">
              <a:rPr lang="en-US" sz="1600" smtClean="0">
                <a:solidFill>
                  <a:schemeClr val="bg1"/>
                </a:solidFill>
                <a:latin typeface="Arial" panose="020B0604020202020204" pitchFamily="34" charset="0"/>
                <a:cs typeface="Arial" panose="020B0604020202020204" pitchFamily="34" charset="0"/>
              </a:rPr>
              <a:pPr algn="r"/>
              <a:t>‹#›</a:t>
            </a:fld>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9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231C74-87FD-4258-84D9-F485FD51A8F4}"/>
              </a:ext>
            </a:extLst>
          </p:cNvPr>
          <p:cNvSpPr>
            <a:spLocks noGrp="1"/>
          </p:cNvSpPr>
          <p:nvPr>
            <p:ph type="sldNum" sz="quarter" idx="12"/>
          </p:nvPr>
        </p:nvSpPr>
        <p:spPr>
          <a:xfrm>
            <a:off x="11355184" y="6405887"/>
            <a:ext cx="604059" cy="365125"/>
          </a:xfrm>
          <a:prstGeom prst="rect">
            <a:avLst/>
          </a:prstGeom>
        </p:spPr>
        <p:txBody>
          <a:bodyPr/>
          <a:lstStyle/>
          <a:p>
            <a:pPr algn="r"/>
            <a:fld id="{DBC82C4D-8DEA-7443-9CCC-7BD5F88B2F9B}" type="slidenum">
              <a:rPr lang="en-US" sz="1600" smtClean="0">
                <a:solidFill>
                  <a:schemeClr val="bg1"/>
                </a:solidFill>
                <a:latin typeface="Arial" panose="020B0604020202020204" pitchFamily="34" charset="0"/>
                <a:cs typeface="Arial" panose="020B0604020202020204" pitchFamily="34" charset="0"/>
              </a:rPr>
              <a:pPr algn="r"/>
              <a:t>‹#›</a:t>
            </a:fld>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76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D6CFDA-AA87-4A8A-AD26-13E1ECB9B860}"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9EEC8-88F7-4020-B6F1-DB3D46717B5E}" type="slidenum">
              <a:rPr lang="en-GB" smtClean="0"/>
              <a:t>‹#›</a:t>
            </a:fld>
            <a:endParaRPr lang="en-GB"/>
          </a:p>
        </p:txBody>
      </p:sp>
      <p:pic>
        <p:nvPicPr>
          <p:cNvPr id="7" name="Picture 6" descr="Classroom of students raising their hands in front of a teacher">
            <a:extLst>
              <a:ext uri="{FF2B5EF4-FFF2-40B4-BE49-F238E27FC236}">
                <a16:creationId xmlns:a16="http://schemas.microsoft.com/office/drawing/2014/main" id="{7A468843-4D54-3F1C-7E69-FDF70D95FE45}"/>
              </a:ext>
            </a:extLst>
          </p:cNvPr>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bwMode="auto">
          <a:xfrm>
            <a:off x="-2128" y="1"/>
            <a:ext cx="12192000" cy="6181725"/>
          </a:xfrm>
          <a:prstGeom prst="rect">
            <a:avLst/>
          </a:prstGeom>
        </p:spPr>
      </p:pic>
      <p:sp>
        <p:nvSpPr>
          <p:cNvPr id="8" name="Rectangle 7">
            <a:extLst>
              <a:ext uri="{FF2B5EF4-FFF2-40B4-BE49-F238E27FC236}">
                <a16:creationId xmlns:a16="http://schemas.microsoft.com/office/drawing/2014/main" id="{12CC1278-38C4-6C7C-8BD5-48EF3E9FE4CB}"/>
              </a:ext>
            </a:extLst>
          </p:cNvPr>
          <p:cNvSpPr/>
          <p:nvPr userDrawn="1"/>
        </p:nvSpPr>
        <p:spPr>
          <a:xfrm>
            <a:off x="0" y="5390031"/>
            <a:ext cx="12192000" cy="1785225"/>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Title 1">
            <a:extLst>
              <a:ext uri="{FF2B5EF4-FFF2-40B4-BE49-F238E27FC236}">
                <a16:creationId xmlns:a16="http://schemas.microsoft.com/office/drawing/2014/main" id="{CB53F242-B62E-1C8D-7ADA-52005DF27B25}"/>
              </a:ext>
            </a:extLst>
          </p:cNvPr>
          <p:cNvSpPr txBox="1">
            <a:spLocks/>
          </p:cNvSpPr>
          <p:nvPr userDrawn="1"/>
        </p:nvSpPr>
        <p:spPr>
          <a:xfrm>
            <a:off x="1335988" y="5545173"/>
            <a:ext cx="10363200" cy="6365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a:solidFill>
                  <a:srgbClr val="C8A900"/>
                </a:solidFill>
                <a:latin typeface="Helvetica"/>
                <a:cs typeface="Helvetica"/>
              </a:rPr>
              <a:t>Schools Commercial Team</a:t>
            </a:r>
            <a:br>
              <a:rPr lang="en-US" sz="3200">
                <a:solidFill>
                  <a:schemeClr val="bg1"/>
                </a:solidFill>
                <a:latin typeface="Helvetica"/>
                <a:cs typeface="Helvetica"/>
              </a:rPr>
            </a:br>
            <a:br>
              <a:rPr lang="en-US" sz="1800">
                <a:solidFill>
                  <a:schemeClr val="bg1"/>
                </a:solidFill>
                <a:latin typeface="Helvetica"/>
                <a:cs typeface="Helvetica"/>
              </a:rPr>
            </a:br>
            <a:endParaRPr lang="en-US" sz="3200">
              <a:solidFill>
                <a:schemeClr val="bg1"/>
              </a:solidFill>
              <a:latin typeface="Helvetica"/>
              <a:cs typeface="Helvetica"/>
            </a:endParaRPr>
          </a:p>
        </p:txBody>
      </p:sp>
      <p:cxnSp>
        <p:nvCxnSpPr>
          <p:cNvPr id="10" name="Straight Connector 9">
            <a:extLst>
              <a:ext uri="{FF2B5EF4-FFF2-40B4-BE49-F238E27FC236}">
                <a16:creationId xmlns:a16="http://schemas.microsoft.com/office/drawing/2014/main" id="{C89E6D8B-0D95-EEA2-DA2C-2FA39E7ACC40}"/>
              </a:ext>
            </a:extLst>
          </p:cNvPr>
          <p:cNvCxnSpPr/>
          <p:nvPr userDrawn="1"/>
        </p:nvCxnSpPr>
        <p:spPr>
          <a:xfrm>
            <a:off x="-2128" y="5380505"/>
            <a:ext cx="12192000" cy="0"/>
          </a:xfrm>
          <a:prstGeom prst="line">
            <a:avLst/>
          </a:prstGeom>
          <a:ln>
            <a:solidFill>
              <a:srgbClr val="C8A900"/>
            </a:solidFill>
          </a:ln>
        </p:spPr>
        <p:style>
          <a:lnRef idx="2">
            <a:schemeClr val="accent1"/>
          </a:lnRef>
          <a:fillRef idx="0">
            <a:schemeClr val="accent1"/>
          </a:fillRef>
          <a:effectRef idx="1">
            <a:schemeClr val="accent1"/>
          </a:effectRef>
          <a:fontRef idx="minor">
            <a:schemeClr val="tx1"/>
          </a:fontRef>
        </p:style>
      </p:cxnSp>
      <p:pic>
        <p:nvPicPr>
          <p:cNvPr id="11" name="Picture 6" descr="Department for Education - Citizen Space">
            <a:extLst>
              <a:ext uri="{FF2B5EF4-FFF2-40B4-BE49-F238E27FC236}">
                <a16:creationId xmlns:a16="http://schemas.microsoft.com/office/drawing/2014/main" id="{0CB7CE52-2841-409B-6F77-48F828C5CC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304" y="5729304"/>
            <a:ext cx="2166565" cy="90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7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CD6CFDA-AA87-4A8A-AD26-13E1ECB9B860}"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335285564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CD6CFDA-AA87-4A8A-AD26-13E1ECB9B860}"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145265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CD6CFDA-AA87-4A8A-AD26-13E1ECB9B860}" type="datetimeFigureOut">
              <a:rPr lang="en-GB" smtClean="0"/>
              <a:t>30/04/2025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27053122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CD6CFDA-AA87-4A8A-AD26-13E1ECB9B860}"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330211572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6CFDA-AA87-4A8A-AD26-13E1ECB9B860}"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C9EEC8-88F7-4020-B6F1-DB3D46717B5E}" type="slidenum">
              <a:rPr lang="en-GB" smtClean="0"/>
              <a:t>‹#›</a:t>
            </a:fld>
            <a:endParaRPr lang="en-GB"/>
          </a:p>
        </p:txBody>
      </p:sp>
      <p:sp>
        <p:nvSpPr>
          <p:cNvPr id="5" name="Slide Number Placeholder 4">
            <a:extLst>
              <a:ext uri="{FF2B5EF4-FFF2-40B4-BE49-F238E27FC236}">
                <a16:creationId xmlns:a16="http://schemas.microsoft.com/office/drawing/2014/main" id="{38961EFC-41A5-1EA4-4475-B1C691D8C7EF}"/>
              </a:ext>
            </a:extLst>
          </p:cNvPr>
          <p:cNvSpPr txBox="1">
            <a:spLocks/>
          </p:cNvSpPr>
          <p:nvPr userDrawn="1"/>
        </p:nvSpPr>
        <p:spPr>
          <a:xfrm>
            <a:off x="11207334" y="6373442"/>
            <a:ext cx="491858"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82C4D-8DEA-7443-9CCC-7BD5F88B2F9B}" type="slidenum">
              <a:rPr lang="en-US" smtClean="0"/>
              <a:pPr/>
              <a:t>‹#›</a:t>
            </a:fld>
            <a:endParaRPr lang="en-US"/>
          </a:p>
        </p:txBody>
      </p:sp>
    </p:spTree>
    <p:extLst>
      <p:ext uri="{BB962C8B-B14F-4D97-AF65-F5344CB8AC3E}">
        <p14:creationId xmlns:p14="http://schemas.microsoft.com/office/powerpoint/2010/main" val="282475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D6CFDA-AA87-4A8A-AD26-13E1ECB9B860}"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9EEC8-88F7-4020-B6F1-DB3D46717B5E}" type="slidenum">
              <a:rPr lang="en-GB" smtClean="0"/>
              <a:t>‹#›</a:t>
            </a:fld>
            <a:endParaRPr lang="en-GB"/>
          </a:p>
        </p:txBody>
      </p:sp>
      <p:sp>
        <p:nvSpPr>
          <p:cNvPr id="8" name="Slide Number Placeholder 4">
            <a:extLst>
              <a:ext uri="{FF2B5EF4-FFF2-40B4-BE49-F238E27FC236}">
                <a16:creationId xmlns:a16="http://schemas.microsoft.com/office/drawing/2014/main" id="{726CBC31-7AE9-3486-130B-F35E0FF7AA23}"/>
              </a:ext>
            </a:extLst>
          </p:cNvPr>
          <p:cNvSpPr txBox="1">
            <a:spLocks/>
          </p:cNvSpPr>
          <p:nvPr userDrawn="1"/>
        </p:nvSpPr>
        <p:spPr>
          <a:xfrm>
            <a:off x="11207334" y="6373442"/>
            <a:ext cx="491858"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82C4D-8DEA-7443-9CCC-7BD5F88B2F9B}" type="slidenum">
              <a:rPr lang="en-US" smtClean="0"/>
              <a:pPr/>
              <a:t>‹#›</a:t>
            </a:fld>
            <a:endParaRPr lang="en-US"/>
          </a:p>
        </p:txBody>
      </p:sp>
    </p:spTree>
    <p:extLst>
      <p:ext uri="{BB962C8B-B14F-4D97-AF65-F5344CB8AC3E}">
        <p14:creationId xmlns:p14="http://schemas.microsoft.com/office/powerpoint/2010/main" val="222894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D6CFDA-AA87-4A8A-AD26-13E1ECB9B860}"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C82C4D-8DEA-7443-9CCC-7BD5F88B2F9B}" type="slidenum">
              <a:rPr lang="en-US" smtClean="0"/>
              <a:pPr/>
              <a:t>‹#›</a:t>
            </a:fld>
            <a:endParaRPr lang="en-US"/>
          </a:p>
        </p:txBody>
      </p:sp>
    </p:spTree>
    <p:extLst>
      <p:ext uri="{BB962C8B-B14F-4D97-AF65-F5344CB8AC3E}">
        <p14:creationId xmlns:p14="http://schemas.microsoft.com/office/powerpoint/2010/main" val="415953871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D6CFDA-AA87-4A8A-AD26-13E1ECB9B860}" type="datetimeFigureOut">
              <a:rPr lang="en-GB" smtClean="0"/>
              <a:t>30/04/2025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C82C4D-8DEA-7443-9CCC-7BD5F88B2F9B}" type="slidenum">
              <a:rPr lang="en-US" smtClean="0"/>
              <a:pPr/>
              <a:t>‹#›</a:t>
            </a:fld>
            <a:endParaRPr lang="en-US"/>
          </a:p>
        </p:txBody>
      </p:sp>
      <p:sp>
        <p:nvSpPr>
          <p:cNvPr id="7" name="Rectangle 6">
            <a:extLst>
              <a:ext uri="{FF2B5EF4-FFF2-40B4-BE49-F238E27FC236}">
                <a16:creationId xmlns:a16="http://schemas.microsoft.com/office/drawing/2014/main" id="{EE957496-6E25-BB60-68C9-821AAFB72C09}"/>
              </a:ext>
            </a:extLst>
          </p:cNvPr>
          <p:cNvSpPr/>
          <p:nvPr userDrawn="1"/>
        </p:nvSpPr>
        <p:spPr>
          <a:xfrm>
            <a:off x="0" y="6341132"/>
            <a:ext cx="12192000" cy="51686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8" name="TextBox 7">
            <a:extLst>
              <a:ext uri="{FF2B5EF4-FFF2-40B4-BE49-F238E27FC236}">
                <a16:creationId xmlns:a16="http://schemas.microsoft.com/office/drawing/2014/main" id="{4CC58D57-5148-6E79-2B4F-A7B6C58BD62F}"/>
              </a:ext>
            </a:extLst>
          </p:cNvPr>
          <p:cNvSpPr txBox="1"/>
          <p:nvPr userDrawn="1"/>
        </p:nvSpPr>
        <p:spPr>
          <a:xfrm>
            <a:off x="447539" y="6414900"/>
            <a:ext cx="2300630" cy="369332"/>
          </a:xfrm>
          <a:prstGeom prst="rect">
            <a:avLst/>
          </a:prstGeom>
          <a:noFill/>
        </p:spPr>
        <p:txBody>
          <a:bodyPr wrap="none" rtlCol="0">
            <a:spAutoFit/>
          </a:bodyPr>
          <a:lstStyle/>
          <a:p>
            <a:r>
              <a:rPr lang="en-GB" sz="1800">
                <a:solidFill>
                  <a:srgbClr val="C8A900"/>
                </a:solidFill>
                <a:latin typeface="Arial" panose="020B0604020202020204" pitchFamily="34" charset="0"/>
                <a:cs typeface="Arial" panose="020B0604020202020204" pitchFamily="34" charset="0"/>
              </a:rPr>
              <a:t>Schools </a:t>
            </a:r>
            <a:r>
              <a:rPr lang="en-GB" sz="1800">
                <a:solidFill>
                  <a:schemeClr val="bg1"/>
                </a:solidFill>
                <a:latin typeface="Arial" panose="020B0604020202020204" pitchFamily="34" charset="0"/>
                <a:cs typeface="Arial" panose="020B0604020202020204" pitchFamily="34" charset="0"/>
              </a:rPr>
              <a:t>Commercial</a:t>
            </a:r>
          </a:p>
        </p:txBody>
      </p:sp>
      <p:sp>
        <p:nvSpPr>
          <p:cNvPr id="9" name="TextBox 8">
            <a:extLst>
              <a:ext uri="{FF2B5EF4-FFF2-40B4-BE49-F238E27FC236}">
                <a16:creationId xmlns:a16="http://schemas.microsoft.com/office/drawing/2014/main" id="{A9F4F410-C7BD-833E-C181-BC1D3609EF0A}"/>
              </a:ext>
            </a:extLst>
          </p:cNvPr>
          <p:cNvSpPr txBox="1"/>
          <p:nvPr userDrawn="1"/>
        </p:nvSpPr>
        <p:spPr>
          <a:xfrm>
            <a:off x="8995165" y="6400245"/>
            <a:ext cx="2108269" cy="369332"/>
          </a:xfrm>
          <a:prstGeom prst="rect">
            <a:avLst/>
          </a:prstGeom>
          <a:noFill/>
        </p:spPr>
        <p:txBody>
          <a:bodyPr wrap="none" rtlCol="0">
            <a:spAutoFit/>
          </a:bodyPr>
          <a:lstStyle/>
          <a:p>
            <a:r>
              <a:rPr lang="en-GB" sz="1800">
                <a:solidFill>
                  <a:schemeClr val="bg1"/>
                </a:solidFill>
                <a:latin typeface="Arial" panose="020B0604020202020204" pitchFamily="34" charset="0"/>
                <a:cs typeface="Arial" panose="020B0604020202020204" pitchFamily="34" charset="0"/>
              </a:rPr>
              <a:t>Buying for Schools</a:t>
            </a:r>
          </a:p>
        </p:txBody>
      </p:sp>
    </p:spTree>
    <p:extLst>
      <p:ext uri="{BB962C8B-B14F-4D97-AF65-F5344CB8AC3E}">
        <p14:creationId xmlns:p14="http://schemas.microsoft.com/office/powerpoint/2010/main" val="41455988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62" r:id="rId14"/>
    <p:sldLayoutId id="2147483664" r:id="rId15"/>
    <p:sldLayoutId id="2147483670" r:id="rId16"/>
    <p:sldLayoutId id="2147483671"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office.com/Pages/ResponsePage.aspx?id=yXfS-grGoU2187O4s0qC-cgc8KVo9lNBsvESLiYkD39UMlkwSllDUzNGRUo2UlNETlpMTVlSS0FOSS4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chart" Target="../charts/chart2.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9764EC-6C30-493C-99A7-31AA2A4565F2}"/>
              </a:ext>
            </a:extLst>
          </p:cNvPr>
          <p:cNvSpPr>
            <a:spLocks noGrp="1"/>
          </p:cNvSpPr>
          <p:nvPr>
            <p:ph type="sldNum" sz="quarter" idx="12"/>
          </p:nvPr>
        </p:nvSpPr>
        <p:spPr>
          <a:xfrm>
            <a:off x="11699875" y="6373813"/>
            <a:ext cx="492125" cy="365125"/>
          </a:xfrm>
        </p:spPr>
        <p:txBody>
          <a:bodyPr/>
          <a:lstStyle/>
          <a:p>
            <a:fld id="{DBC82C4D-8DEA-7443-9CCC-7BD5F88B2F9B}" type="slidenum">
              <a:rPr lang="en-US" smtClean="0"/>
              <a:pPr/>
              <a:t>1</a:t>
            </a:fld>
            <a:endParaRPr lang="en-US"/>
          </a:p>
        </p:txBody>
      </p:sp>
    </p:spTree>
    <p:extLst>
      <p:ext uri="{BB962C8B-B14F-4D97-AF65-F5344CB8AC3E}">
        <p14:creationId xmlns:p14="http://schemas.microsoft.com/office/powerpoint/2010/main" val="136499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6DE2-2711-E3A9-43DC-1E47A965F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DEC9D-E7D9-52F7-445E-5DCD3E158683}"/>
              </a:ext>
            </a:extLst>
          </p:cNvPr>
          <p:cNvSpPr>
            <a:spLocks noGrp="1"/>
          </p:cNvSpPr>
          <p:nvPr>
            <p:ph type="title"/>
          </p:nvPr>
        </p:nvSpPr>
        <p:spPr/>
        <p:txBody>
          <a:bodyPr/>
          <a:lstStyle/>
          <a:p>
            <a:r>
              <a:rPr lang="en-GB" dirty="0"/>
              <a:t>How to access the Cost Recovery Contract</a:t>
            </a:r>
          </a:p>
        </p:txBody>
      </p:sp>
      <p:sp>
        <p:nvSpPr>
          <p:cNvPr id="3" name="Slide Number Placeholder 2">
            <a:extLst>
              <a:ext uri="{FF2B5EF4-FFF2-40B4-BE49-F238E27FC236}">
                <a16:creationId xmlns:a16="http://schemas.microsoft.com/office/drawing/2014/main" id="{A9025360-652A-1270-ABEC-E5B0E0AE5189}"/>
              </a:ext>
            </a:extLst>
          </p:cNvPr>
          <p:cNvSpPr>
            <a:spLocks noGrp="1"/>
          </p:cNvSpPr>
          <p:nvPr>
            <p:ph type="sldNum" sz="quarter" idx="12"/>
          </p:nvPr>
        </p:nvSpPr>
        <p:spPr/>
        <p:txBody>
          <a:bodyPr/>
          <a:lstStyle/>
          <a:p>
            <a:fld id="{DBC82C4D-8DEA-7443-9CCC-7BD5F88B2F9B}" type="slidenum">
              <a:rPr lang="en-US" smtClean="0"/>
              <a:pPr/>
              <a:t>10</a:t>
            </a:fld>
            <a:endParaRPr lang="en-US"/>
          </a:p>
        </p:txBody>
      </p:sp>
      <p:sp>
        <p:nvSpPr>
          <p:cNvPr id="4" name="Content Placeholder 3">
            <a:extLst>
              <a:ext uri="{FF2B5EF4-FFF2-40B4-BE49-F238E27FC236}">
                <a16:creationId xmlns:a16="http://schemas.microsoft.com/office/drawing/2014/main" id="{3900AA59-C94B-7F1C-B72B-EB08A8E3F8D5}"/>
              </a:ext>
            </a:extLst>
          </p:cNvPr>
          <p:cNvSpPr>
            <a:spLocks noGrp="1"/>
          </p:cNvSpPr>
          <p:nvPr>
            <p:ph sz="half" idx="1"/>
          </p:nvPr>
        </p:nvSpPr>
        <p:spPr/>
        <p:txBody>
          <a:bodyPr>
            <a:normAutofit fontScale="85000"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900"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rPr>
              <a:t>This service is quick and easy to access. You simply need to:</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900"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kumimoji="0" lang="en-GB"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rPr>
              <a:t>Complete an expression of interest form - </a:t>
            </a:r>
            <a:r>
              <a:rPr lang="en-GB" dirty="0">
                <a:latin typeface="Arial" panose="020B0604020202020204" pitchFamily="34" charset="0"/>
                <a:cs typeface="Arial" panose="020B0604020202020204" pitchFamily="34" charset="0"/>
                <a:hlinkClick r:id="rId2"/>
              </a:rPr>
              <a:t>Energy cost recovery services for schools</a:t>
            </a:r>
            <a:endParaRPr lang="en-GB" dirty="0">
              <a:latin typeface="Arial" panose="020B0604020202020204" pitchFamily="34" charset="0"/>
              <a:cs typeface="Arial" panose="020B0604020202020204" pitchFamily="34" charset="0"/>
            </a:endParaRPr>
          </a:p>
          <a:p>
            <a:pPr lvl="1">
              <a:lnSpc>
                <a:spcPct val="107000"/>
              </a:lnSpc>
              <a:spcAft>
                <a:spcPts val="800"/>
              </a:spcAft>
            </a:pPr>
            <a:endParaRPr lang="en-GB" dirty="0">
              <a:solidFill>
                <a:srgbClr val="113250"/>
              </a:solidFill>
              <a:latin typeface="Arial" panose="020B060402020202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kumimoji="0" lang="en-GB"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rPr>
              <a:t>You will then be contacted by the DfE to complete a Letter of Engagement</a:t>
            </a:r>
          </a:p>
          <a:p>
            <a:pPr lvl="1">
              <a:lnSpc>
                <a:spcPct val="107000"/>
              </a:lnSpc>
              <a:spcAft>
                <a:spcPts val="800"/>
              </a:spcAft>
            </a:pPr>
            <a:endParaRPr kumimoji="0" lang="en-GB"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kumimoji="0" lang="en-GB"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rPr>
              <a:t>Once this has been signed by both parties you will need to complete a Letter of Authority enabling PCMG to deal directly on your behalf with your suppliers to obtain the necessary information</a:t>
            </a:r>
          </a:p>
          <a:p>
            <a:pPr marL="457200" lvl="1" indent="0">
              <a:lnSpc>
                <a:spcPct val="107000"/>
              </a:lnSpc>
              <a:spcAft>
                <a:spcPts val="800"/>
              </a:spcAft>
              <a:buNone/>
            </a:pPr>
            <a:endParaRPr lang="en-GB" dirty="0">
              <a:solidFill>
                <a:srgbClr val="11325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GB" dirty="0">
                <a:solidFill>
                  <a:srgbClr val="113250"/>
                </a:solidFill>
                <a:latin typeface="Arial" panose="020B0604020202020204" pitchFamily="34" charset="0"/>
                <a:ea typeface="Times New Roman" panose="02020603050405020304" pitchFamily="18" charset="0"/>
                <a:cs typeface="Arial" panose="020B0604020202020204" pitchFamily="34" charset="0"/>
              </a:rPr>
              <a:t>As part of the engagement with this contract, the school and trust are agreeing that all collated utility spend data will be shared with the DfE which will be used to inform further energy work by the DfE</a:t>
            </a:r>
            <a:endParaRPr kumimoji="0" lang="en-GB" b="0" i="0" u="none" strike="noStrike" kern="1200" cap="none" spc="0" normalizeH="0" baseline="0" noProof="0" dirty="0">
              <a:ln>
                <a:noFill/>
              </a:ln>
              <a:solidFill>
                <a:srgbClr val="113250"/>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162502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DE600E8-E3DA-0A97-B03C-602AF4819AB1}"/>
              </a:ext>
            </a:extLst>
          </p:cNvPr>
          <p:cNvSpPr>
            <a:spLocks noGrp="1"/>
          </p:cNvSpPr>
          <p:nvPr>
            <p:ph type="title"/>
          </p:nvPr>
        </p:nvSpPr>
        <p:spPr>
          <a:xfrm>
            <a:off x="0" y="15765"/>
            <a:ext cx="11340662" cy="620111"/>
          </a:xfrm>
        </p:spPr>
        <p:txBody>
          <a:bodyPr/>
          <a:lstStyle/>
          <a:p>
            <a:r>
              <a:rPr lang="en-GB" dirty="0"/>
              <a:t>Pilot objective and opportunities</a:t>
            </a:r>
          </a:p>
        </p:txBody>
      </p:sp>
      <p:sp>
        <p:nvSpPr>
          <p:cNvPr id="3" name="Slide Number Placeholder 2">
            <a:extLst>
              <a:ext uri="{FF2B5EF4-FFF2-40B4-BE49-F238E27FC236}">
                <a16:creationId xmlns:a16="http://schemas.microsoft.com/office/drawing/2014/main" id="{9644D2E2-925D-01CB-DB2E-ECDF8AF93180}"/>
              </a:ext>
            </a:extLst>
          </p:cNvPr>
          <p:cNvSpPr>
            <a:spLocks noGrp="1"/>
          </p:cNvSpPr>
          <p:nvPr>
            <p:ph type="sldNum" sz="quarter" idx="12"/>
          </p:nvPr>
        </p:nvSpPr>
        <p:spPr/>
        <p:txBody>
          <a:bodyPr/>
          <a:lstStyle/>
          <a:p>
            <a:fld id="{DBC82C4D-8DEA-7443-9CCC-7BD5F88B2F9B}" type="slidenum">
              <a:rPr lang="en-US" smtClean="0"/>
              <a:pPr/>
              <a:t>2</a:t>
            </a:fld>
            <a:endParaRPr lang="en-US"/>
          </a:p>
        </p:txBody>
      </p:sp>
      <p:sp>
        <p:nvSpPr>
          <p:cNvPr id="7" name="TextBox 6">
            <a:extLst>
              <a:ext uri="{FF2B5EF4-FFF2-40B4-BE49-F238E27FC236}">
                <a16:creationId xmlns:a16="http://schemas.microsoft.com/office/drawing/2014/main" id="{15E30EB6-F723-B996-32F5-AD4B50E17FD7}"/>
              </a:ext>
            </a:extLst>
          </p:cNvPr>
          <p:cNvSpPr txBox="1"/>
          <p:nvPr/>
        </p:nvSpPr>
        <p:spPr>
          <a:xfrm>
            <a:off x="301720" y="1139588"/>
            <a:ext cx="11588560" cy="2018478"/>
          </a:xfrm>
          <a:prstGeom prst="rect">
            <a:avLst/>
          </a:prstGeom>
          <a:solidFill>
            <a:schemeClr val="bg1"/>
          </a:solidFill>
        </p:spPr>
        <p:txBody>
          <a:bodyPr wrap="square" rtlCol="0">
            <a:noAutofit/>
          </a:bodyPr>
          <a:lstStyle/>
          <a:p>
            <a:pPr algn="ctr">
              <a:lnSpc>
                <a:spcPct val="150000"/>
              </a:lnSpc>
            </a:pPr>
            <a:r>
              <a:rPr lang="en-GB" sz="3200" i="1" dirty="0"/>
              <a:t>“Ensure schools are protected in an unregulated part of the market and able to access best in class commercial deals”</a:t>
            </a:r>
          </a:p>
        </p:txBody>
      </p:sp>
      <p:graphicFrame>
        <p:nvGraphicFramePr>
          <p:cNvPr id="5" name="Diagram 4">
            <a:extLst>
              <a:ext uri="{FF2B5EF4-FFF2-40B4-BE49-F238E27FC236}">
                <a16:creationId xmlns:a16="http://schemas.microsoft.com/office/drawing/2014/main" id="{813B5DBD-7FC2-2935-78FE-0C77A6CA8F08}"/>
              </a:ext>
            </a:extLst>
          </p:cNvPr>
          <p:cNvGraphicFramePr/>
          <p:nvPr>
            <p:extLst>
              <p:ext uri="{D42A27DB-BD31-4B8C-83A1-F6EECF244321}">
                <p14:modId xmlns:p14="http://schemas.microsoft.com/office/powerpoint/2010/main" val="3230950318"/>
              </p:ext>
            </p:extLst>
          </p:nvPr>
        </p:nvGraphicFramePr>
        <p:xfrm>
          <a:off x="1580444" y="3195577"/>
          <a:ext cx="8128000" cy="1848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81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E90B60F-338F-1648-6C73-2A4C99E63C5C}"/>
              </a:ext>
            </a:extLst>
          </p:cNvPr>
          <p:cNvPicPr>
            <a:picLocks noChangeAspect="1"/>
          </p:cNvPicPr>
          <p:nvPr/>
        </p:nvPicPr>
        <p:blipFill>
          <a:blip r:embed="rId3"/>
          <a:stretch>
            <a:fillRect/>
          </a:stretch>
        </p:blipFill>
        <p:spPr>
          <a:xfrm>
            <a:off x="316691" y="832302"/>
            <a:ext cx="8039100" cy="5391150"/>
          </a:xfrm>
          <a:prstGeom prst="rect">
            <a:avLst/>
          </a:prstGeom>
        </p:spPr>
      </p:pic>
      <p:sp>
        <p:nvSpPr>
          <p:cNvPr id="11" name="Title 1">
            <a:extLst>
              <a:ext uri="{FF2B5EF4-FFF2-40B4-BE49-F238E27FC236}">
                <a16:creationId xmlns:a16="http://schemas.microsoft.com/office/drawing/2014/main" id="{CDE600E8-E3DA-0A97-B03C-602AF4819AB1}"/>
              </a:ext>
            </a:extLst>
          </p:cNvPr>
          <p:cNvSpPr>
            <a:spLocks noGrp="1"/>
          </p:cNvSpPr>
          <p:nvPr>
            <p:ph type="title"/>
          </p:nvPr>
        </p:nvSpPr>
        <p:spPr>
          <a:xfrm>
            <a:off x="0" y="15765"/>
            <a:ext cx="11340662" cy="620111"/>
          </a:xfrm>
        </p:spPr>
        <p:txBody>
          <a:bodyPr/>
          <a:lstStyle/>
          <a:p>
            <a:r>
              <a:rPr lang="en-GB" dirty="0"/>
              <a:t>Reducing risk of schools’ exposure to market volatility </a:t>
            </a:r>
          </a:p>
        </p:txBody>
      </p:sp>
      <p:sp>
        <p:nvSpPr>
          <p:cNvPr id="3" name="Slide Number Placeholder 2">
            <a:extLst>
              <a:ext uri="{FF2B5EF4-FFF2-40B4-BE49-F238E27FC236}">
                <a16:creationId xmlns:a16="http://schemas.microsoft.com/office/drawing/2014/main" id="{9644D2E2-925D-01CB-DB2E-ECDF8AF93180}"/>
              </a:ext>
            </a:extLst>
          </p:cNvPr>
          <p:cNvSpPr>
            <a:spLocks noGrp="1"/>
          </p:cNvSpPr>
          <p:nvPr>
            <p:ph type="sldNum" sz="quarter" idx="12"/>
          </p:nvPr>
        </p:nvSpPr>
        <p:spPr/>
        <p:txBody>
          <a:bodyPr/>
          <a:lstStyle/>
          <a:p>
            <a:fld id="{DBC82C4D-8DEA-7443-9CCC-7BD5F88B2F9B}" type="slidenum">
              <a:rPr lang="en-US" smtClean="0"/>
              <a:pPr/>
              <a:t>3</a:t>
            </a:fld>
            <a:endParaRPr lang="en-US"/>
          </a:p>
        </p:txBody>
      </p:sp>
      <p:sp>
        <p:nvSpPr>
          <p:cNvPr id="4" name="TextBox 3">
            <a:extLst>
              <a:ext uri="{FF2B5EF4-FFF2-40B4-BE49-F238E27FC236}">
                <a16:creationId xmlns:a16="http://schemas.microsoft.com/office/drawing/2014/main" id="{14C7166B-BABE-28A7-ABA3-2DDD899C3609}"/>
              </a:ext>
            </a:extLst>
          </p:cNvPr>
          <p:cNvSpPr txBox="1"/>
          <p:nvPr/>
        </p:nvSpPr>
        <p:spPr>
          <a:xfrm>
            <a:off x="8522615" y="1461105"/>
            <a:ext cx="3574986" cy="3693319"/>
          </a:xfrm>
          <a:prstGeom prst="rect">
            <a:avLst/>
          </a:prstGeom>
          <a:noFill/>
        </p:spPr>
        <p:txBody>
          <a:bodyPr wrap="square" rtlCol="0">
            <a:spAutoFit/>
          </a:bodyPr>
          <a:lstStyle/>
          <a:p>
            <a:r>
              <a:rPr lang="en-GB" dirty="0"/>
              <a:t>Prices have gone up, schools are struggling.  The long term outlook is for prices to remain high and the market to continue to be more susceptible to volatility.</a:t>
            </a:r>
          </a:p>
          <a:p>
            <a:endParaRPr lang="en-GB" dirty="0"/>
          </a:p>
          <a:p>
            <a:r>
              <a:rPr lang="en-GB" dirty="0"/>
              <a:t>There is risk in how many schools currently contract; fixed term, fixed price contracts negatively affected a significant number of schools, we can help reduce this risk.</a:t>
            </a:r>
          </a:p>
          <a:p>
            <a:endParaRPr lang="en-GB" dirty="0"/>
          </a:p>
        </p:txBody>
      </p:sp>
    </p:spTree>
    <p:extLst>
      <p:ext uri="{BB962C8B-B14F-4D97-AF65-F5344CB8AC3E}">
        <p14:creationId xmlns:p14="http://schemas.microsoft.com/office/powerpoint/2010/main" val="324994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a:extLst>
              <a:ext uri="{FF2B5EF4-FFF2-40B4-BE49-F238E27FC236}">
                <a16:creationId xmlns:a16="http://schemas.microsoft.com/office/drawing/2014/main" id="{58D54613-C3B7-7B12-242E-AA0F18848ACD}"/>
              </a:ext>
            </a:extLst>
          </p:cNvPr>
          <p:cNvGraphicFramePr>
            <a:graphicFrameLocks/>
          </p:cNvGraphicFramePr>
          <p:nvPr>
            <p:extLst>
              <p:ext uri="{D42A27DB-BD31-4B8C-83A1-F6EECF244321}">
                <p14:modId xmlns:p14="http://schemas.microsoft.com/office/powerpoint/2010/main" val="2336420951"/>
              </p:ext>
            </p:extLst>
          </p:nvPr>
        </p:nvGraphicFramePr>
        <p:xfrm>
          <a:off x="7742794" y="1573140"/>
          <a:ext cx="2153794" cy="391052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71CAC8E8-1A74-0DFC-FF47-FC490A904B3D}"/>
              </a:ext>
            </a:extLst>
          </p:cNvPr>
          <p:cNvSpPr>
            <a:spLocks noGrp="1"/>
          </p:cNvSpPr>
          <p:nvPr>
            <p:ph type="title"/>
          </p:nvPr>
        </p:nvSpPr>
        <p:spPr/>
        <p:txBody>
          <a:bodyPr/>
          <a:lstStyle/>
          <a:p>
            <a:r>
              <a:rPr lang="en-GB" dirty="0"/>
              <a:t>Summary of engagement</a:t>
            </a:r>
          </a:p>
        </p:txBody>
      </p:sp>
      <p:sp>
        <p:nvSpPr>
          <p:cNvPr id="3" name="Slide Number Placeholder 2">
            <a:extLst>
              <a:ext uri="{FF2B5EF4-FFF2-40B4-BE49-F238E27FC236}">
                <a16:creationId xmlns:a16="http://schemas.microsoft.com/office/drawing/2014/main" id="{6FD0DD78-C00E-6ED4-3DDF-1B55387FB589}"/>
              </a:ext>
            </a:extLst>
          </p:cNvPr>
          <p:cNvSpPr>
            <a:spLocks noGrp="1"/>
          </p:cNvSpPr>
          <p:nvPr>
            <p:ph type="sldNum" sz="quarter" idx="12"/>
          </p:nvPr>
        </p:nvSpPr>
        <p:spPr/>
        <p:txBody>
          <a:bodyPr/>
          <a:lstStyle/>
          <a:p>
            <a:fld id="{DBC82C4D-8DEA-7443-9CCC-7BD5F88B2F9B}" type="slidenum">
              <a:rPr lang="en-US" smtClean="0"/>
              <a:pPr/>
              <a:t>4</a:t>
            </a:fld>
            <a:endParaRPr lang="en-US"/>
          </a:p>
        </p:txBody>
      </p:sp>
      <p:grpSp>
        <p:nvGrpSpPr>
          <p:cNvPr id="23" name="Group 22">
            <a:extLst>
              <a:ext uri="{FF2B5EF4-FFF2-40B4-BE49-F238E27FC236}">
                <a16:creationId xmlns:a16="http://schemas.microsoft.com/office/drawing/2014/main" id="{9E369172-7727-0D4D-C713-6F3F4D47D6B6}"/>
              </a:ext>
            </a:extLst>
          </p:cNvPr>
          <p:cNvGrpSpPr/>
          <p:nvPr/>
        </p:nvGrpSpPr>
        <p:grpSpPr>
          <a:xfrm>
            <a:off x="3146836" y="4915822"/>
            <a:ext cx="3695351" cy="1577242"/>
            <a:chOff x="7499484" y="3614201"/>
            <a:chExt cx="3324926" cy="1656315"/>
          </a:xfrm>
        </p:grpSpPr>
        <p:sp>
          <p:nvSpPr>
            <p:cNvPr id="14" name="Rectangle 13">
              <a:extLst>
                <a:ext uri="{FF2B5EF4-FFF2-40B4-BE49-F238E27FC236}">
                  <a16:creationId xmlns:a16="http://schemas.microsoft.com/office/drawing/2014/main" id="{A28FAB04-6913-E2A7-3325-29EFA11FE04C}"/>
                </a:ext>
              </a:extLst>
            </p:cNvPr>
            <p:cNvSpPr/>
            <p:nvPr/>
          </p:nvSpPr>
          <p:spPr>
            <a:xfrm>
              <a:off x="7551620" y="4082715"/>
              <a:ext cx="3220654" cy="148229"/>
            </a:xfrm>
            <a:prstGeom prst="rect">
              <a:avLst/>
            </a:prstGeom>
            <a:ln w="9525">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sz="2000"/>
            </a:p>
          </p:txBody>
        </p:sp>
        <p:sp>
          <p:nvSpPr>
            <p:cNvPr id="16" name="Isosceles Triangle 15">
              <a:extLst>
                <a:ext uri="{FF2B5EF4-FFF2-40B4-BE49-F238E27FC236}">
                  <a16:creationId xmlns:a16="http://schemas.microsoft.com/office/drawing/2014/main" id="{806D6B3E-EBCD-4513-A186-C9C82CB0F771}"/>
                </a:ext>
              </a:extLst>
            </p:cNvPr>
            <p:cNvSpPr/>
            <p:nvPr/>
          </p:nvSpPr>
          <p:spPr>
            <a:xfrm>
              <a:off x="8877835" y="4230945"/>
              <a:ext cx="568224" cy="568224"/>
            </a:xfrm>
            <a:prstGeom prst="triangle">
              <a:avLst/>
            </a:prstGeom>
            <a:ln w="9525">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sz="2000"/>
            </a:p>
          </p:txBody>
        </p:sp>
        <p:sp>
          <p:nvSpPr>
            <p:cNvPr id="20" name="Rectangle: Rounded Corners 19">
              <a:extLst>
                <a:ext uri="{FF2B5EF4-FFF2-40B4-BE49-F238E27FC236}">
                  <a16:creationId xmlns:a16="http://schemas.microsoft.com/office/drawing/2014/main" id="{481A1634-F796-FEF2-C124-7C20875950CF}"/>
                </a:ext>
              </a:extLst>
            </p:cNvPr>
            <p:cNvSpPr/>
            <p:nvPr/>
          </p:nvSpPr>
          <p:spPr>
            <a:xfrm>
              <a:off x="7551620" y="3614201"/>
              <a:ext cx="914400" cy="446000"/>
            </a:xfrm>
            <a:prstGeom prst="roundRect">
              <a:avLst/>
            </a:prstGeom>
            <a:ln w="9525">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GB" sz="2000">
                  <a:solidFill>
                    <a:schemeClr val="dk1">
                      <a:hueOff val="0"/>
                      <a:satOff val="0"/>
                      <a:lumOff val="0"/>
                      <a:alphaOff val="0"/>
                    </a:schemeClr>
                  </a:solidFill>
                </a:rPr>
                <a:t>Fix</a:t>
              </a:r>
            </a:p>
          </p:txBody>
        </p:sp>
        <p:sp>
          <p:nvSpPr>
            <p:cNvPr id="21" name="Rectangle: Rounded Corners 20">
              <a:extLst>
                <a:ext uri="{FF2B5EF4-FFF2-40B4-BE49-F238E27FC236}">
                  <a16:creationId xmlns:a16="http://schemas.microsoft.com/office/drawing/2014/main" id="{E6FECCE8-C896-7880-DC0C-4943793DFFDA}"/>
                </a:ext>
              </a:extLst>
            </p:cNvPr>
            <p:cNvSpPr/>
            <p:nvPr/>
          </p:nvSpPr>
          <p:spPr>
            <a:xfrm>
              <a:off x="9837821" y="3614201"/>
              <a:ext cx="914400" cy="446000"/>
            </a:xfrm>
            <a:prstGeom prst="roundRect">
              <a:avLst/>
            </a:prstGeom>
            <a:ln w="9525">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GB" sz="2000">
                  <a:solidFill>
                    <a:schemeClr val="dk1">
                      <a:hueOff val="0"/>
                      <a:satOff val="0"/>
                      <a:lumOff val="0"/>
                      <a:alphaOff val="0"/>
                    </a:schemeClr>
                  </a:solidFill>
                </a:rPr>
                <a:t>Flex</a:t>
              </a:r>
            </a:p>
          </p:txBody>
        </p:sp>
        <p:sp>
          <p:nvSpPr>
            <p:cNvPr id="22" name="TextBox 21">
              <a:extLst>
                <a:ext uri="{FF2B5EF4-FFF2-40B4-BE49-F238E27FC236}">
                  <a16:creationId xmlns:a16="http://schemas.microsoft.com/office/drawing/2014/main" id="{795D103B-3154-CD1D-4827-7BB9592CAC52}"/>
                </a:ext>
              </a:extLst>
            </p:cNvPr>
            <p:cNvSpPr txBox="1"/>
            <p:nvPr/>
          </p:nvSpPr>
          <p:spPr>
            <a:xfrm>
              <a:off x="7499484" y="4785706"/>
              <a:ext cx="3324926" cy="484810"/>
            </a:xfrm>
            <a:prstGeom prst="rect">
              <a:avLst/>
            </a:prstGeom>
            <a:noFill/>
          </p:spPr>
          <p:txBody>
            <a:bodyPr wrap="square" rtlCol="0">
              <a:spAutoFit/>
            </a:bodyPr>
            <a:lstStyle/>
            <a:p>
              <a:pPr algn="ctr"/>
              <a:r>
                <a:rPr lang="en-GB" sz="1200"/>
                <a:t>Half of contracts are fixed price, half are flexibly bought</a:t>
              </a:r>
            </a:p>
          </p:txBody>
        </p:sp>
      </p:grpSp>
      <p:grpSp>
        <p:nvGrpSpPr>
          <p:cNvPr id="6" name="Group 5">
            <a:extLst>
              <a:ext uri="{FF2B5EF4-FFF2-40B4-BE49-F238E27FC236}">
                <a16:creationId xmlns:a16="http://schemas.microsoft.com/office/drawing/2014/main" id="{32C246B5-1357-B73A-69BE-EDDD38D13E7F}"/>
              </a:ext>
            </a:extLst>
          </p:cNvPr>
          <p:cNvGrpSpPr/>
          <p:nvPr/>
        </p:nvGrpSpPr>
        <p:grpSpPr>
          <a:xfrm>
            <a:off x="3397557" y="1381205"/>
            <a:ext cx="2966536" cy="3215501"/>
            <a:chOff x="2780298" y="1321004"/>
            <a:chExt cx="2966536" cy="3215501"/>
          </a:xfrm>
        </p:grpSpPr>
        <p:pic>
          <p:nvPicPr>
            <p:cNvPr id="29" name="Picture 28" descr="Young boy holding sign smiling">
              <a:extLst>
                <a:ext uri="{FF2B5EF4-FFF2-40B4-BE49-F238E27FC236}">
                  <a16:creationId xmlns:a16="http://schemas.microsoft.com/office/drawing/2014/main" id="{0A9527BF-CC26-EDAB-84B8-76BF23ED0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509" y="1321004"/>
              <a:ext cx="2157482" cy="2621636"/>
            </a:xfrm>
            <a:prstGeom prst="rect">
              <a:avLst/>
            </a:prstGeom>
          </p:spPr>
        </p:pic>
        <p:sp>
          <p:nvSpPr>
            <p:cNvPr id="27" name="Rectangle: Rounded Corners 26">
              <a:extLst>
                <a:ext uri="{FF2B5EF4-FFF2-40B4-BE49-F238E27FC236}">
                  <a16:creationId xmlns:a16="http://schemas.microsoft.com/office/drawing/2014/main" id="{935B80AF-50ED-1CEA-9766-9079F1AE9D12}"/>
                </a:ext>
              </a:extLst>
            </p:cNvPr>
            <p:cNvSpPr/>
            <p:nvPr/>
          </p:nvSpPr>
          <p:spPr>
            <a:xfrm>
              <a:off x="3137099" y="1826523"/>
              <a:ext cx="1770522" cy="506838"/>
            </a:xfrm>
            <a:prstGeom prst="roundRect">
              <a:avLst/>
            </a:prstGeom>
            <a:solidFill>
              <a:srgbClr val="FBFBFB"/>
            </a:solid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GB" sz="2400">
                  <a:solidFill>
                    <a:schemeClr val="dk1">
                      <a:hueOff val="0"/>
                      <a:satOff val="0"/>
                      <a:lumOff val="0"/>
                      <a:alphaOff val="0"/>
                    </a:schemeClr>
                  </a:solidFill>
                </a:rPr>
                <a:t>100%</a:t>
              </a:r>
            </a:p>
          </p:txBody>
        </p:sp>
        <p:sp>
          <p:nvSpPr>
            <p:cNvPr id="30" name="TextBox 29">
              <a:extLst>
                <a:ext uri="{FF2B5EF4-FFF2-40B4-BE49-F238E27FC236}">
                  <a16:creationId xmlns:a16="http://schemas.microsoft.com/office/drawing/2014/main" id="{0848718A-D83B-64BA-8B8C-5CB10D273FA5}"/>
                </a:ext>
              </a:extLst>
            </p:cNvPr>
            <p:cNvSpPr txBox="1"/>
            <p:nvPr/>
          </p:nvSpPr>
          <p:spPr>
            <a:xfrm>
              <a:off x="2780298" y="3890174"/>
              <a:ext cx="2966536" cy="646331"/>
            </a:xfrm>
            <a:prstGeom prst="rect">
              <a:avLst/>
            </a:prstGeom>
            <a:noFill/>
          </p:spPr>
          <p:txBody>
            <a:bodyPr wrap="square" rtlCol="0">
              <a:spAutoFit/>
            </a:bodyPr>
            <a:lstStyle/>
            <a:p>
              <a:pPr algn="ctr"/>
              <a:r>
                <a:rPr lang="en-GB" sz="1200" dirty="0"/>
                <a:t>All MATs used/are using a 3</a:t>
              </a:r>
              <a:r>
                <a:rPr lang="en-GB" sz="1200" baseline="30000" dirty="0"/>
                <a:t>rd</a:t>
              </a:r>
              <a:r>
                <a:rPr lang="en-GB" sz="1200" dirty="0"/>
                <a:t> party to manage their energy contracts/procurement across varying levels of support</a:t>
              </a:r>
            </a:p>
          </p:txBody>
        </p:sp>
        <p:sp>
          <p:nvSpPr>
            <p:cNvPr id="43" name="TextBox 42">
              <a:extLst>
                <a:ext uri="{FF2B5EF4-FFF2-40B4-BE49-F238E27FC236}">
                  <a16:creationId xmlns:a16="http://schemas.microsoft.com/office/drawing/2014/main" id="{77C2A052-3611-596E-5CE8-B2F36AFE81BE}"/>
                </a:ext>
              </a:extLst>
            </p:cNvPr>
            <p:cNvSpPr txBox="1"/>
            <p:nvPr/>
          </p:nvSpPr>
          <p:spPr>
            <a:xfrm>
              <a:off x="3105048" y="2354800"/>
              <a:ext cx="2225841" cy="307777"/>
            </a:xfrm>
            <a:prstGeom prst="rect">
              <a:avLst/>
            </a:prstGeom>
            <a:noFill/>
          </p:spPr>
          <p:txBody>
            <a:bodyPr wrap="square">
              <a:spAutoFit/>
            </a:bodyPr>
            <a:lstStyle/>
            <a:p>
              <a:pPr algn="ctr"/>
              <a:r>
                <a:rPr lang="en-GB" sz="1400">
                  <a:solidFill>
                    <a:schemeClr val="dk1">
                      <a:hueOff val="0"/>
                      <a:satOff val="0"/>
                      <a:lumOff val="0"/>
                      <a:alphaOff val="0"/>
                    </a:schemeClr>
                  </a:solidFill>
                </a:rPr>
                <a:t>3</a:t>
              </a:r>
              <a:r>
                <a:rPr lang="en-GB" sz="1400" baseline="30000">
                  <a:solidFill>
                    <a:schemeClr val="dk1">
                      <a:hueOff val="0"/>
                      <a:satOff val="0"/>
                      <a:lumOff val="0"/>
                      <a:alphaOff val="0"/>
                    </a:schemeClr>
                  </a:solidFill>
                </a:rPr>
                <a:t>rd</a:t>
              </a:r>
              <a:r>
                <a:rPr lang="en-GB" sz="1400">
                  <a:solidFill>
                    <a:schemeClr val="dk1">
                      <a:hueOff val="0"/>
                      <a:satOff val="0"/>
                      <a:lumOff val="0"/>
                      <a:alphaOff val="0"/>
                    </a:schemeClr>
                  </a:solidFill>
                </a:rPr>
                <a:t> party intermediaries</a:t>
              </a:r>
            </a:p>
          </p:txBody>
        </p:sp>
      </p:grpSp>
      <p:sp>
        <p:nvSpPr>
          <p:cNvPr id="7" name="TextBox 6">
            <a:extLst>
              <a:ext uri="{FF2B5EF4-FFF2-40B4-BE49-F238E27FC236}">
                <a16:creationId xmlns:a16="http://schemas.microsoft.com/office/drawing/2014/main" id="{99A2DF7B-37BF-F85A-B18C-D6C90BA4C2EA}"/>
              </a:ext>
            </a:extLst>
          </p:cNvPr>
          <p:cNvSpPr txBox="1"/>
          <p:nvPr/>
        </p:nvSpPr>
        <p:spPr>
          <a:xfrm>
            <a:off x="7256933" y="5432545"/>
            <a:ext cx="4945264" cy="430887"/>
          </a:xfrm>
          <a:prstGeom prst="rect">
            <a:avLst/>
          </a:prstGeom>
          <a:noFill/>
        </p:spPr>
        <p:txBody>
          <a:bodyPr wrap="square">
            <a:spAutoFit/>
          </a:bodyPr>
          <a:lstStyle/>
          <a:p>
            <a:pPr algn="r"/>
            <a:r>
              <a:rPr lang="en-GB" sz="1100" i="1" dirty="0">
                <a:solidFill>
                  <a:schemeClr val="bg1">
                    <a:lumMod val="75000"/>
                  </a:schemeClr>
                </a:solidFill>
              </a:rPr>
              <a:t>%age saving is based on historic charges; i.e. what schools actually paid vs what they would have paid in the V30 basket.</a:t>
            </a:r>
          </a:p>
        </p:txBody>
      </p:sp>
      <p:sp>
        <p:nvSpPr>
          <p:cNvPr id="10" name="TextBox 9">
            <a:extLst>
              <a:ext uri="{FF2B5EF4-FFF2-40B4-BE49-F238E27FC236}">
                <a16:creationId xmlns:a16="http://schemas.microsoft.com/office/drawing/2014/main" id="{1B897F6F-1CB1-D561-9A9C-6CA4E9FEED1C}"/>
              </a:ext>
            </a:extLst>
          </p:cNvPr>
          <p:cNvSpPr txBox="1"/>
          <p:nvPr/>
        </p:nvSpPr>
        <p:spPr>
          <a:xfrm>
            <a:off x="8068887" y="948725"/>
            <a:ext cx="3797212" cy="400110"/>
          </a:xfrm>
          <a:prstGeom prst="rect">
            <a:avLst/>
          </a:prstGeom>
          <a:solidFill>
            <a:schemeClr val="bg1"/>
          </a:solidFill>
          <a:ln>
            <a:solidFill>
              <a:schemeClr val="tx1"/>
            </a:solidFill>
          </a:ln>
        </p:spPr>
        <p:txBody>
          <a:bodyPr wrap="square" rtlCol="0" anchor="ctr">
            <a:spAutoFit/>
          </a:bodyPr>
          <a:lstStyle/>
          <a:p>
            <a:pPr algn="ctr"/>
            <a:r>
              <a:rPr lang="en-GB" sz="2000" b="1" dirty="0"/>
              <a:t>Average price p/kwh</a:t>
            </a:r>
          </a:p>
        </p:txBody>
      </p:sp>
      <p:graphicFrame>
        <p:nvGraphicFramePr>
          <p:cNvPr id="13" name="Chart 12">
            <a:extLst>
              <a:ext uri="{FF2B5EF4-FFF2-40B4-BE49-F238E27FC236}">
                <a16:creationId xmlns:a16="http://schemas.microsoft.com/office/drawing/2014/main" id="{501301BC-5780-38B9-F4FD-06297ADD8ED3}"/>
              </a:ext>
            </a:extLst>
          </p:cNvPr>
          <p:cNvGraphicFramePr>
            <a:graphicFrameLocks/>
          </p:cNvGraphicFramePr>
          <p:nvPr>
            <p:extLst>
              <p:ext uri="{D42A27DB-BD31-4B8C-83A1-F6EECF244321}">
                <p14:modId xmlns:p14="http://schemas.microsoft.com/office/powerpoint/2010/main" val="201261763"/>
              </p:ext>
            </p:extLst>
          </p:nvPr>
        </p:nvGraphicFramePr>
        <p:xfrm>
          <a:off x="9683001" y="1451447"/>
          <a:ext cx="2270970" cy="391052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7135574C-CD6E-09DC-ABDC-4A7E5F2F1D7D}"/>
              </a:ext>
            </a:extLst>
          </p:cNvPr>
          <p:cNvSpPr txBox="1"/>
          <p:nvPr/>
        </p:nvSpPr>
        <p:spPr>
          <a:xfrm>
            <a:off x="8702615" y="1381205"/>
            <a:ext cx="934402" cy="400110"/>
          </a:xfrm>
          <a:prstGeom prst="rect">
            <a:avLst/>
          </a:prstGeom>
          <a:noFill/>
          <a:ln>
            <a:noFill/>
          </a:ln>
        </p:spPr>
        <p:txBody>
          <a:bodyPr wrap="square" rtlCol="0" anchor="ctr">
            <a:spAutoFit/>
          </a:bodyPr>
          <a:lstStyle/>
          <a:p>
            <a:pPr algn="ctr"/>
            <a:r>
              <a:rPr lang="en-GB" sz="2000" b="1" dirty="0"/>
              <a:t>Power</a:t>
            </a:r>
          </a:p>
        </p:txBody>
      </p:sp>
      <p:sp>
        <p:nvSpPr>
          <p:cNvPr id="24" name="TextBox 23">
            <a:extLst>
              <a:ext uri="{FF2B5EF4-FFF2-40B4-BE49-F238E27FC236}">
                <a16:creationId xmlns:a16="http://schemas.microsoft.com/office/drawing/2014/main" id="{281A6E63-6957-E498-CA3F-1029F93BB14F}"/>
              </a:ext>
            </a:extLst>
          </p:cNvPr>
          <p:cNvSpPr txBox="1"/>
          <p:nvPr/>
        </p:nvSpPr>
        <p:spPr>
          <a:xfrm rot="20825004">
            <a:off x="8417962" y="3016849"/>
            <a:ext cx="723164" cy="338554"/>
          </a:xfrm>
          <a:prstGeom prst="rect">
            <a:avLst/>
          </a:prstGeom>
          <a:solidFill>
            <a:schemeClr val="bg1"/>
          </a:solidFill>
          <a:ln>
            <a:solidFill>
              <a:schemeClr val="tx2">
                <a:lumMod val="20000"/>
                <a:lumOff val="80000"/>
              </a:schemeClr>
            </a:solidFill>
          </a:ln>
        </p:spPr>
        <p:txBody>
          <a:bodyPr wrap="square" rtlCol="0" anchor="ctr">
            <a:spAutoFit/>
          </a:bodyPr>
          <a:lstStyle/>
          <a:p>
            <a:pPr algn="ctr"/>
            <a:r>
              <a:rPr lang="en-GB" sz="1600" dirty="0"/>
              <a:t>&gt;36%</a:t>
            </a:r>
            <a:endParaRPr lang="en-GB" sz="1200" dirty="0"/>
          </a:p>
        </p:txBody>
      </p:sp>
      <p:sp>
        <p:nvSpPr>
          <p:cNvPr id="26" name="TextBox 25">
            <a:extLst>
              <a:ext uri="{FF2B5EF4-FFF2-40B4-BE49-F238E27FC236}">
                <a16:creationId xmlns:a16="http://schemas.microsoft.com/office/drawing/2014/main" id="{EFF1EA05-EA8D-003E-9F43-BDB218F59F53}"/>
              </a:ext>
            </a:extLst>
          </p:cNvPr>
          <p:cNvSpPr txBox="1"/>
          <p:nvPr/>
        </p:nvSpPr>
        <p:spPr>
          <a:xfrm rot="20825004">
            <a:off x="10515844" y="4427428"/>
            <a:ext cx="723164" cy="338554"/>
          </a:xfrm>
          <a:prstGeom prst="rect">
            <a:avLst/>
          </a:prstGeom>
          <a:solidFill>
            <a:schemeClr val="bg1"/>
          </a:solidFill>
          <a:ln>
            <a:solidFill>
              <a:schemeClr val="tx2">
                <a:lumMod val="20000"/>
                <a:lumOff val="80000"/>
              </a:schemeClr>
            </a:solidFill>
          </a:ln>
        </p:spPr>
        <p:txBody>
          <a:bodyPr wrap="square" rtlCol="0" anchor="ctr">
            <a:spAutoFit/>
          </a:bodyPr>
          <a:lstStyle/>
          <a:p>
            <a:pPr algn="ctr"/>
            <a:r>
              <a:rPr lang="en-GB" sz="1600" dirty="0"/>
              <a:t>&gt;45%</a:t>
            </a:r>
            <a:endParaRPr lang="en-GB" sz="1200" dirty="0"/>
          </a:p>
        </p:txBody>
      </p:sp>
      <p:sp>
        <p:nvSpPr>
          <p:cNvPr id="36" name="TextBox 35">
            <a:extLst>
              <a:ext uri="{FF2B5EF4-FFF2-40B4-BE49-F238E27FC236}">
                <a16:creationId xmlns:a16="http://schemas.microsoft.com/office/drawing/2014/main" id="{E7C363B6-B41B-AA44-5B78-C4977D75F7CC}"/>
              </a:ext>
            </a:extLst>
          </p:cNvPr>
          <p:cNvSpPr txBox="1"/>
          <p:nvPr/>
        </p:nvSpPr>
        <p:spPr>
          <a:xfrm rot="16200000">
            <a:off x="7653860" y="3921169"/>
            <a:ext cx="1725280" cy="307777"/>
          </a:xfrm>
          <a:prstGeom prst="rect">
            <a:avLst/>
          </a:prstGeom>
          <a:noFill/>
          <a:ln>
            <a:noFill/>
          </a:ln>
        </p:spPr>
        <p:txBody>
          <a:bodyPr wrap="square" rtlCol="0" anchor="ctr">
            <a:spAutoFit/>
          </a:bodyPr>
          <a:lstStyle/>
          <a:p>
            <a:pPr algn="ctr"/>
            <a:r>
              <a:rPr lang="en-GB" sz="1400" dirty="0">
                <a:solidFill>
                  <a:schemeClr val="bg1"/>
                </a:solidFill>
              </a:rPr>
              <a:t>School average</a:t>
            </a:r>
            <a:endParaRPr lang="en-GB" sz="1100" dirty="0">
              <a:solidFill>
                <a:schemeClr val="bg1"/>
              </a:solidFill>
            </a:endParaRPr>
          </a:p>
        </p:txBody>
      </p:sp>
      <p:sp>
        <p:nvSpPr>
          <p:cNvPr id="37" name="TextBox 36">
            <a:extLst>
              <a:ext uri="{FF2B5EF4-FFF2-40B4-BE49-F238E27FC236}">
                <a16:creationId xmlns:a16="http://schemas.microsoft.com/office/drawing/2014/main" id="{8F6A87C1-5133-3798-F0F4-2DD65792B6D6}"/>
              </a:ext>
            </a:extLst>
          </p:cNvPr>
          <p:cNvSpPr txBox="1"/>
          <p:nvPr/>
        </p:nvSpPr>
        <p:spPr>
          <a:xfrm rot="16200000">
            <a:off x="9651600" y="3495152"/>
            <a:ext cx="1725280" cy="307777"/>
          </a:xfrm>
          <a:prstGeom prst="rect">
            <a:avLst/>
          </a:prstGeom>
          <a:noFill/>
          <a:ln>
            <a:noFill/>
          </a:ln>
        </p:spPr>
        <p:txBody>
          <a:bodyPr wrap="square" rtlCol="0" anchor="ctr">
            <a:spAutoFit/>
          </a:bodyPr>
          <a:lstStyle>
            <a:defPPr>
              <a:defRPr lang="en-US"/>
            </a:defPPr>
            <a:lvl1pPr algn="ctr">
              <a:defRPr sz="1400">
                <a:solidFill>
                  <a:schemeClr val="bg1"/>
                </a:solidFill>
              </a:defRPr>
            </a:lvl1pPr>
          </a:lstStyle>
          <a:p>
            <a:r>
              <a:rPr lang="en-GB"/>
              <a:t>School average</a:t>
            </a:r>
          </a:p>
        </p:txBody>
      </p:sp>
      <p:sp>
        <p:nvSpPr>
          <p:cNvPr id="42" name="TextBox 41">
            <a:extLst>
              <a:ext uri="{FF2B5EF4-FFF2-40B4-BE49-F238E27FC236}">
                <a16:creationId xmlns:a16="http://schemas.microsoft.com/office/drawing/2014/main" id="{467A8CBD-B16A-C691-3DB8-B8E61D2F7987}"/>
              </a:ext>
            </a:extLst>
          </p:cNvPr>
          <p:cNvSpPr txBox="1"/>
          <p:nvPr/>
        </p:nvSpPr>
        <p:spPr>
          <a:xfrm rot="16200000">
            <a:off x="10581190" y="3693998"/>
            <a:ext cx="1069340" cy="307777"/>
          </a:xfrm>
          <a:prstGeom prst="rect">
            <a:avLst/>
          </a:prstGeom>
          <a:noFill/>
          <a:ln>
            <a:noFill/>
          </a:ln>
        </p:spPr>
        <p:txBody>
          <a:bodyPr wrap="square" rtlCol="0" anchor="ctr">
            <a:spAutoFit/>
          </a:bodyPr>
          <a:lstStyle/>
          <a:p>
            <a:pPr algn="ctr"/>
            <a:r>
              <a:rPr lang="en-GB" sz="1400">
                <a:solidFill>
                  <a:schemeClr val="bg1"/>
                </a:solidFill>
              </a:rPr>
              <a:t>DfE “Deal”</a:t>
            </a:r>
            <a:endParaRPr lang="en-GB" sz="1100">
              <a:solidFill>
                <a:schemeClr val="bg1"/>
              </a:solidFill>
            </a:endParaRPr>
          </a:p>
        </p:txBody>
      </p:sp>
      <p:sp>
        <p:nvSpPr>
          <p:cNvPr id="47" name="TextBox 46">
            <a:extLst>
              <a:ext uri="{FF2B5EF4-FFF2-40B4-BE49-F238E27FC236}">
                <a16:creationId xmlns:a16="http://schemas.microsoft.com/office/drawing/2014/main" id="{ACE0FBEB-8F8E-C476-FD1C-BB3AC78EADF8}"/>
              </a:ext>
            </a:extLst>
          </p:cNvPr>
          <p:cNvSpPr txBox="1"/>
          <p:nvPr/>
        </p:nvSpPr>
        <p:spPr>
          <a:xfrm rot="16200000">
            <a:off x="8539839" y="3999387"/>
            <a:ext cx="1069340" cy="307777"/>
          </a:xfrm>
          <a:prstGeom prst="rect">
            <a:avLst/>
          </a:prstGeom>
          <a:noFill/>
          <a:ln>
            <a:noFill/>
          </a:ln>
        </p:spPr>
        <p:txBody>
          <a:bodyPr wrap="square" rtlCol="0" anchor="ctr">
            <a:spAutoFit/>
          </a:bodyPr>
          <a:lstStyle/>
          <a:p>
            <a:pPr algn="ctr"/>
            <a:r>
              <a:rPr lang="en-GB" sz="1400" dirty="0">
                <a:solidFill>
                  <a:schemeClr val="bg1"/>
                </a:solidFill>
              </a:rPr>
              <a:t>DfE “Deal”</a:t>
            </a:r>
            <a:endParaRPr lang="en-GB" sz="1100" dirty="0">
              <a:solidFill>
                <a:schemeClr val="bg1"/>
              </a:solidFill>
            </a:endParaRPr>
          </a:p>
        </p:txBody>
      </p:sp>
      <p:pic>
        <p:nvPicPr>
          <p:cNvPr id="49" name="Graphic 48" descr="Oil Rig outline">
            <a:extLst>
              <a:ext uri="{FF2B5EF4-FFF2-40B4-BE49-F238E27FC236}">
                <a16:creationId xmlns:a16="http://schemas.microsoft.com/office/drawing/2014/main" id="{D42544FD-7976-E381-4458-F65260C8B3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85555" y="1406943"/>
            <a:ext cx="914400" cy="914400"/>
          </a:xfrm>
          <a:prstGeom prst="rect">
            <a:avLst/>
          </a:prstGeom>
        </p:spPr>
      </p:pic>
      <p:pic>
        <p:nvPicPr>
          <p:cNvPr id="51" name="Graphic 50" descr="Lightning bolt outline">
            <a:extLst>
              <a:ext uri="{FF2B5EF4-FFF2-40B4-BE49-F238E27FC236}">
                <a16:creationId xmlns:a16="http://schemas.microsoft.com/office/drawing/2014/main" id="{1F280A8B-817F-AC25-FE19-A5B74C8264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87129" y="1407433"/>
            <a:ext cx="914400" cy="914400"/>
          </a:xfrm>
          <a:prstGeom prst="rect">
            <a:avLst/>
          </a:prstGeom>
        </p:spPr>
      </p:pic>
      <p:sp>
        <p:nvSpPr>
          <p:cNvPr id="53" name="TextBox 52">
            <a:extLst>
              <a:ext uri="{FF2B5EF4-FFF2-40B4-BE49-F238E27FC236}">
                <a16:creationId xmlns:a16="http://schemas.microsoft.com/office/drawing/2014/main" id="{175BF3B1-20E0-BA13-43FF-7ECC05D7BB9F}"/>
              </a:ext>
            </a:extLst>
          </p:cNvPr>
          <p:cNvSpPr txBox="1"/>
          <p:nvPr/>
        </p:nvSpPr>
        <p:spPr>
          <a:xfrm>
            <a:off x="10835286" y="1372996"/>
            <a:ext cx="934402" cy="400110"/>
          </a:xfrm>
          <a:prstGeom prst="rect">
            <a:avLst/>
          </a:prstGeom>
          <a:noFill/>
          <a:ln>
            <a:noFill/>
          </a:ln>
        </p:spPr>
        <p:txBody>
          <a:bodyPr wrap="square" rtlCol="0" anchor="ctr">
            <a:spAutoFit/>
          </a:bodyPr>
          <a:lstStyle/>
          <a:p>
            <a:pPr algn="ctr"/>
            <a:r>
              <a:rPr lang="en-GB" sz="2000" b="1" dirty="0"/>
              <a:t>Gas</a:t>
            </a:r>
          </a:p>
        </p:txBody>
      </p:sp>
      <p:pic>
        <p:nvPicPr>
          <p:cNvPr id="54" name="Picture 53" descr="Business woman holding sign">
            <a:extLst>
              <a:ext uri="{FF2B5EF4-FFF2-40B4-BE49-F238E27FC236}">
                <a16:creationId xmlns:a16="http://schemas.microsoft.com/office/drawing/2014/main" id="{8F529159-F587-6B6F-D7C9-936FFCF3AE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419" y="1834978"/>
            <a:ext cx="1298473" cy="3188043"/>
          </a:xfrm>
          <a:prstGeom prst="rect">
            <a:avLst/>
          </a:prstGeom>
        </p:spPr>
      </p:pic>
      <p:sp>
        <p:nvSpPr>
          <p:cNvPr id="55" name="TextBox 54">
            <a:extLst>
              <a:ext uri="{FF2B5EF4-FFF2-40B4-BE49-F238E27FC236}">
                <a16:creationId xmlns:a16="http://schemas.microsoft.com/office/drawing/2014/main" id="{016EAEEE-E13E-3F8C-2DC4-46F7D0DE4C3D}"/>
              </a:ext>
            </a:extLst>
          </p:cNvPr>
          <p:cNvSpPr txBox="1"/>
          <p:nvPr/>
        </p:nvSpPr>
        <p:spPr>
          <a:xfrm>
            <a:off x="-106420" y="4973624"/>
            <a:ext cx="2782202" cy="600164"/>
          </a:xfrm>
          <a:prstGeom prst="rect">
            <a:avLst/>
          </a:prstGeom>
          <a:noFill/>
        </p:spPr>
        <p:txBody>
          <a:bodyPr wrap="square" rtlCol="0">
            <a:spAutoFit/>
          </a:bodyPr>
          <a:lstStyle/>
          <a:p>
            <a:pPr algn="ctr"/>
            <a:r>
              <a:rPr lang="en-GB" sz="1100" dirty="0"/>
              <a:t>Schools represented across 50+ MATs</a:t>
            </a:r>
          </a:p>
          <a:p>
            <a:pPr algn="ctr"/>
            <a:r>
              <a:rPr lang="en-GB" sz="1100" dirty="0"/>
              <a:t>Engagement with CEO’s, CFO’s, procurement teams, estates, energy managers</a:t>
            </a:r>
          </a:p>
        </p:txBody>
      </p:sp>
      <p:sp>
        <p:nvSpPr>
          <p:cNvPr id="56" name="TextBox 55">
            <a:extLst>
              <a:ext uri="{FF2B5EF4-FFF2-40B4-BE49-F238E27FC236}">
                <a16:creationId xmlns:a16="http://schemas.microsoft.com/office/drawing/2014/main" id="{9A72F155-DB32-1BE5-E5EE-004C9B0A970F}"/>
              </a:ext>
            </a:extLst>
          </p:cNvPr>
          <p:cNvSpPr txBox="1"/>
          <p:nvPr/>
        </p:nvSpPr>
        <p:spPr>
          <a:xfrm rot="21480000">
            <a:off x="909804" y="2430019"/>
            <a:ext cx="1087485" cy="1323439"/>
          </a:xfrm>
          <a:prstGeom prst="rect">
            <a:avLst/>
          </a:prstGeom>
          <a:solidFill>
            <a:schemeClr val="bg1"/>
          </a:solidFill>
          <a:ln>
            <a:solidFill>
              <a:schemeClr val="tx1"/>
            </a:solidFill>
          </a:ln>
        </p:spPr>
        <p:txBody>
          <a:bodyPr wrap="square" rtlCol="0" anchor="ctr">
            <a:spAutoFit/>
          </a:bodyPr>
          <a:lstStyle/>
          <a:p>
            <a:pPr algn="ctr"/>
            <a:endParaRPr lang="en-GB" sz="1600" dirty="0"/>
          </a:p>
          <a:p>
            <a:pPr algn="ctr"/>
            <a:r>
              <a:rPr lang="en-GB" sz="2400" b="1" dirty="0"/>
              <a:t>Circa 2K</a:t>
            </a:r>
          </a:p>
          <a:p>
            <a:pPr algn="ctr"/>
            <a:endParaRPr lang="en-GB" sz="1600" dirty="0"/>
          </a:p>
        </p:txBody>
      </p:sp>
      <p:sp>
        <p:nvSpPr>
          <p:cNvPr id="57" name="TextBox 56">
            <a:extLst>
              <a:ext uri="{FF2B5EF4-FFF2-40B4-BE49-F238E27FC236}">
                <a16:creationId xmlns:a16="http://schemas.microsoft.com/office/drawing/2014/main" id="{CA53A2B4-44D3-521C-E42C-0DA96178B085}"/>
              </a:ext>
            </a:extLst>
          </p:cNvPr>
          <p:cNvSpPr txBox="1"/>
          <p:nvPr/>
        </p:nvSpPr>
        <p:spPr>
          <a:xfrm rot="21420000">
            <a:off x="881218" y="3359735"/>
            <a:ext cx="1181302" cy="233140"/>
          </a:xfrm>
          <a:prstGeom prst="rect">
            <a:avLst/>
          </a:prstGeom>
          <a:noFill/>
        </p:spPr>
        <p:txBody>
          <a:bodyPr wrap="square">
            <a:spAutoFit/>
          </a:bodyPr>
          <a:lstStyle/>
          <a:p>
            <a:pPr algn="ctr"/>
            <a:r>
              <a:rPr lang="en-GB" sz="900">
                <a:solidFill>
                  <a:schemeClr val="dk1">
                    <a:hueOff val="0"/>
                    <a:satOff val="0"/>
                    <a:lumOff val="0"/>
                    <a:alphaOff val="0"/>
                  </a:schemeClr>
                </a:solidFill>
              </a:rPr>
              <a:t>Schools represented</a:t>
            </a:r>
          </a:p>
        </p:txBody>
      </p:sp>
    </p:spTree>
    <p:extLst>
      <p:ext uri="{BB962C8B-B14F-4D97-AF65-F5344CB8AC3E}">
        <p14:creationId xmlns:p14="http://schemas.microsoft.com/office/powerpoint/2010/main" val="373880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C05EFF-C7D7-20EA-AB75-F4F310D80F41}"/>
              </a:ext>
            </a:extLst>
          </p:cNvPr>
          <p:cNvSpPr>
            <a:spLocks noGrp="1"/>
          </p:cNvSpPr>
          <p:nvPr>
            <p:ph type="sldNum" sz="quarter" idx="12"/>
          </p:nvPr>
        </p:nvSpPr>
        <p:spPr/>
        <p:txBody>
          <a:bodyPr/>
          <a:lstStyle/>
          <a:p>
            <a:fld id="{DBC82C4D-8DEA-7443-9CCC-7BD5F88B2F9B}" type="slidenum">
              <a:rPr lang="en-US" smtClean="0"/>
              <a:pPr/>
              <a:t>5</a:t>
            </a:fld>
            <a:endParaRPr lang="en-US"/>
          </a:p>
        </p:txBody>
      </p:sp>
      <p:pic>
        <p:nvPicPr>
          <p:cNvPr id="1026" name="Picture 2">
            <a:extLst>
              <a:ext uri="{FF2B5EF4-FFF2-40B4-BE49-F238E27FC236}">
                <a16:creationId xmlns:a16="http://schemas.microsoft.com/office/drawing/2014/main" id="{019A43DF-418E-ED4E-26B3-8F06AF92BF4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505754"/>
            <a:ext cx="9666514" cy="55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9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acher in class">
            <a:extLst>
              <a:ext uri="{FF2B5EF4-FFF2-40B4-BE49-F238E27FC236}">
                <a16:creationId xmlns:a16="http://schemas.microsoft.com/office/drawing/2014/main" id="{0209238C-34C0-7566-CF60-5852F9AC9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73" y="4191279"/>
            <a:ext cx="3269216" cy="2179477"/>
          </a:xfrm>
          <a:prstGeom prst="rect">
            <a:avLst/>
          </a:prstGeom>
        </p:spPr>
      </p:pic>
      <p:sp>
        <p:nvSpPr>
          <p:cNvPr id="2" name="Title 1">
            <a:extLst>
              <a:ext uri="{FF2B5EF4-FFF2-40B4-BE49-F238E27FC236}">
                <a16:creationId xmlns:a16="http://schemas.microsoft.com/office/drawing/2014/main" id="{E440B056-921E-57A1-28AC-4C4D912A7F54}"/>
              </a:ext>
            </a:extLst>
          </p:cNvPr>
          <p:cNvSpPr>
            <a:spLocks noGrp="1"/>
          </p:cNvSpPr>
          <p:nvPr>
            <p:ph type="title"/>
          </p:nvPr>
        </p:nvSpPr>
        <p:spPr/>
        <p:txBody>
          <a:bodyPr/>
          <a:lstStyle/>
          <a:p>
            <a:r>
              <a:rPr lang="en-GB" dirty="0"/>
              <a:t>Common Q’s</a:t>
            </a:r>
          </a:p>
        </p:txBody>
      </p:sp>
      <p:sp>
        <p:nvSpPr>
          <p:cNvPr id="3" name="Slide Number Placeholder 2">
            <a:extLst>
              <a:ext uri="{FF2B5EF4-FFF2-40B4-BE49-F238E27FC236}">
                <a16:creationId xmlns:a16="http://schemas.microsoft.com/office/drawing/2014/main" id="{2E1AE12A-9095-0B8E-0C38-6D85AB5CC3E7}"/>
              </a:ext>
            </a:extLst>
          </p:cNvPr>
          <p:cNvSpPr>
            <a:spLocks noGrp="1"/>
          </p:cNvSpPr>
          <p:nvPr>
            <p:ph type="sldNum" sz="quarter" idx="12"/>
          </p:nvPr>
        </p:nvSpPr>
        <p:spPr/>
        <p:txBody>
          <a:bodyPr/>
          <a:lstStyle/>
          <a:p>
            <a:fld id="{DBC82C4D-8DEA-7443-9CCC-7BD5F88B2F9B}" type="slidenum">
              <a:rPr lang="en-US" smtClean="0"/>
              <a:pPr/>
              <a:t>6</a:t>
            </a:fld>
            <a:endParaRPr lang="en-US"/>
          </a:p>
        </p:txBody>
      </p:sp>
      <p:sp>
        <p:nvSpPr>
          <p:cNvPr id="6" name="TextBox 5">
            <a:extLst>
              <a:ext uri="{FF2B5EF4-FFF2-40B4-BE49-F238E27FC236}">
                <a16:creationId xmlns:a16="http://schemas.microsoft.com/office/drawing/2014/main" id="{ED05E1A2-BAEA-3ED3-15C5-C755DE96EE03}"/>
              </a:ext>
            </a:extLst>
          </p:cNvPr>
          <p:cNvSpPr txBox="1"/>
          <p:nvPr/>
        </p:nvSpPr>
        <p:spPr>
          <a:xfrm>
            <a:off x="367862" y="1434211"/>
            <a:ext cx="4819336" cy="1055608"/>
          </a:xfrm>
          <a:prstGeom prst="wedgeRoundRectCallout">
            <a:avLst/>
          </a:prstGeom>
          <a:noFill/>
          <a:ln>
            <a:solidFill>
              <a:schemeClr val="accent1"/>
            </a:solidFill>
          </a:ln>
        </p:spPr>
        <p:txBody>
          <a:bodyPr wrap="square">
            <a:spAutoFit/>
          </a:bodyPr>
          <a:lstStyle/>
          <a:p>
            <a:r>
              <a:rPr lang="en-GB" sz="1400" b="1" dirty="0"/>
              <a:t>What if my current contract is already with CCS?  </a:t>
            </a:r>
            <a:r>
              <a:rPr lang="en-GB" sz="1400" dirty="0"/>
              <a:t>You are able to novate your current contract onto the V30 basket under the DfE contract.  </a:t>
            </a:r>
          </a:p>
          <a:p>
            <a:endParaRPr lang="en-GB" sz="1400" dirty="0"/>
          </a:p>
        </p:txBody>
      </p:sp>
      <p:sp>
        <p:nvSpPr>
          <p:cNvPr id="8" name="TextBox 7">
            <a:extLst>
              <a:ext uri="{FF2B5EF4-FFF2-40B4-BE49-F238E27FC236}">
                <a16:creationId xmlns:a16="http://schemas.microsoft.com/office/drawing/2014/main" id="{0EC36591-6184-E0BE-2145-C084865642CD}"/>
              </a:ext>
            </a:extLst>
          </p:cNvPr>
          <p:cNvSpPr txBox="1"/>
          <p:nvPr/>
        </p:nvSpPr>
        <p:spPr>
          <a:xfrm>
            <a:off x="367862" y="2830954"/>
            <a:ext cx="4718153" cy="1055608"/>
          </a:xfrm>
          <a:prstGeom prst="wedgeRoundRectCallout">
            <a:avLst/>
          </a:prstGeom>
          <a:noFill/>
          <a:ln>
            <a:solidFill>
              <a:schemeClr val="accent1"/>
            </a:solidFill>
          </a:ln>
        </p:spPr>
        <p:txBody>
          <a:bodyPr wrap="square">
            <a:spAutoFit/>
          </a:bodyPr>
          <a:lstStyle/>
          <a:p>
            <a:r>
              <a:rPr lang="en-GB"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I add additional sites during the course of the contract? </a:t>
            </a: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 you will just need to provide site information, and they can be added to the DfE account like any other School in your Trust.  </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17EE00D-0807-D128-645D-CC2CA4FB400E}"/>
              </a:ext>
            </a:extLst>
          </p:cNvPr>
          <p:cNvSpPr txBox="1"/>
          <p:nvPr/>
        </p:nvSpPr>
        <p:spPr>
          <a:xfrm>
            <a:off x="5291529" y="3062990"/>
            <a:ext cx="6145966" cy="919401"/>
          </a:xfrm>
          <a:prstGeom prst="wedgeRoundRectCallout">
            <a:avLst/>
          </a:prstGeom>
          <a:solidFill>
            <a:schemeClr val="bg1"/>
          </a:solidFill>
          <a:ln>
            <a:solidFill>
              <a:schemeClr val="accent1"/>
            </a:solidFill>
          </a:ln>
        </p:spPr>
        <p:txBody>
          <a:bodyPr wrap="square">
            <a:spAutoFit/>
          </a:bodyPr>
          <a:lstStyle/>
          <a:p>
            <a:r>
              <a:rPr lang="en-GB" sz="1200" b="1" i="0" dirty="0">
                <a:effectLst/>
                <a:latin typeface="+mj-lt"/>
              </a:rPr>
              <a:t>How does DfE buy its energy?  </a:t>
            </a:r>
            <a:r>
              <a:rPr lang="en-GB" sz="1200" i="0" dirty="0">
                <a:effectLst/>
                <a:latin typeface="+mj-lt"/>
              </a:rPr>
              <a:t>DfE like other Central Government departments are mandated by HM Treasury to take advantage of CCS’ energy frameworks for gas and electricity.   All central government departments use the CCS V30 basket to compliantly procure their energy supply.</a:t>
            </a:r>
            <a:endParaRPr lang="en-GB" sz="1200" dirty="0">
              <a:latin typeface="+mj-lt"/>
            </a:endParaRPr>
          </a:p>
        </p:txBody>
      </p:sp>
      <p:sp>
        <p:nvSpPr>
          <p:cNvPr id="12" name="TextBox 11">
            <a:extLst>
              <a:ext uri="{FF2B5EF4-FFF2-40B4-BE49-F238E27FC236}">
                <a16:creationId xmlns:a16="http://schemas.microsoft.com/office/drawing/2014/main" id="{A058A966-B214-CBA6-C3DE-7E88F2481C02}"/>
              </a:ext>
            </a:extLst>
          </p:cNvPr>
          <p:cNvSpPr txBox="1"/>
          <p:nvPr/>
        </p:nvSpPr>
        <p:spPr>
          <a:xfrm>
            <a:off x="5291529" y="138485"/>
            <a:ext cx="5558249" cy="1293971"/>
          </a:xfrm>
          <a:prstGeom prst="wedgeRoundRectCallout">
            <a:avLst/>
          </a:prstGeom>
          <a:noFill/>
          <a:ln>
            <a:solidFill>
              <a:schemeClr val="accent1"/>
            </a:solidFill>
          </a:ln>
        </p:spPr>
        <p:txBody>
          <a:bodyPr wrap="square">
            <a:spAutoFit/>
          </a:bodyPr>
          <a:lstStyle/>
          <a:p>
            <a:r>
              <a:rPr lang="en-GB" sz="1000" b="1" i="0" u="sng" dirty="0">
                <a:effectLst/>
                <a:latin typeface="+mj-lt"/>
              </a:rPr>
              <a:t>What is an Interim rate?</a:t>
            </a:r>
            <a:r>
              <a:rPr lang="en-GB" sz="1000" b="0" i="0" u="sng" dirty="0">
                <a:solidFill>
                  <a:srgbClr val="D13438"/>
                </a:solidFill>
                <a:effectLst/>
                <a:latin typeface="+mj-lt"/>
              </a:rPr>
              <a:t>  </a:t>
            </a:r>
            <a:r>
              <a:rPr lang="en-GB" sz="1000" b="0" i="0" dirty="0">
                <a:effectLst/>
                <a:latin typeface="+mj-lt"/>
              </a:rPr>
              <a:t>An </a:t>
            </a:r>
            <a:r>
              <a:rPr lang="en-GB" sz="1000" dirty="0">
                <a:latin typeface="+mj-lt"/>
              </a:rPr>
              <a:t>Interim rate is essentially just a bridging contract until you transition onto the next available V30 basket (depending on when your current contract expires).  You don’t have to </a:t>
            </a:r>
            <a:r>
              <a:rPr lang="en-GB" sz="1000" b="0" i="0" dirty="0">
                <a:effectLst/>
                <a:latin typeface="+mj-lt"/>
              </a:rPr>
              <a:t>worry about the contracting side of things as we move you into the V30 basket automatically once your interim contract expires. They bring the broader framework benefits around procurement assurance, alignment with public sector policy (social value, data security etc.). We can provide the current interim rates, however, please note that these fluctuate and are subject to market conditions and are not a guarantee of the rates you will be paying. </a:t>
            </a:r>
            <a:endParaRPr lang="en-GB" sz="1000" dirty="0">
              <a:latin typeface="+mj-lt"/>
            </a:endParaRPr>
          </a:p>
        </p:txBody>
      </p:sp>
      <p:sp>
        <p:nvSpPr>
          <p:cNvPr id="14" name="TextBox 13">
            <a:extLst>
              <a:ext uri="{FF2B5EF4-FFF2-40B4-BE49-F238E27FC236}">
                <a16:creationId xmlns:a16="http://schemas.microsoft.com/office/drawing/2014/main" id="{CBBC90EE-5832-DCF1-0DE4-374661A2BE15}"/>
              </a:ext>
            </a:extLst>
          </p:cNvPr>
          <p:cNvSpPr txBox="1"/>
          <p:nvPr/>
        </p:nvSpPr>
        <p:spPr>
          <a:xfrm>
            <a:off x="5390541" y="1827195"/>
            <a:ext cx="6228412" cy="953453"/>
          </a:xfrm>
          <a:prstGeom prst="wedgeRoundRectCallout">
            <a:avLst/>
          </a:prstGeom>
          <a:noFill/>
          <a:ln>
            <a:solidFill>
              <a:schemeClr val="accent1"/>
            </a:solidFill>
          </a:ln>
        </p:spPr>
        <p:txBody>
          <a:bodyPr wrap="square">
            <a:spAutoFit/>
          </a:bodyPr>
          <a:lstStyle/>
          <a:p>
            <a:r>
              <a:rPr lang="en-GB" sz="1000" b="1" i="0" dirty="0">
                <a:solidFill>
                  <a:srgbClr val="000000"/>
                </a:solidFill>
                <a:effectLst/>
                <a:latin typeface="+mj-lt"/>
              </a:rPr>
              <a:t>Do I need to terminate my existing contracts?  </a:t>
            </a:r>
            <a:r>
              <a:rPr lang="en-GB" sz="1000" b="0" i="0" dirty="0">
                <a:solidFill>
                  <a:srgbClr val="000000"/>
                </a:solidFill>
                <a:effectLst/>
                <a:latin typeface="+mj-lt"/>
              </a:rPr>
              <a:t>You will need to refer to the contractual obligations in your current contract to determine the termination clauses and notice period. The DfE can provide a copy of a Notice of Termination Template for you to populate.  The DfE cannot support the termination of your existing contracts. If you receive your energy through your LA you must ensure you seek approval from them to move to another source of energy supply </a:t>
            </a:r>
            <a:endParaRPr lang="en-GB" sz="1000" dirty="0">
              <a:latin typeface="+mj-lt"/>
            </a:endParaRPr>
          </a:p>
        </p:txBody>
      </p:sp>
      <p:sp>
        <p:nvSpPr>
          <p:cNvPr id="16" name="TextBox 15">
            <a:extLst>
              <a:ext uri="{FF2B5EF4-FFF2-40B4-BE49-F238E27FC236}">
                <a16:creationId xmlns:a16="http://schemas.microsoft.com/office/drawing/2014/main" id="{AD7C47F0-351B-586F-1679-A2E13E716544}"/>
              </a:ext>
            </a:extLst>
          </p:cNvPr>
          <p:cNvSpPr txBox="1"/>
          <p:nvPr/>
        </p:nvSpPr>
        <p:spPr>
          <a:xfrm>
            <a:off x="4549546" y="4227697"/>
            <a:ext cx="6228412" cy="919401"/>
          </a:xfrm>
          <a:prstGeom prst="wedgeRoundRectCallout">
            <a:avLst/>
          </a:prstGeom>
          <a:noFill/>
          <a:ln>
            <a:solidFill>
              <a:schemeClr val="accent1"/>
            </a:solidFill>
          </a:ln>
        </p:spPr>
        <p:txBody>
          <a:bodyPr wrap="square">
            <a:spAutoFit/>
          </a:bodyPr>
          <a:lstStyle/>
          <a:p>
            <a:r>
              <a:rPr lang="en-GB" sz="1200" b="1" i="0" dirty="0">
                <a:effectLst/>
                <a:latin typeface="+mj-lt"/>
              </a:rPr>
              <a:t>How does the V30 compare to a fixed rate basket?  </a:t>
            </a:r>
            <a:r>
              <a:rPr lang="en-GB" sz="1200" i="0" dirty="0">
                <a:effectLst/>
                <a:latin typeface="+mj-lt"/>
              </a:rPr>
              <a:t>The V30 basket has outperformed the locked baskets over the last few years due to the volatile energy market. With V30 as it trades over the longer period the fluctuations are not as significant as other baskets, reducing the volatility, however this may mean V30 is not always the cheapest.</a:t>
            </a:r>
            <a:endParaRPr lang="en-GB" sz="1200" kern="1200" dirty="0">
              <a:latin typeface="+mj-lt"/>
              <a:ea typeface="+mn-ea"/>
              <a:cs typeface="+mn-cs"/>
            </a:endParaRPr>
          </a:p>
        </p:txBody>
      </p:sp>
      <p:sp>
        <p:nvSpPr>
          <p:cNvPr id="18" name="TextBox 17">
            <a:extLst>
              <a:ext uri="{FF2B5EF4-FFF2-40B4-BE49-F238E27FC236}">
                <a16:creationId xmlns:a16="http://schemas.microsoft.com/office/drawing/2014/main" id="{F54C468A-C528-7BAE-041D-1DA5BEDDD933}"/>
              </a:ext>
            </a:extLst>
          </p:cNvPr>
          <p:cNvSpPr txBox="1"/>
          <p:nvPr/>
        </p:nvSpPr>
        <p:spPr>
          <a:xfrm>
            <a:off x="3970426" y="5371257"/>
            <a:ext cx="7992974" cy="935717"/>
          </a:xfrm>
          <a:prstGeom prst="wedgeRoundRectCallout">
            <a:avLst/>
          </a:prstGeom>
          <a:noFill/>
          <a:ln>
            <a:solidFill>
              <a:schemeClr val="accent1"/>
            </a:solidFill>
          </a:ln>
        </p:spPr>
        <p:txBody>
          <a:bodyPr wrap="square">
            <a:spAutoFit/>
          </a:bodyPr>
          <a:lstStyle/>
          <a:p>
            <a:pPr algn="l" rtl="0" fontAlgn="base">
              <a:lnSpc>
                <a:spcPts val="1538"/>
              </a:lnSpc>
            </a:pPr>
            <a:r>
              <a:rPr lang="en-GB" sz="1100" b="1" i="0" dirty="0">
                <a:solidFill>
                  <a:srgbClr val="000000"/>
                </a:solidFill>
                <a:effectLst/>
                <a:latin typeface="Arial" panose="020B0604020202020204" pitchFamily="34" charset="0"/>
              </a:rPr>
              <a:t>How long I am committed for?  </a:t>
            </a:r>
            <a:r>
              <a:rPr lang="en-GB" sz="1100" b="0" i="0" dirty="0">
                <a:solidFill>
                  <a:srgbClr val="000000"/>
                </a:solidFill>
                <a:effectLst/>
                <a:latin typeface="Arial" panose="020B0604020202020204" pitchFamily="34" charset="0"/>
              </a:rPr>
              <a:t>The contract will last for 3 years. You must commit so the V30 basket for 3 years. To leave you will need to give 30 months’ notice prior to the renewal date. You can only terminate within 1 month, if the building is sold, demolished or change of tenancy. The contract is evergreen and will renew each year unless termination notice is given.  </a:t>
            </a:r>
            <a:endParaRPr lang="en-GB" sz="11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3749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3D17-47D0-10CA-8349-17B3CD0ED063}"/>
              </a:ext>
            </a:extLst>
          </p:cNvPr>
          <p:cNvSpPr>
            <a:spLocks noGrp="1"/>
          </p:cNvSpPr>
          <p:nvPr>
            <p:ph type="title"/>
          </p:nvPr>
        </p:nvSpPr>
        <p:spPr/>
        <p:txBody>
          <a:bodyPr/>
          <a:lstStyle/>
          <a:p>
            <a:r>
              <a:rPr lang="en-GB" dirty="0"/>
              <a:t>Checklist</a:t>
            </a:r>
          </a:p>
        </p:txBody>
      </p:sp>
      <p:sp>
        <p:nvSpPr>
          <p:cNvPr id="3" name="Slide Number Placeholder 2">
            <a:extLst>
              <a:ext uri="{FF2B5EF4-FFF2-40B4-BE49-F238E27FC236}">
                <a16:creationId xmlns:a16="http://schemas.microsoft.com/office/drawing/2014/main" id="{FA7BD72B-DE57-AB23-7556-818FCE92A867}"/>
              </a:ext>
            </a:extLst>
          </p:cNvPr>
          <p:cNvSpPr>
            <a:spLocks noGrp="1"/>
          </p:cNvSpPr>
          <p:nvPr>
            <p:ph type="sldNum" sz="quarter" idx="12"/>
          </p:nvPr>
        </p:nvSpPr>
        <p:spPr/>
        <p:txBody>
          <a:bodyPr/>
          <a:lstStyle/>
          <a:p>
            <a:fld id="{DBC82C4D-8DEA-7443-9CCC-7BD5F88B2F9B}" type="slidenum">
              <a:rPr lang="en-US" smtClean="0"/>
              <a:pPr/>
              <a:t>7</a:t>
            </a:fld>
            <a:endParaRPr lang="en-US"/>
          </a:p>
        </p:txBody>
      </p:sp>
      <p:sp>
        <p:nvSpPr>
          <p:cNvPr id="4" name="Content Placeholder 3">
            <a:extLst>
              <a:ext uri="{FF2B5EF4-FFF2-40B4-BE49-F238E27FC236}">
                <a16:creationId xmlns:a16="http://schemas.microsoft.com/office/drawing/2014/main" id="{AAD9E604-AB90-FBFA-3181-5AEAFA9C293B}"/>
              </a:ext>
            </a:extLst>
          </p:cNvPr>
          <p:cNvSpPr>
            <a:spLocks noGrp="1"/>
          </p:cNvSpPr>
          <p:nvPr>
            <p:ph sz="half" idx="1"/>
          </p:nvPr>
        </p:nvSpPr>
        <p:spPr/>
        <p:txBody>
          <a:bodyPr/>
          <a:lstStyle/>
          <a:p>
            <a:r>
              <a:rPr lang="en-GB" dirty="0"/>
              <a:t>Letter of Authority – signed by both parties to allow DfE to act on behalf of your school/trust.</a:t>
            </a:r>
          </a:p>
          <a:p>
            <a:r>
              <a:rPr lang="en-GB" dirty="0"/>
              <a:t>Site Addition Templates (gas and electricity)</a:t>
            </a:r>
          </a:p>
          <a:p>
            <a:r>
              <a:rPr lang="en-GB" dirty="0"/>
              <a:t>Novation Templates (if CCS customer)</a:t>
            </a:r>
          </a:p>
          <a:p>
            <a:r>
              <a:rPr lang="en-GB" dirty="0"/>
              <a:t>Complete billing preferences and annual consumption data</a:t>
            </a:r>
          </a:p>
          <a:p>
            <a:r>
              <a:rPr lang="en-GB" dirty="0"/>
              <a:t>VAT Certificate</a:t>
            </a:r>
          </a:p>
          <a:p>
            <a:r>
              <a:rPr lang="en-GB" dirty="0"/>
              <a:t>CCL Certificate</a:t>
            </a:r>
          </a:p>
          <a:p>
            <a:r>
              <a:rPr lang="en-GB" dirty="0"/>
              <a:t>DD Mandate (if applicable)</a:t>
            </a:r>
          </a:p>
          <a:p>
            <a:r>
              <a:rPr lang="en-GB" dirty="0"/>
              <a:t>Portal access (gas and electricity)</a:t>
            </a:r>
          </a:p>
          <a:p>
            <a:r>
              <a:rPr lang="en-GB" dirty="0"/>
              <a:t>Objections – your current supplier may object to the transfer if you have either not given notice, or you have outstanding debt.</a:t>
            </a:r>
          </a:p>
          <a:p>
            <a:endParaRPr lang="en-GB" dirty="0"/>
          </a:p>
        </p:txBody>
      </p:sp>
    </p:spTree>
    <p:extLst>
      <p:ext uri="{BB962C8B-B14F-4D97-AF65-F5344CB8AC3E}">
        <p14:creationId xmlns:p14="http://schemas.microsoft.com/office/powerpoint/2010/main" val="4517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74C2-494D-49FE-7E40-BD027DDE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4BE31-F26C-5FE2-CD20-105DF3C5102D}"/>
              </a:ext>
            </a:extLst>
          </p:cNvPr>
          <p:cNvSpPr>
            <a:spLocks noGrp="1"/>
          </p:cNvSpPr>
          <p:nvPr>
            <p:ph type="title"/>
          </p:nvPr>
        </p:nvSpPr>
        <p:spPr/>
        <p:txBody>
          <a:bodyPr/>
          <a:lstStyle/>
          <a:p>
            <a:r>
              <a:rPr lang="en-GB" dirty="0"/>
              <a:t>Working model – energy as a service</a:t>
            </a:r>
          </a:p>
        </p:txBody>
      </p:sp>
      <p:sp>
        <p:nvSpPr>
          <p:cNvPr id="3" name="Slide Number Placeholder 2">
            <a:extLst>
              <a:ext uri="{FF2B5EF4-FFF2-40B4-BE49-F238E27FC236}">
                <a16:creationId xmlns:a16="http://schemas.microsoft.com/office/drawing/2014/main" id="{D946EC1D-7AEA-0751-8CB6-E357FD385C4B}"/>
              </a:ext>
            </a:extLst>
          </p:cNvPr>
          <p:cNvSpPr>
            <a:spLocks noGrp="1"/>
          </p:cNvSpPr>
          <p:nvPr>
            <p:ph type="sldNum" sz="quarter" idx="12"/>
          </p:nvPr>
        </p:nvSpPr>
        <p:spPr/>
        <p:txBody>
          <a:bodyPr/>
          <a:lstStyle/>
          <a:p>
            <a:fld id="{DBC82C4D-8DEA-7443-9CCC-7BD5F88B2F9B}" type="slidenum">
              <a:rPr lang="en-US" smtClean="0"/>
              <a:pPr/>
              <a:t>8</a:t>
            </a:fld>
            <a:endParaRPr lang="en-US"/>
          </a:p>
        </p:txBody>
      </p:sp>
      <p:sp>
        <p:nvSpPr>
          <p:cNvPr id="13" name="Content Placeholder 3">
            <a:extLst>
              <a:ext uri="{FF2B5EF4-FFF2-40B4-BE49-F238E27FC236}">
                <a16:creationId xmlns:a16="http://schemas.microsoft.com/office/drawing/2014/main" id="{4A9B521F-E77C-68ED-C1B8-E78AFCEA84AD}"/>
              </a:ext>
            </a:extLst>
          </p:cNvPr>
          <p:cNvSpPr>
            <a:spLocks noGrp="1"/>
          </p:cNvSpPr>
          <p:nvPr>
            <p:ph sz="half" idx="1"/>
          </p:nvPr>
        </p:nvSpPr>
        <p:spPr>
          <a:xfrm>
            <a:off x="444495" y="1208769"/>
            <a:ext cx="10055865" cy="4920182"/>
          </a:xfrm>
        </p:spPr>
        <p:txBody>
          <a:bodyPr/>
          <a:lstStyle/>
          <a:p>
            <a:pPr>
              <a:lnSpc>
                <a:spcPct val="150000"/>
              </a:lnSpc>
              <a:buFont typeface="+mj-lt"/>
              <a:buAutoNum type="arabicPeriod"/>
            </a:pPr>
            <a:r>
              <a:rPr lang="en-GB" sz="1500" dirty="0"/>
              <a:t>DfE become the “contracting authority” and the main point of contact for schools</a:t>
            </a:r>
          </a:p>
          <a:p>
            <a:pPr>
              <a:lnSpc>
                <a:spcPct val="150000"/>
              </a:lnSpc>
              <a:buFont typeface="+mj-lt"/>
              <a:buAutoNum type="arabicPeriod"/>
            </a:pPr>
            <a:r>
              <a:rPr lang="en-GB" sz="1500" dirty="0"/>
              <a:t>DfE manage onboarding of schools to “DfE energy” deal; transitioning schools to longer term, flexibly traded baskets</a:t>
            </a:r>
          </a:p>
          <a:p>
            <a:pPr>
              <a:lnSpc>
                <a:spcPct val="150000"/>
              </a:lnSpc>
              <a:buFont typeface="+mj-lt"/>
              <a:buAutoNum type="arabicPeriod"/>
            </a:pPr>
            <a:r>
              <a:rPr lang="en-GB" sz="1500" dirty="0"/>
              <a:t>Schools continue to pay bills directly</a:t>
            </a:r>
          </a:p>
          <a:p>
            <a:pPr>
              <a:lnSpc>
                <a:spcPct val="150000"/>
              </a:lnSpc>
              <a:buFont typeface="+mj-lt"/>
              <a:buAutoNum type="arabicPeriod"/>
            </a:pPr>
            <a:r>
              <a:rPr lang="en-GB" sz="1500" dirty="0"/>
              <a:t>Consistent data set compiled for schools - creates consistent sector data set covering e.g. consumption and net zero reporting from half-hourly data.</a:t>
            </a:r>
          </a:p>
          <a:p>
            <a:pPr>
              <a:lnSpc>
                <a:spcPct val="150000"/>
              </a:lnSpc>
              <a:buFont typeface="+mj-lt"/>
              <a:buAutoNum type="arabicPeriod"/>
            </a:pPr>
            <a:r>
              <a:rPr lang="en-GB" sz="1500" dirty="0"/>
              <a:t>Centralised support means direct access to DESNZ/supply chain to improve smart meter roll out and targeted support on to retrofit/funding bids</a:t>
            </a:r>
          </a:p>
          <a:p>
            <a:pPr marL="0" indent="0">
              <a:lnSpc>
                <a:spcPct val="150000"/>
              </a:lnSpc>
              <a:buNone/>
            </a:pPr>
            <a:r>
              <a:rPr lang="en-GB" sz="1500" dirty="0"/>
              <a:t>For more information contact: </a:t>
            </a:r>
            <a:r>
              <a:rPr lang="en-GB" sz="1800" b="1" dirty="0">
                <a:solidFill>
                  <a:schemeClr val="tx2">
                    <a:lumMod val="50000"/>
                    <a:lumOff val="50000"/>
                  </a:schemeClr>
                </a:solidFill>
              </a:rPr>
              <a:t>dfe-energy.services-team@education.gov.uk</a:t>
            </a:r>
          </a:p>
        </p:txBody>
      </p:sp>
    </p:spTree>
    <p:extLst>
      <p:ext uri="{BB962C8B-B14F-4D97-AF65-F5344CB8AC3E}">
        <p14:creationId xmlns:p14="http://schemas.microsoft.com/office/powerpoint/2010/main" val="267104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144C-B54D-ECAC-AA0F-3CB52D586B03}"/>
              </a:ext>
            </a:extLst>
          </p:cNvPr>
          <p:cNvSpPr>
            <a:spLocks noGrp="1"/>
          </p:cNvSpPr>
          <p:nvPr>
            <p:ph type="title"/>
          </p:nvPr>
        </p:nvSpPr>
        <p:spPr/>
        <p:txBody>
          <a:bodyPr/>
          <a:lstStyle/>
          <a:p>
            <a:r>
              <a:rPr lang="en-GB" dirty="0"/>
              <a:t>Cost Recovery Contract</a:t>
            </a:r>
          </a:p>
        </p:txBody>
      </p:sp>
      <p:sp>
        <p:nvSpPr>
          <p:cNvPr id="41" name="Oval 100">
            <a:extLst>
              <a:ext uri="{FF2B5EF4-FFF2-40B4-BE49-F238E27FC236}">
                <a16:creationId xmlns:a16="http://schemas.microsoft.com/office/drawing/2014/main" id="{452A5797-6A5D-14CE-17BB-7868050CA65B}"/>
              </a:ext>
            </a:extLst>
          </p:cNvPr>
          <p:cNvSpPr/>
          <p:nvPr/>
        </p:nvSpPr>
        <p:spPr>
          <a:xfrm>
            <a:off x="1342256" y="3419218"/>
            <a:ext cx="2661830" cy="1330915"/>
          </a:xfrm>
          <a:custGeom>
            <a:avLst/>
            <a:gdLst>
              <a:gd name="connsiteX0" fmla="*/ 0 w 3265223"/>
              <a:gd name="connsiteY0" fmla="*/ 1632612 h 3265223"/>
              <a:gd name="connsiteX1" fmla="*/ 1632612 w 3265223"/>
              <a:gd name="connsiteY1" fmla="*/ 0 h 3265223"/>
              <a:gd name="connsiteX2" fmla="*/ 3265224 w 3265223"/>
              <a:gd name="connsiteY2" fmla="*/ 1632612 h 3265223"/>
              <a:gd name="connsiteX3" fmla="*/ 1632612 w 3265223"/>
              <a:gd name="connsiteY3" fmla="*/ 3265224 h 3265223"/>
              <a:gd name="connsiteX4" fmla="*/ 0 w 3265223"/>
              <a:gd name="connsiteY4" fmla="*/ 1632612 h 3265223"/>
              <a:gd name="connsiteX0" fmla="*/ 1632612 w 3265224"/>
              <a:gd name="connsiteY0" fmla="*/ 3265224 h 3356664"/>
              <a:gd name="connsiteX1" fmla="*/ 0 w 3265224"/>
              <a:gd name="connsiteY1" fmla="*/ 1632612 h 3356664"/>
              <a:gd name="connsiteX2" fmla="*/ 1632612 w 3265224"/>
              <a:gd name="connsiteY2" fmla="*/ 0 h 3356664"/>
              <a:gd name="connsiteX3" fmla="*/ 3265224 w 3265224"/>
              <a:gd name="connsiteY3" fmla="*/ 1632612 h 3356664"/>
              <a:gd name="connsiteX4" fmla="*/ 1724052 w 3265224"/>
              <a:gd name="connsiteY4" fmla="*/ 3356664 h 3356664"/>
              <a:gd name="connsiteX0" fmla="*/ 1632612 w 3265224"/>
              <a:gd name="connsiteY0" fmla="*/ 3265224 h 3265224"/>
              <a:gd name="connsiteX1" fmla="*/ 0 w 3265224"/>
              <a:gd name="connsiteY1" fmla="*/ 1632612 h 3265224"/>
              <a:gd name="connsiteX2" fmla="*/ 1632612 w 3265224"/>
              <a:gd name="connsiteY2" fmla="*/ 0 h 3265224"/>
              <a:gd name="connsiteX3" fmla="*/ 3265224 w 3265224"/>
              <a:gd name="connsiteY3" fmla="*/ 1632612 h 3265224"/>
              <a:gd name="connsiteX0" fmla="*/ 0 w 3265224"/>
              <a:gd name="connsiteY0" fmla="*/ 1632612 h 1632612"/>
              <a:gd name="connsiteX1" fmla="*/ 1632612 w 3265224"/>
              <a:gd name="connsiteY1" fmla="*/ 0 h 1632612"/>
              <a:gd name="connsiteX2" fmla="*/ 3265224 w 3265224"/>
              <a:gd name="connsiteY2" fmla="*/ 1632612 h 1632612"/>
            </a:gdLst>
            <a:ahLst/>
            <a:cxnLst>
              <a:cxn ang="0">
                <a:pos x="connsiteX0" y="connsiteY0"/>
              </a:cxn>
              <a:cxn ang="0">
                <a:pos x="connsiteX1" y="connsiteY1"/>
              </a:cxn>
              <a:cxn ang="0">
                <a:pos x="connsiteX2" y="connsiteY2"/>
              </a:cxn>
            </a:cxnLst>
            <a:rect l="l" t="t" r="r" b="b"/>
            <a:pathLst>
              <a:path w="3265224" h="1632612">
                <a:moveTo>
                  <a:pt x="0" y="1632612"/>
                </a:moveTo>
                <a:cubicBezTo>
                  <a:pt x="0" y="730945"/>
                  <a:pt x="730945" y="0"/>
                  <a:pt x="1632612" y="0"/>
                </a:cubicBezTo>
                <a:cubicBezTo>
                  <a:pt x="2534279" y="0"/>
                  <a:pt x="3265224" y="730945"/>
                  <a:pt x="3265224" y="1632612"/>
                </a:cubicBezTo>
              </a:path>
            </a:pathLst>
          </a:custGeom>
          <a:solidFill>
            <a:srgbClr val="71197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2" name="Oval 100">
            <a:extLst>
              <a:ext uri="{FF2B5EF4-FFF2-40B4-BE49-F238E27FC236}">
                <a16:creationId xmlns:a16="http://schemas.microsoft.com/office/drawing/2014/main" id="{B81B06A6-62DA-4691-454B-457FAB5D8734}"/>
              </a:ext>
            </a:extLst>
          </p:cNvPr>
          <p:cNvSpPr/>
          <p:nvPr/>
        </p:nvSpPr>
        <p:spPr>
          <a:xfrm>
            <a:off x="4667965" y="3419218"/>
            <a:ext cx="2661830" cy="1330915"/>
          </a:xfrm>
          <a:custGeom>
            <a:avLst/>
            <a:gdLst>
              <a:gd name="connsiteX0" fmla="*/ 0 w 3265223"/>
              <a:gd name="connsiteY0" fmla="*/ 1632612 h 3265223"/>
              <a:gd name="connsiteX1" fmla="*/ 1632612 w 3265223"/>
              <a:gd name="connsiteY1" fmla="*/ 0 h 3265223"/>
              <a:gd name="connsiteX2" fmla="*/ 3265224 w 3265223"/>
              <a:gd name="connsiteY2" fmla="*/ 1632612 h 3265223"/>
              <a:gd name="connsiteX3" fmla="*/ 1632612 w 3265223"/>
              <a:gd name="connsiteY3" fmla="*/ 3265224 h 3265223"/>
              <a:gd name="connsiteX4" fmla="*/ 0 w 3265223"/>
              <a:gd name="connsiteY4" fmla="*/ 1632612 h 3265223"/>
              <a:gd name="connsiteX0" fmla="*/ 1632612 w 3265224"/>
              <a:gd name="connsiteY0" fmla="*/ 3265224 h 3356664"/>
              <a:gd name="connsiteX1" fmla="*/ 0 w 3265224"/>
              <a:gd name="connsiteY1" fmla="*/ 1632612 h 3356664"/>
              <a:gd name="connsiteX2" fmla="*/ 1632612 w 3265224"/>
              <a:gd name="connsiteY2" fmla="*/ 0 h 3356664"/>
              <a:gd name="connsiteX3" fmla="*/ 3265224 w 3265224"/>
              <a:gd name="connsiteY3" fmla="*/ 1632612 h 3356664"/>
              <a:gd name="connsiteX4" fmla="*/ 1724052 w 3265224"/>
              <a:gd name="connsiteY4" fmla="*/ 3356664 h 3356664"/>
              <a:gd name="connsiteX0" fmla="*/ 1632612 w 3265224"/>
              <a:gd name="connsiteY0" fmla="*/ 3265224 h 3265224"/>
              <a:gd name="connsiteX1" fmla="*/ 0 w 3265224"/>
              <a:gd name="connsiteY1" fmla="*/ 1632612 h 3265224"/>
              <a:gd name="connsiteX2" fmla="*/ 1632612 w 3265224"/>
              <a:gd name="connsiteY2" fmla="*/ 0 h 3265224"/>
              <a:gd name="connsiteX3" fmla="*/ 3265224 w 3265224"/>
              <a:gd name="connsiteY3" fmla="*/ 1632612 h 3265224"/>
              <a:gd name="connsiteX0" fmla="*/ 0 w 3265224"/>
              <a:gd name="connsiteY0" fmla="*/ 1632612 h 1632612"/>
              <a:gd name="connsiteX1" fmla="*/ 1632612 w 3265224"/>
              <a:gd name="connsiteY1" fmla="*/ 0 h 1632612"/>
              <a:gd name="connsiteX2" fmla="*/ 3265224 w 3265224"/>
              <a:gd name="connsiteY2" fmla="*/ 1632612 h 1632612"/>
            </a:gdLst>
            <a:ahLst/>
            <a:cxnLst>
              <a:cxn ang="0">
                <a:pos x="connsiteX0" y="connsiteY0"/>
              </a:cxn>
              <a:cxn ang="0">
                <a:pos x="connsiteX1" y="connsiteY1"/>
              </a:cxn>
              <a:cxn ang="0">
                <a:pos x="connsiteX2" y="connsiteY2"/>
              </a:cxn>
            </a:cxnLst>
            <a:rect l="l" t="t" r="r" b="b"/>
            <a:pathLst>
              <a:path w="3265224" h="1632612">
                <a:moveTo>
                  <a:pt x="0" y="1632612"/>
                </a:moveTo>
                <a:cubicBezTo>
                  <a:pt x="0" y="730945"/>
                  <a:pt x="730945" y="0"/>
                  <a:pt x="1632612" y="0"/>
                </a:cubicBezTo>
                <a:cubicBezTo>
                  <a:pt x="2534279" y="0"/>
                  <a:pt x="3265224" y="730945"/>
                  <a:pt x="3265224" y="1632612"/>
                </a:cubicBezTo>
              </a:path>
            </a:pathLst>
          </a:custGeom>
          <a:solidFill>
            <a:srgbClr val="B12A7E">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3" name="Oval 100">
            <a:extLst>
              <a:ext uri="{FF2B5EF4-FFF2-40B4-BE49-F238E27FC236}">
                <a16:creationId xmlns:a16="http://schemas.microsoft.com/office/drawing/2014/main" id="{8B49109F-1B52-09AC-3277-F149EC843E47}"/>
              </a:ext>
            </a:extLst>
          </p:cNvPr>
          <p:cNvSpPr/>
          <p:nvPr/>
        </p:nvSpPr>
        <p:spPr>
          <a:xfrm>
            <a:off x="7993674" y="3425568"/>
            <a:ext cx="2661830" cy="1330915"/>
          </a:xfrm>
          <a:custGeom>
            <a:avLst/>
            <a:gdLst>
              <a:gd name="connsiteX0" fmla="*/ 0 w 3265223"/>
              <a:gd name="connsiteY0" fmla="*/ 1632612 h 3265223"/>
              <a:gd name="connsiteX1" fmla="*/ 1632612 w 3265223"/>
              <a:gd name="connsiteY1" fmla="*/ 0 h 3265223"/>
              <a:gd name="connsiteX2" fmla="*/ 3265224 w 3265223"/>
              <a:gd name="connsiteY2" fmla="*/ 1632612 h 3265223"/>
              <a:gd name="connsiteX3" fmla="*/ 1632612 w 3265223"/>
              <a:gd name="connsiteY3" fmla="*/ 3265224 h 3265223"/>
              <a:gd name="connsiteX4" fmla="*/ 0 w 3265223"/>
              <a:gd name="connsiteY4" fmla="*/ 1632612 h 3265223"/>
              <a:gd name="connsiteX0" fmla="*/ 1632612 w 3265224"/>
              <a:gd name="connsiteY0" fmla="*/ 3265224 h 3356664"/>
              <a:gd name="connsiteX1" fmla="*/ 0 w 3265224"/>
              <a:gd name="connsiteY1" fmla="*/ 1632612 h 3356664"/>
              <a:gd name="connsiteX2" fmla="*/ 1632612 w 3265224"/>
              <a:gd name="connsiteY2" fmla="*/ 0 h 3356664"/>
              <a:gd name="connsiteX3" fmla="*/ 3265224 w 3265224"/>
              <a:gd name="connsiteY3" fmla="*/ 1632612 h 3356664"/>
              <a:gd name="connsiteX4" fmla="*/ 1724052 w 3265224"/>
              <a:gd name="connsiteY4" fmla="*/ 3356664 h 3356664"/>
              <a:gd name="connsiteX0" fmla="*/ 1632612 w 3265224"/>
              <a:gd name="connsiteY0" fmla="*/ 3265224 h 3265224"/>
              <a:gd name="connsiteX1" fmla="*/ 0 w 3265224"/>
              <a:gd name="connsiteY1" fmla="*/ 1632612 h 3265224"/>
              <a:gd name="connsiteX2" fmla="*/ 1632612 w 3265224"/>
              <a:gd name="connsiteY2" fmla="*/ 0 h 3265224"/>
              <a:gd name="connsiteX3" fmla="*/ 3265224 w 3265224"/>
              <a:gd name="connsiteY3" fmla="*/ 1632612 h 3265224"/>
              <a:gd name="connsiteX0" fmla="*/ 0 w 3265224"/>
              <a:gd name="connsiteY0" fmla="*/ 1632612 h 1632612"/>
              <a:gd name="connsiteX1" fmla="*/ 1632612 w 3265224"/>
              <a:gd name="connsiteY1" fmla="*/ 0 h 1632612"/>
              <a:gd name="connsiteX2" fmla="*/ 3265224 w 3265224"/>
              <a:gd name="connsiteY2" fmla="*/ 1632612 h 1632612"/>
            </a:gdLst>
            <a:ahLst/>
            <a:cxnLst>
              <a:cxn ang="0">
                <a:pos x="connsiteX0" y="connsiteY0"/>
              </a:cxn>
              <a:cxn ang="0">
                <a:pos x="connsiteX1" y="connsiteY1"/>
              </a:cxn>
              <a:cxn ang="0">
                <a:pos x="connsiteX2" y="connsiteY2"/>
              </a:cxn>
            </a:cxnLst>
            <a:rect l="l" t="t" r="r" b="b"/>
            <a:pathLst>
              <a:path w="3265224" h="1632612">
                <a:moveTo>
                  <a:pt x="0" y="1632612"/>
                </a:moveTo>
                <a:cubicBezTo>
                  <a:pt x="0" y="730945"/>
                  <a:pt x="730945" y="0"/>
                  <a:pt x="1632612" y="0"/>
                </a:cubicBezTo>
                <a:cubicBezTo>
                  <a:pt x="2534279" y="0"/>
                  <a:pt x="3265224" y="730945"/>
                  <a:pt x="3265224" y="1632612"/>
                </a:cubicBezTo>
              </a:path>
            </a:pathLst>
          </a:custGeom>
          <a:solidFill>
            <a:srgbClr val="EA5198">
              <a:lumMod val="20000"/>
              <a:lumOff val="8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44" name="Group 43">
            <a:extLst>
              <a:ext uri="{FF2B5EF4-FFF2-40B4-BE49-F238E27FC236}">
                <a16:creationId xmlns:a16="http://schemas.microsoft.com/office/drawing/2014/main" id="{D0FAC3CA-77A8-CE52-02A8-1658E514E22B}"/>
              </a:ext>
            </a:extLst>
          </p:cNvPr>
          <p:cNvGrpSpPr/>
          <p:nvPr/>
        </p:nvGrpSpPr>
        <p:grpSpPr>
          <a:xfrm>
            <a:off x="5386706" y="2573169"/>
            <a:ext cx="1516686" cy="2163285"/>
            <a:chOff x="1732202" y="2651603"/>
            <a:chExt cx="1516686" cy="2163285"/>
          </a:xfrm>
        </p:grpSpPr>
        <p:sp>
          <p:nvSpPr>
            <p:cNvPr id="45" name="Freeform: Shape 44">
              <a:extLst>
                <a:ext uri="{FF2B5EF4-FFF2-40B4-BE49-F238E27FC236}">
                  <a16:creationId xmlns:a16="http://schemas.microsoft.com/office/drawing/2014/main" id="{0B620755-8794-45CD-787F-95259C094D63}"/>
                </a:ext>
              </a:extLst>
            </p:cNvPr>
            <p:cNvSpPr/>
            <p:nvPr/>
          </p:nvSpPr>
          <p:spPr>
            <a:xfrm>
              <a:off x="1974056" y="2874169"/>
              <a:ext cx="959644" cy="1019175"/>
            </a:xfrm>
            <a:custGeom>
              <a:avLst/>
              <a:gdLst>
                <a:gd name="connsiteX0" fmla="*/ 128588 w 959644"/>
                <a:gd name="connsiteY0" fmla="*/ 940594 h 1019175"/>
                <a:gd name="connsiteX1" fmla="*/ 104775 w 959644"/>
                <a:gd name="connsiteY1" fmla="*/ 1000125 h 1019175"/>
                <a:gd name="connsiteX2" fmla="*/ 76200 w 959644"/>
                <a:gd name="connsiteY2" fmla="*/ 1019175 h 1019175"/>
                <a:gd name="connsiteX3" fmla="*/ 23813 w 959644"/>
                <a:gd name="connsiteY3" fmla="*/ 1007269 h 1019175"/>
                <a:gd name="connsiteX4" fmla="*/ 0 w 959644"/>
                <a:gd name="connsiteY4" fmla="*/ 985837 h 1019175"/>
                <a:gd name="connsiteX5" fmla="*/ 7144 w 959644"/>
                <a:gd name="connsiteY5" fmla="*/ 919162 h 1019175"/>
                <a:gd name="connsiteX6" fmla="*/ 95250 w 959644"/>
                <a:gd name="connsiteY6" fmla="*/ 509587 h 1019175"/>
                <a:gd name="connsiteX7" fmla="*/ 150019 w 959644"/>
                <a:gd name="connsiteY7" fmla="*/ 307181 h 1019175"/>
                <a:gd name="connsiteX8" fmla="*/ 230982 w 959644"/>
                <a:gd name="connsiteY8" fmla="*/ 230981 h 1019175"/>
                <a:gd name="connsiteX9" fmla="*/ 321469 w 959644"/>
                <a:gd name="connsiteY9" fmla="*/ 197644 h 1019175"/>
                <a:gd name="connsiteX10" fmla="*/ 516732 w 959644"/>
                <a:gd name="connsiteY10" fmla="*/ 197644 h 1019175"/>
                <a:gd name="connsiteX11" fmla="*/ 581025 w 959644"/>
                <a:gd name="connsiteY11" fmla="*/ 200025 h 1019175"/>
                <a:gd name="connsiteX12" fmla="*/ 635794 w 959644"/>
                <a:gd name="connsiteY12" fmla="*/ 238125 h 1019175"/>
                <a:gd name="connsiteX13" fmla="*/ 714375 w 959644"/>
                <a:gd name="connsiteY13" fmla="*/ 257175 h 1019175"/>
                <a:gd name="connsiteX14" fmla="*/ 773907 w 959644"/>
                <a:gd name="connsiteY14" fmla="*/ 259556 h 1019175"/>
                <a:gd name="connsiteX15" fmla="*/ 816769 w 959644"/>
                <a:gd name="connsiteY15" fmla="*/ 238125 h 1019175"/>
                <a:gd name="connsiteX16" fmla="*/ 835819 w 959644"/>
                <a:gd name="connsiteY16" fmla="*/ 195262 h 1019175"/>
                <a:gd name="connsiteX17" fmla="*/ 828675 w 959644"/>
                <a:gd name="connsiteY17" fmla="*/ 73819 h 1019175"/>
                <a:gd name="connsiteX18" fmla="*/ 823913 w 959644"/>
                <a:gd name="connsiteY18" fmla="*/ 11906 h 1019175"/>
                <a:gd name="connsiteX19" fmla="*/ 928688 w 959644"/>
                <a:gd name="connsiteY19" fmla="*/ 0 h 1019175"/>
                <a:gd name="connsiteX20" fmla="*/ 950119 w 959644"/>
                <a:gd name="connsiteY20" fmla="*/ 83344 h 1019175"/>
                <a:gd name="connsiteX21" fmla="*/ 959644 w 959644"/>
                <a:gd name="connsiteY21" fmla="*/ 190500 h 1019175"/>
                <a:gd name="connsiteX22" fmla="*/ 938213 w 959644"/>
                <a:gd name="connsiteY22" fmla="*/ 290512 h 1019175"/>
                <a:gd name="connsiteX23" fmla="*/ 904875 w 959644"/>
                <a:gd name="connsiteY23" fmla="*/ 354806 h 1019175"/>
                <a:gd name="connsiteX24" fmla="*/ 831057 w 959644"/>
                <a:gd name="connsiteY24" fmla="*/ 404812 h 1019175"/>
                <a:gd name="connsiteX25" fmla="*/ 721519 w 959644"/>
                <a:gd name="connsiteY25" fmla="*/ 433387 h 1019175"/>
                <a:gd name="connsiteX26" fmla="*/ 657225 w 959644"/>
                <a:gd name="connsiteY26" fmla="*/ 419100 h 1019175"/>
                <a:gd name="connsiteX27" fmla="*/ 619125 w 959644"/>
                <a:gd name="connsiteY27" fmla="*/ 381000 h 1019175"/>
                <a:gd name="connsiteX28" fmla="*/ 661988 w 959644"/>
                <a:gd name="connsiteY28" fmla="*/ 1007269 h 1019175"/>
                <a:gd name="connsiteX29" fmla="*/ 535782 w 959644"/>
                <a:gd name="connsiteY29" fmla="*/ 1007269 h 1019175"/>
                <a:gd name="connsiteX30" fmla="*/ 528638 w 959644"/>
                <a:gd name="connsiteY30" fmla="*/ 897731 h 1019175"/>
                <a:gd name="connsiteX31" fmla="*/ 378619 w 959644"/>
                <a:gd name="connsiteY31" fmla="*/ 902494 h 1019175"/>
                <a:gd name="connsiteX32" fmla="*/ 378619 w 959644"/>
                <a:gd name="connsiteY32" fmla="*/ 1009650 h 1019175"/>
                <a:gd name="connsiteX33" fmla="*/ 161925 w 959644"/>
                <a:gd name="connsiteY33" fmla="*/ 1000125 h 1019175"/>
                <a:gd name="connsiteX34" fmla="*/ 211932 w 959644"/>
                <a:gd name="connsiteY34" fmla="*/ 633412 h 1019175"/>
                <a:gd name="connsiteX35" fmla="*/ 128588 w 959644"/>
                <a:gd name="connsiteY35" fmla="*/ 940594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9644" h="1019175">
                  <a:moveTo>
                    <a:pt x="128588" y="940594"/>
                  </a:moveTo>
                  <a:lnTo>
                    <a:pt x="104775" y="1000125"/>
                  </a:lnTo>
                  <a:lnTo>
                    <a:pt x="76200" y="1019175"/>
                  </a:lnTo>
                  <a:lnTo>
                    <a:pt x="23813" y="1007269"/>
                  </a:lnTo>
                  <a:lnTo>
                    <a:pt x="0" y="985837"/>
                  </a:lnTo>
                  <a:lnTo>
                    <a:pt x="7144" y="919162"/>
                  </a:lnTo>
                  <a:lnTo>
                    <a:pt x="95250" y="509587"/>
                  </a:lnTo>
                  <a:lnTo>
                    <a:pt x="150019" y="307181"/>
                  </a:lnTo>
                  <a:lnTo>
                    <a:pt x="230982" y="230981"/>
                  </a:lnTo>
                  <a:lnTo>
                    <a:pt x="321469" y="197644"/>
                  </a:lnTo>
                  <a:lnTo>
                    <a:pt x="516732" y="197644"/>
                  </a:lnTo>
                  <a:lnTo>
                    <a:pt x="581025" y="200025"/>
                  </a:lnTo>
                  <a:lnTo>
                    <a:pt x="635794" y="238125"/>
                  </a:lnTo>
                  <a:lnTo>
                    <a:pt x="714375" y="257175"/>
                  </a:lnTo>
                  <a:lnTo>
                    <a:pt x="773907" y="259556"/>
                  </a:lnTo>
                  <a:lnTo>
                    <a:pt x="816769" y="238125"/>
                  </a:lnTo>
                  <a:lnTo>
                    <a:pt x="835819" y="195262"/>
                  </a:lnTo>
                  <a:lnTo>
                    <a:pt x="828675" y="73819"/>
                  </a:lnTo>
                  <a:lnTo>
                    <a:pt x="823913" y="11906"/>
                  </a:lnTo>
                  <a:lnTo>
                    <a:pt x="928688" y="0"/>
                  </a:lnTo>
                  <a:lnTo>
                    <a:pt x="950119" y="83344"/>
                  </a:lnTo>
                  <a:lnTo>
                    <a:pt x="959644" y="190500"/>
                  </a:lnTo>
                  <a:lnTo>
                    <a:pt x="938213" y="290512"/>
                  </a:lnTo>
                  <a:lnTo>
                    <a:pt x="904875" y="354806"/>
                  </a:lnTo>
                  <a:lnTo>
                    <a:pt x="831057" y="404812"/>
                  </a:lnTo>
                  <a:lnTo>
                    <a:pt x="721519" y="433387"/>
                  </a:lnTo>
                  <a:lnTo>
                    <a:pt x="657225" y="419100"/>
                  </a:lnTo>
                  <a:lnTo>
                    <a:pt x="619125" y="381000"/>
                  </a:lnTo>
                  <a:lnTo>
                    <a:pt x="661988" y="1007269"/>
                  </a:lnTo>
                  <a:lnTo>
                    <a:pt x="535782" y="1007269"/>
                  </a:lnTo>
                  <a:lnTo>
                    <a:pt x="528638" y="897731"/>
                  </a:lnTo>
                  <a:lnTo>
                    <a:pt x="378619" y="902494"/>
                  </a:lnTo>
                  <a:lnTo>
                    <a:pt x="378619" y="1009650"/>
                  </a:lnTo>
                  <a:lnTo>
                    <a:pt x="161925" y="1000125"/>
                  </a:lnTo>
                  <a:lnTo>
                    <a:pt x="211932" y="633412"/>
                  </a:lnTo>
                  <a:lnTo>
                    <a:pt x="128588" y="940594"/>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6" name="Freeform: Shape 45">
              <a:extLst>
                <a:ext uri="{FF2B5EF4-FFF2-40B4-BE49-F238E27FC236}">
                  <a16:creationId xmlns:a16="http://schemas.microsoft.com/office/drawing/2014/main" id="{ED0BA362-3204-39ED-27D2-73BEBBBC3A67}"/>
                </a:ext>
              </a:extLst>
            </p:cNvPr>
            <p:cNvSpPr/>
            <p:nvPr/>
          </p:nvSpPr>
          <p:spPr>
            <a:xfrm>
              <a:off x="1735931" y="3864769"/>
              <a:ext cx="528638" cy="409575"/>
            </a:xfrm>
            <a:custGeom>
              <a:avLst/>
              <a:gdLst>
                <a:gd name="connsiteX0" fmla="*/ 45244 w 528638"/>
                <a:gd name="connsiteY0" fmla="*/ 0 h 409575"/>
                <a:gd name="connsiteX1" fmla="*/ 528638 w 528638"/>
                <a:gd name="connsiteY1" fmla="*/ 76200 h 409575"/>
                <a:gd name="connsiteX2" fmla="*/ 481013 w 528638"/>
                <a:gd name="connsiteY2" fmla="*/ 409575 h 409575"/>
                <a:gd name="connsiteX3" fmla="*/ 0 w 528638"/>
                <a:gd name="connsiteY3" fmla="*/ 335756 h 409575"/>
                <a:gd name="connsiteX4" fmla="*/ 45244 w 528638"/>
                <a:gd name="connsiteY4" fmla="*/ 0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409575">
                  <a:moveTo>
                    <a:pt x="45244" y="0"/>
                  </a:moveTo>
                  <a:lnTo>
                    <a:pt x="528638" y="76200"/>
                  </a:lnTo>
                  <a:lnTo>
                    <a:pt x="481013" y="409575"/>
                  </a:lnTo>
                  <a:lnTo>
                    <a:pt x="0" y="335756"/>
                  </a:lnTo>
                  <a:lnTo>
                    <a:pt x="45244"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7" name="Freeform: Shape 46">
              <a:extLst>
                <a:ext uri="{FF2B5EF4-FFF2-40B4-BE49-F238E27FC236}">
                  <a16:creationId xmlns:a16="http://schemas.microsoft.com/office/drawing/2014/main" id="{9E1E7E50-9FB0-1FC9-7418-2A476B8A5EBB}"/>
                </a:ext>
              </a:extLst>
            </p:cNvPr>
            <p:cNvSpPr/>
            <p:nvPr/>
          </p:nvSpPr>
          <p:spPr>
            <a:xfrm>
              <a:off x="2114550" y="3767138"/>
              <a:ext cx="607219" cy="1047750"/>
            </a:xfrm>
            <a:custGeom>
              <a:avLst/>
              <a:gdLst>
                <a:gd name="connsiteX0" fmla="*/ 492919 w 607219"/>
                <a:gd name="connsiteY0" fmla="*/ 116681 h 1047750"/>
                <a:gd name="connsiteX1" fmla="*/ 552450 w 607219"/>
                <a:gd name="connsiteY1" fmla="*/ 973931 h 1047750"/>
                <a:gd name="connsiteX2" fmla="*/ 607219 w 607219"/>
                <a:gd name="connsiteY2" fmla="*/ 1014412 h 1047750"/>
                <a:gd name="connsiteX3" fmla="*/ 607219 w 607219"/>
                <a:gd name="connsiteY3" fmla="*/ 1042987 h 1047750"/>
                <a:gd name="connsiteX4" fmla="*/ 433388 w 607219"/>
                <a:gd name="connsiteY4" fmla="*/ 1042987 h 1047750"/>
                <a:gd name="connsiteX5" fmla="*/ 290513 w 607219"/>
                <a:gd name="connsiteY5" fmla="*/ 207168 h 1047750"/>
                <a:gd name="connsiteX6" fmla="*/ 159544 w 607219"/>
                <a:gd name="connsiteY6" fmla="*/ 962025 h 1047750"/>
                <a:gd name="connsiteX7" fmla="*/ 207169 w 607219"/>
                <a:gd name="connsiteY7" fmla="*/ 1014412 h 1047750"/>
                <a:gd name="connsiteX8" fmla="*/ 214313 w 607219"/>
                <a:gd name="connsiteY8" fmla="*/ 1047750 h 1047750"/>
                <a:gd name="connsiteX9" fmla="*/ 0 w 607219"/>
                <a:gd name="connsiteY9" fmla="*/ 1038225 h 1047750"/>
                <a:gd name="connsiteX10" fmla="*/ 50006 w 607219"/>
                <a:gd name="connsiteY10" fmla="*/ 504825 h 1047750"/>
                <a:gd name="connsiteX11" fmla="*/ 111919 w 607219"/>
                <a:gd name="connsiteY11" fmla="*/ 511968 h 1047750"/>
                <a:gd name="connsiteX12" fmla="*/ 157163 w 607219"/>
                <a:gd name="connsiteY12" fmla="*/ 169068 h 1047750"/>
                <a:gd name="connsiteX13" fmla="*/ 64294 w 607219"/>
                <a:gd name="connsiteY13" fmla="*/ 154781 h 1047750"/>
                <a:gd name="connsiteX14" fmla="*/ 69056 w 607219"/>
                <a:gd name="connsiteY14" fmla="*/ 121443 h 1047750"/>
                <a:gd name="connsiteX15" fmla="*/ 240506 w 607219"/>
                <a:gd name="connsiteY15" fmla="*/ 119062 h 1047750"/>
                <a:gd name="connsiteX16" fmla="*/ 257175 w 607219"/>
                <a:gd name="connsiteY16" fmla="*/ 0 h 1047750"/>
                <a:gd name="connsiteX17" fmla="*/ 388144 w 607219"/>
                <a:gd name="connsiteY17" fmla="*/ 11906 h 1047750"/>
                <a:gd name="connsiteX18" fmla="*/ 388144 w 607219"/>
                <a:gd name="connsiteY18" fmla="*/ 128587 h 1047750"/>
                <a:gd name="connsiteX19" fmla="*/ 492919 w 607219"/>
                <a:gd name="connsiteY19" fmla="*/ 11668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219" h="1047750">
                  <a:moveTo>
                    <a:pt x="492919" y="116681"/>
                  </a:moveTo>
                  <a:lnTo>
                    <a:pt x="552450" y="973931"/>
                  </a:lnTo>
                  <a:lnTo>
                    <a:pt x="607219" y="1014412"/>
                  </a:lnTo>
                  <a:lnTo>
                    <a:pt x="607219" y="1042987"/>
                  </a:lnTo>
                  <a:lnTo>
                    <a:pt x="433388" y="1042987"/>
                  </a:lnTo>
                  <a:lnTo>
                    <a:pt x="290513" y="207168"/>
                  </a:lnTo>
                  <a:lnTo>
                    <a:pt x="159544" y="962025"/>
                  </a:lnTo>
                  <a:lnTo>
                    <a:pt x="207169" y="1014412"/>
                  </a:lnTo>
                  <a:lnTo>
                    <a:pt x="214313" y="1047750"/>
                  </a:lnTo>
                  <a:lnTo>
                    <a:pt x="0" y="1038225"/>
                  </a:lnTo>
                  <a:lnTo>
                    <a:pt x="50006" y="504825"/>
                  </a:lnTo>
                  <a:lnTo>
                    <a:pt x="111919" y="511968"/>
                  </a:lnTo>
                  <a:lnTo>
                    <a:pt x="157163" y="169068"/>
                  </a:lnTo>
                  <a:lnTo>
                    <a:pt x="64294" y="154781"/>
                  </a:lnTo>
                  <a:lnTo>
                    <a:pt x="69056" y="121443"/>
                  </a:lnTo>
                  <a:lnTo>
                    <a:pt x="240506" y="119062"/>
                  </a:lnTo>
                  <a:lnTo>
                    <a:pt x="257175" y="0"/>
                  </a:lnTo>
                  <a:lnTo>
                    <a:pt x="388144" y="11906"/>
                  </a:lnTo>
                  <a:lnTo>
                    <a:pt x="388144" y="128587"/>
                  </a:lnTo>
                  <a:lnTo>
                    <a:pt x="492919" y="116681"/>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48" name="Group 47">
              <a:extLst>
                <a:ext uri="{FF2B5EF4-FFF2-40B4-BE49-F238E27FC236}">
                  <a16:creationId xmlns:a16="http://schemas.microsoft.com/office/drawing/2014/main" id="{B88C10B2-A5A9-7689-0B34-56843DEBBF77}"/>
                </a:ext>
              </a:extLst>
            </p:cNvPr>
            <p:cNvGrpSpPr/>
            <p:nvPr/>
          </p:nvGrpSpPr>
          <p:grpSpPr>
            <a:xfrm>
              <a:off x="1732202" y="2651603"/>
              <a:ext cx="1516686" cy="2156853"/>
              <a:chOff x="2342955" y="3394099"/>
              <a:chExt cx="1466850" cy="2085975"/>
            </a:xfrm>
          </p:grpSpPr>
          <p:sp>
            <p:nvSpPr>
              <p:cNvPr id="49" name="Freeform: Shape 48">
                <a:extLst>
                  <a:ext uri="{FF2B5EF4-FFF2-40B4-BE49-F238E27FC236}">
                    <a16:creationId xmlns:a16="http://schemas.microsoft.com/office/drawing/2014/main" id="{D416B11F-8BE2-D525-FA41-FB093A665354}"/>
                  </a:ext>
                </a:extLst>
              </p:cNvPr>
              <p:cNvSpPr/>
              <p:nvPr/>
            </p:nvSpPr>
            <p:spPr>
              <a:xfrm>
                <a:off x="2893119" y="3517125"/>
                <a:ext cx="171450" cy="133350"/>
              </a:xfrm>
              <a:custGeom>
                <a:avLst/>
                <a:gdLst>
                  <a:gd name="connsiteX0" fmla="*/ 0 w 171450"/>
                  <a:gd name="connsiteY0" fmla="*/ 134720 h 133350"/>
                  <a:gd name="connsiteX1" fmla="*/ 26099 w 171450"/>
                  <a:gd name="connsiteY1" fmla="*/ 17372 h 133350"/>
                  <a:gd name="connsiteX2" fmla="*/ 173546 w 171450"/>
                  <a:gd name="connsiteY2" fmla="*/ 63378 h 133350"/>
                  <a:gd name="connsiteX3" fmla="*/ 94774 w 171450"/>
                  <a:gd name="connsiteY3" fmla="*/ 60711 h 133350"/>
                  <a:gd name="connsiteX4" fmla="*/ 0 w 171450"/>
                  <a:gd name="connsiteY4" fmla="*/ 13472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0" y="134720"/>
                    </a:moveTo>
                    <a:cubicBezTo>
                      <a:pt x="0" y="30231"/>
                      <a:pt x="26099" y="17372"/>
                      <a:pt x="26099" y="17372"/>
                    </a:cubicBezTo>
                    <a:cubicBezTo>
                      <a:pt x="26099" y="17372"/>
                      <a:pt x="160687" y="-43778"/>
                      <a:pt x="173546" y="63378"/>
                    </a:cubicBezTo>
                    <a:cubicBezTo>
                      <a:pt x="155543" y="75761"/>
                      <a:pt x="130397" y="71093"/>
                      <a:pt x="94774" y="60711"/>
                    </a:cubicBezTo>
                    <a:cubicBezTo>
                      <a:pt x="71819" y="95668"/>
                      <a:pt x="50768" y="134720"/>
                      <a:pt x="0" y="134720"/>
                    </a:cubicBezTo>
                    <a:close/>
                  </a:path>
                </a:pathLst>
              </a:custGeom>
              <a:solidFill>
                <a:srgbClr val="FA8C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sp>
            <p:nvSpPr>
              <p:cNvPr id="50" name="Freeform: Shape 49">
                <a:extLst>
                  <a:ext uri="{FF2B5EF4-FFF2-40B4-BE49-F238E27FC236}">
                    <a16:creationId xmlns:a16="http://schemas.microsoft.com/office/drawing/2014/main" id="{8128CBD2-9573-F9CC-96B8-51B2423CCFC2}"/>
                  </a:ext>
                </a:extLst>
              </p:cNvPr>
              <p:cNvSpPr/>
              <p:nvPr/>
            </p:nvSpPr>
            <p:spPr>
              <a:xfrm>
                <a:off x="2342955" y="3394099"/>
                <a:ext cx="1466850" cy="2085975"/>
              </a:xfrm>
              <a:custGeom>
                <a:avLst/>
                <a:gdLst>
                  <a:gd name="connsiteX0" fmla="*/ 897731 w 1466850"/>
                  <a:gd name="connsiteY0" fmla="*/ 2005298 h 2085975"/>
                  <a:gd name="connsiteX1" fmla="*/ 960882 w 1466850"/>
                  <a:gd name="connsiteY1" fmla="*/ 2051399 h 2085975"/>
                  <a:gd name="connsiteX2" fmla="*/ 962311 w 1466850"/>
                  <a:gd name="connsiteY2" fmla="*/ 2093595 h 2085975"/>
                  <a:gd name="connsiteX3" fmla="*/ 778288 w 1466850"/>
                  <a:gd name="connsiteY3" fmla="*/ 2093595 h 2085975"/>
                  <a:gd name="connsiteX4" fmla="*/ 761809 w 1466850"/>
                  <a:gd name="connsiteY4" fmla="*/ 1988439 h 2085975"/>
                  <a:gd name="connsiteX5" fmla="*/ 519589 w 1466850"/>
                  <a:gd name="connsiteY5" fmla="*/ 2012632 h 2085975"/>
                  <a:gd name="connsiteX6" fmla="*/ 568833 w 1466850"/>
                  <a:gd name="connsiteY6" fmla="*/ 2051399 h 2085975"/>
                  <a:gd name="connsiteX7" fmla="*/ 570262 w 1466850"/>
                  <a:gd name="connsiteY7" fmla="*/ 2093595 h 2085975"/>
                  <a:gd name="connsiteX8" fmla="*/ 368332 w 1466850"/>
                  <a:gd name="connsiteY8" fmla="*/ 2093595 h 2085975"/>
                  <a:gd name="connsiteX9" fmla="*/ 380524 w 1466850"/>
                  <a:gd name="connsiteY9" fmla="*/ 1988439 h 2085975"/>
                  <a:gd name="connsiteX10" fmla="*/ 645700 w 1466850"/>
                  <a:gd name="connsiteY10" fmla="*/ 1269873 h 2085975"/>
                  <a:gd name="connsiteX11" fmla="*/ 767334 w 1466850"/>
                  <a:gd name="connsiteY11" fmla="*/ 2023396 h 2085975"/>
                  <a:gd name="connsiteX12" fmla="*/ 898779 w 1466850"/>
                  <a:gd name="connsiteY12" fmla="*/ 2023396 h 2085975"/>
                  <a:gd name="connsiteX13" fmla="*/ 848868 w 1466850"/>
                  <a:gd name="connsiteY13" fmla="*/ 1194626 h 2085975"/>
                  <a:gd name="connsiteX14" fmla="*/ 437483 w 1466850"/>
                  <a:gd name="connsiteY14" fmla="*/ 1229297 h 2085975"/>
                  <a:gd name="connsiteX15" fmla="*/ 439484 w 1466850"/>
                  <a:gd name="connsiteY15" fmla="*/ 1186434 h 2085975"/>
                  <a:gd name="connsiteX16" fmla="*/ 532638 w 1466850"/>
                  <a:gd name="connsiteY16" fmla="*/ 399860 h 2085975"/>
                  <a:gd name="connsiteX17" fmla="*/ 532638 w 1466850"/>
                  <a:gd name="connsiteY17" fmla="*/ 192310 h 2085975"/>
                  <a:gd name="connsiteX18" fmla="*/ 615125 w 1466850"/>
                  <a:gd name="connsiteY18" fmla="*/ 109823 h 2085975"/>
                  <a:gd name="connsiteX19" fmla="*/ 659035 w 1466850"/>
                  <a:gd name="connsiteY19" fmla="*/ 109823 h 2085975"/>
                  <a:gd name="connsiteX20" fmla="*/ 741521 w 1466850"/>
                  <a:gd name="connsiteY20" fmla="*/ 192310 h 2085975"/>
                  <a:gd name="connsiteX21" fmla="*/ 741521 w 1466850"/>
                  <a:gd name="connsiteY21" fmla="*/ 234696 h 2085975"/>
                  <a:gd name="connsiteX22" fmla="*/ 792194 w 1466850"/>
                  <a:gd name="connsiteY22" fmla="*/ 295466 h 2085975"/>
                  <a:gd name="connsiteX23" fmla="*/ 741521 w 1466850"/>
                  <a:gd name="connsiteY23" fmla="*/ 321469 h 2085975"/>
                  <a:gd name="connsiteX24" fmla="*/ 744284 w 1466850"/>
                  <a:gd name="connsiteY24" fmla="*/ 398240 h 2085975"/>
                  <a:gd name="connsiteX25" fmla="*/ 534162 w 1466850"/>
                  <a:gd name="connsiteY25" fmla="*/ 269367 h 2085975"/>
                  <a:gd name="connsiteX26" fmla="*/ 655606 w 1466850"/>
                  <a:gd name="connsiteY26" fmla="*/ 155448 h 2085975"/>
                  <a:gd name="connsiteX27" fmla="*/ 356521 w 1466850"/>
                  <a:gd name="connsiteY27" fmla="*/ 1124331 h 2085975"/>
                  <a:gd name="connsiteX28" fmla="*/ 355473 w 1466850"/>
                  <a:gd name="connsiteY28" fmla="*/ 1158240 h 2085975"/>
                  <a:gd name="connsiteX29" fmla="*/ 350330 w 1466850"/>
                  <a:gd name="connsiteY29" fmla="*/ 1174337 h 2085975"/>
                  <a:gd name="connsiteX30" fmla="*/ 335280 w 1466850"/>
                  <a:gd name="connsiteY30" fmla="*/ 1180243 h 2085975"/>
                  <a:gd name="connsiteX31" fmla="*/ 328327 w 1466850"/>
                  <a:gd name="connsiteY31" fmla="*/ 1179576 h 2085975"/>
                  <a:gd name="connsiteX32" fmla="*/ 295846 w 1466850"/>
                  <a:gd name="connsiteY32" fmla="*/ 1200436 h 2085975"/>
                  <a:gd name="connsiteX33" fmla="*/ 269367 w 1466850"/>
                  <a:gd name="connsiteY33" fmla="*/ 1196150 h 2085975"/>
                  <a:gd name="connsiteX34" fmla="*/ 238696 w 1466850"/>
                  <a:gd name="connsiteY34" fmla="*/ 1171765 h 2085975"/>
                  <a:gd name="connsiteX35" fmla="*/ 243173 w 1466850"/>
                  <a:gd name="connsiteY35" fmla="*/ 1104233 h 2085975"/>
                  <a:gd name="connsiteX36" fmla="*/ 1037272 w 1466850"/>
                  <a:gd name="connsiteY36" fmla="*/ 228505 h 2085975"/>
                  <a:gd name="connsiteX37" fmla="*/ 998030 w 1466850"/>
                  <a:gd name="connsiteY37" fmla="*/ 180118 h 2085975"/>
                  <a:gd name="connsiteX38" fmla="*/ 986695 w 1466850"/>
                  <a:gd name="connsiteY38" fmla="*/ 169164 h 2085975"/>
                  <a:gd name="connsiteX39" fmla="*/ 1000411 w 1466850"/>
                  <a:gd name="connsiteY39" fmla="*/ 161544 h 2085975"/>
                  <a:gd name="connsiteX40" fmla="*/ 1028319 w 1466850"/>
                  <a:gd name="connsiteY40" fmla="*/ 154686 h 2085975"/>
                  <a:gd name="connsiteX41" fmla="*/ 1068324 w 1466850"/>
                  <a:gd name="connsiteY41" fmla="*/ 172974 h 2085975"/>
                  <a:gd name="connsiteX42" fmla="*/ 1118045 w 1466850"/>
                  <a:gd name="connsiteY42" fmla="*/ 164592 h 2085975"/>
                  <a:gd name="connsiteX43" fmla="*/ 1131761 w 1466850"/>
                  <a:gd name="connsiteY43" fmla="*/ 162211 h 2085975"/>
                  <a:gd name="connsiteX44" fmla="*/ 1131761 w 1466850"/>
                  <a:gd name="connsiteY44" fmla="*/ 176117 h 2085975"/>
                  <a:gd name="connsiteX45" fmla="*/ 1123855 w 1466850"/>
                  <a:gd name="connsiteY45" fmla="*/ 207359 h 2085975"/>
                  <a:gd name="connsiteX46" fmla="*/ 604552 w 1466850"/>
                  <a:gd name="connsiteY46" fmla="*/ 1086707 h 2085975"/>
                  <a:gd name="connsiteX47" fmla="*/ 744188 w 1466850"/>
                  <a:gd name="connsiteY47" fmla="*/ 1086707 h 2085975"/>
                  <a:gd name="connsiteX48" fmla="*/ 471392 w 1466850"/>
                  <a:gd name="connsiteY48" fmla="*/ 1569053 h 2085975"/>
                  <a:gd name="connsiteX49" fmla="*/ 0 w 1466850"/>
                  <a:gd name="connsiteY49" fmla="*/ 1499045 h 2085975"/>
                  <a:gd name="connsiteX50" fmla="*/ 48673 w 1466850"/>
                  <a:gd name="connsiteY50" fmla="*/ 1171575 h 2085975"/>
                  <a:gd name="connsiteX51" fmla="*/ 520065 w 1466850"/>
                  <a:gd name="connsiteY51" fmla="*/ 1241584 h 2085975"/>
                  <a:gd name="connsiteX52" fmla="*/ 471392 w 1466850"/>
                  <a:gd name="connsiteY52" fmla="*/ 1569053 h 2085975"/>
                  <a:gd name="connsiteX53" fmla="*/ 330994 w 1466850"/>
                  <a:gd name="connsiteY53" fmla="*/ 1336548 h 2085975"/>
                  <a:gd name="connsiteX54" fmla="*/ 484822 w 1466850"/>
                  <a:gd name="connsiteY54" fmla="*/ 1359408 h 2085975"/>
                  <a:gd name="connsiteX55" fmla="*/ 193262 w 1466850"/>
                  <a:gd name="connsiteY55" fmla="*/ 1316069 h 2085975"/>
                  <a:gd name="connsiteX56" fmla="*/ 48196 w 1466850"/>
                  <a:gd name="connsiteY56" fmla="*/ 1294543 h 2085975"/>
                  <a:gd name="connsiteX57" fmla="*/ 323945 w 1466850"/>
                  <a:gd name="connsiteY57" fmla="*/ 1383792 h 2085975"/>
                  <a:gd name="connsiteX58" fmla="*/ 186214 w 1466850"/>
                  <a:gd name="connsiteY58" fmla="*/ 1363313 h 2085975"/>
                  <a:gd name="connsiteX59" fmla="*/ 196787 w 1466850"/>
                  <a:gd name="connsiteY59" fmla="*/ 1292066 h 2085975"/>
                  <a:gd name="connsiteX60" fmla="*/ 334613 w 1466850"/>
                  <a:gd name="connsiteY60" fmla="*/ 1312545 h 2085975"/>
                  <a:gd name="connsiteX61" fmla="*/ 323945 w 1466850"/>
                  <a:gd name="connsiteY61" fmla="*/ 1383792 h 2085975"/>
                  <a:gd name="connsiteX62" fmla="*/ 234029 w 1466850"/>
                  <a:gd name="connsiteY62" fmla="*/ 1157097 h 2085975"/>
                  <a:gd name="connsiteX63" fmla="*/ 195929 w 1466850"/>
                  <a:gd name="connsiteY63" fmla="*/ 1195388 h 2085975"/>
                  <a:gd name="connsiteX64" fmla="*/ 364998 w 1466850"/>
                  <a:gd name="connsiteY64" fmla="*/ 1219772 h 2085975"/>
                  <a:gd name="connsiteX65" fmla="*/ 335185 w 1466850"/>
                  <a:gd name="connsiteY65" fmla="*/ 1180052 h 2085975"/>
                  <a:gd name="connsiteX66" fmla="*/ 517874 w 1466850"/>
                  <a:gd name="connsiteY66" fmla="*/ 552260 h 2085975"/>
                  <a:gd name="connsiteX67" fmla="*/ 529114 w 1466850"/>
                  <a:gd name="connsiteY67" fmla="*/ 585502 h 2085975"/>
                  <a:gd name="connsiteX68" fmla="*/ 493205 w 1466850"/>
                  <a:gd name="connsiteY68" fmla="*/ 628745 h 2085975"/>
                  <a:gd name="connsiteX69" fmla="*/ 356521 w 1466850"/>
                  <a:gd name="connsiteY69" fmla="*/ 1124426 h 2085975"/>
                  <a:gd name="connsiteX70" fmla="*/ 238887 w 1466850"/>
                  <a:gd name="connsiteY70" fmla="*/ 1103567 h 2085975"/>
                  <a:gd name="connsiteX71" fmla="*/ 360997 w 1466850"/>
                  <a:gd name="connsiteY71" fmla="*/ 557594 h 2085975"/>
                  <a:gd name="connsiteX72" fmla="*/ 549497 w 1466850"/>
                  <a:gd name="connsiteY72" fmla="*/ 398335 h 2085975"/>
                  <a:gd name="connsiteX73" fmla="*/ 616458 w 1466850"/>
                  <a:gd name="connsiteY73" fmla="*/ 398335 h 2085975"/>
                  <a:gd name="connsiteX74" fmla="*/ 744284 w 1466850"/>
                  <a:gd name="connsiteY74" fmla="*/ 398335 h 2085975"/>
                  <a:gd name="connsiteX75" fmla="*/ 852678 w 1466850"/>
                  <a:gd name="connsiteY75" fmla="*/ 433483 h 2085975"/>
                  <a:gd name="connsiteX76" fmla="*/ 987171 w 1466850"/>
                  <a:gd name="connsiteY76" fmla="*/ 461772 h 2085975"/>
                  <a:gd name="connsiteX77" fmla="*/ 1026509 w 1466850"/>
                  <a:gd name="connsiteY77" fmla="*/ 248222 h 2085975"/>
                  <a:gd name="connsiteX78" fmla="*/ 1023557 w 1466850"/>
                  <a:gd name="connsiteY78" fmla="*/ 231934 h 2085975"/>
                  <a:gd name="connsiteX79" fmla="*/ 1136618 w 1466850"/>
                  <a:gd name="connsiteY79" fmla="*/ 204406 h 2085975"/>
                  <a:gd name="connsiteX80" fmla="*/ 1140714 w 1466850"/>
                  <a:gd name="connsiteY80" fmla="*/ 221456 h 2085975"/>
                  <a:gd name="connsiteX81" fmla="*/ 1130141 w 1466850"/>
                  <a:gd name="connsiteY81" fmla="*/ 511493 h 2085975"/>
                  <a:gd name="connsiteX82" fmla="*/ 836867 w 1466850"/>
                  <a:gd name="connsiteY82" fmla="*/ 614458 h 2085975"/>
                  <a:gd name="connsiteX83" fmla="*/ 416528 w 1466850"/>
                  <a:gd name="connsiteY83" fmla="*/ 1560957 h 2085975"/>
                  <a:gd name="connsiteX84" fmla="*/ 377666 w 1466850"/>
                  <a:gd name="connsiteY84" fmla="*/ 2023491 h 2085975"/>
                  <a:gd name="connsiteX85" fmla="*/ 517779 w 1466850"/>
                  <a:gd name="connsiteY85" fmla="*/ 2023491 h 2085975"/>
                  <a:gd name="connsiteX86" fmla="*/ 645319 w 1466850"/>
                  <a:gd name="connsiteY86" fmla="*/ 1273969 h 2085975"/>
                  <a:gd name="connsiteX87" fmla="*/ 1132142 w 1466850"/>
                  <a:gd name="connsiteY87" fmla="*/ 191834 h 2085975"/>
                  <a:gd name="connsiteX88" fmla="*/ 1467993 w 1466850"/>
                  <a:gd name="connsiteY88" fmla="*/ 132397 h 2085975"/>
                  <a:gd name="connsiteX89" fmla="*/ 1439894 w 1466850"/>
                  <a:gd name="connsiteY89" fmla="*/ 0 h 2085975"/>
                  <a:gd name="connsiteX90" fmla="*/ 851440 w 1466850"/>
                  <a:gd name="connsiteY90" fmla="*/ 146685 h 2085975"/>
                  <a:gd name="connsiteX91" fmla="*/ 870871 w 1466850"/>
                  <a:gd name="connsiteY91" fmla="*/ 238030 h 2085975"/>
                  <a:gd name="connsiteX92" fmla="*/ 1026890 w 1466850"/>
                  <a:gd name="connsiteY92" fmla="*/ 210407 h 2085975"/>
                  <a:gd name="connsiteX93" fmla="*/ 858107 w 1466850"/>
                  <a:gd name="connsiteY93" fmla="*/ 178213 h 2085975"/>
                  <a:gd name="connsiteX94" fmla="*/ 782860 w 1466850"/>
                  <a:gd name="connsiteY94" fmla="*/ 194215 h 2085975"/>
                  <a:gd name="connsiteX95" fmla="*/ 790099 w 1466850"/>
                  <a:gd name="connsiteY95" fmla="*/ 228505 h 2085975"/>
                  <a:gd name="connsiteX96" fmla="*/ 867823 w 1466850"/>
                  <a:gd name="connsiteY96" fmla="*/ 212026 h 2085975"/>
                  <a:gd name="connsiteX97" fmla="*/ 781336 w 1466850"/>
                  <a:gd name="connsiteY97" fmla="*/ 179737 h 2085975"/>
                  <a:gd name="connsiteX98" fmla="*/ 793813 w 1466850"/>
                  <a:gd name="connsiteY98" fmla="*/ 238315 h 2085975"/>
                  <a:gd name="connsiteX99" fmla="*/ 1136618 w 1466850"/>
                  <a:gd name="connsiteY99" fmla="*/ 75628 h 2085975"/>
                  <a:gd name="connsiteX100" fmla="*/ 1137190 w 1466850"/>
                  <a:gd name="connsiteY100" fmla="*/ 127159 h 2085975"/>
                  <a:gd name="connsiteX101" fmla="*/ 1108520 w 1466850"/>
                  <a:gd name="connsiteY101" fmla="*/ 148590 h 2085975"/>
                  <a:gd name="connsiteX102" fmla="*/ 1074325 w 1466850"/>
                  <a:gd name="connsiteY102" fmla="*/ 153448 h 2085975"/>
                  <a:gd name="connsiteX103" fmla="*/ 1074325 w 1466850"/>
                  <a:gd name="connsiteY103" fmla="*/ 153448 h 2085975"/>
                  <a:gd name="connsiteX104" fmla="*/ 1012126 w 1466850"/>
                  <a:gd name="connsiteY104" fmla="*/ 110014 h 2085975"/>
                  <a:gd name="connsiteX105" fmla="*/ 423196 w 1466850"/>
                  <a:gd name="connsiteY105" fmla="*/ 882586 h 2085975"/>
                  <a:gd name="connsiteX106" fmla="*/ 391763 w 1466850"/>
                  <a:gd name="connsiteY106" fmla="*/ 1190815 h 2085975"/>
                  <a:gd name="connsiteX107" fmla="*/ 599027 w 1466850"/>
                  <a:gd name="connsiteY107" fmla="*/ 1190815 h 2085975"/>
                  <a:gd name="connsiteX108" fmla="*/ 627221 w 1466850"/>
                  <a:gd name="connsiteY108" fmla="*/ 665893 h 2085975"/>
                  <a:gd name="connsiteX109" fmla="*/ 607505 w 1466850"/>
                  <a:gd name="connsiteY109" fmla="*/ 489776 h 2085975"/>
                  <a:gd name="connsiteX110" fmla="*/ 596170 w 1466850"/>
                  <a:gd name="connsiteY110" fmla="*/ 411480 h 2085975"/>
                  <a:gd name="connsiteX111" fmla="*/ 510064 w 1466850"/>
                  <a:gd name="connsiteY111" fmla="*/ 690753 h 2085975"/>
                  <a:gd name="connsiteX112" fmla="*/ 571214 w 1466850"/>
                  <a:gd name="connsiteY112" fmla="*/ 697135 h 2085975"/>
                  <a:gd name="connsiteX113" fmla="*/ 727996 w 1466850"/>
                  <a:gd name="connsiteY113" fmla="*/ 597313 h 2085975"/>
                  <a:gd name="connsiteX114" fmla="*/ 746951 w 1466850"/>
                  <a:gd name="connsiteY114" fmla="*/ 1177861 h 2085975"/>
                  <a:gd name="connsiteX115" fmla="*/ 747522 w 1466850"/>
                  <a:gd name="connsiteY115" fmla="*/ 1194721 h 2085975"/>
                  <a:gd name="connsiteX116" fmla="*/ 882015 w 1466850"/>
                  <a:gd name="connsiteY116" fmla="*/ 1194721 h 2085975"/>
                  <a:gd name="connsiteX117" fmla="*/ 833247 w 1466850"/>
                  <a:gd name="connsiteY117" fmla="*/ 568928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466850" h="2085975">
                    <a:moveTo>
                      <a:pt x="897731" y="2005298"/>
                    </a:moveTo>
                    <a:lnTo>
                      <a:pt x="960882" y="2051399"/>
                    </a:lnTo>
                    <a:lnTo>
                      <a:pt x="962311" y="2093595"/>
                    </a:lnTo>
                    <a:lnTo>
                      <a:pt x="778288" y="2093595"/>
                    </a:lnTo>
                    <a:lnTo>
                      <a:pt x="761809" y="1988439"/>
                    </a:lnTo>
                    <a:moveTo>
                      <a:pt x="519589" y="2012632"/>
                    </a:moveTo>
                    <a:lnTo>
                      <a:pt x="568833" y="2051399"/>
                    </a:lnTo>
                    <a:lnTo>
                      <a:pt x="570262" y="2093595"/>
                    </a:lnTo>
                    <a:lnTo>
                      <a:pt x="368332" y="2093595"/>
                    </a:lnTo>
                    <a:lnTo>
                      <a:pt x="380524" y="1988439"/>
                    </a:lnTo>
                    <a:moveTo>
                      <a:pt x="645700" y="1269873"/>
                    </a:moveTo>
                    <a:lnTo>
                      <a:pt x="767334" y="2023396"/>
                    </a:lnTo>
                    <a:lnTo>
                      <a:pt x="898779" y="2023396"/>
                    </a:lnTo>
                    <a:lnTo>
                      <a:pt x="848868" y="1194626"/>
                    </a:lnTo>
                    <a:moveTo>
                      <a:pt x="437483" y="1229297"/>
                    </a:moveTo>
                    <a:lnTo>
                      <a:pt x="439484" y="1186434"/>
                    </a:lnTo>
                    <a:moveTo>
                      <a:pt x="532638" y="399860"/>
                    </a:moveTo>
                    <a:lnTo>
                      <a:pt x="532638" y="192310"/>
                    </a:lnTo>
                    <a:cubicBezTo>
                      <a:pt x="532638" y="146780"/>
                      <a:pt x="569690" y="109823"/>
                      <a:pt x="615125" y="109823"/>
                    </a:cubicBezTo>
                    <a:lnTo>
                      <a:pt x="659035" y="109823"/>
                    </a:lnTo>
                    <a:cubicBezTo>
                      <a:pt x="704564" y="109823"/>
                      <a:pt x="741521" y="146875"/>
                      <a:pt x="741521" y="192310"/>
                    </a:cubicBezTo>
                    <a:lnTo>
                      <a:pt x="741521" y="234696"/>
                    </a:lnTo>
                    <a:lnTo>
                      <a:pt x="792194" y="295466"/>
                    </a:lnTo>
                    <a:lnTo>
                      <a:pt x="741521" y="321469"/>
                    </a:lnTo>
                    <a:lnTo>
                      <a:pt x="744284" y="398240"/>
                    </a:lnTo>
                    <a:moveTo>
                      <a:pt x="534162" y="269367"/>
                    </a:moveTo>
                    <a:cubicBezTo>
                      <a:pt x="579311" y="269367"/>
                      <a:pt x="636937" y="249650"/>
                      <a:pt x="655606" y="155448"/>
                    </a:cubicBezTo>
                    <a:moveTo>
                      <a:pt x="356521" y="1124331"/>
                    </a:moveTo>
                    <a:lnTo>
                      <a:pt x="355473" y="1158240"/>
                    </a:lnTo>
                    <a:cubicBezTo>
                      <a:pt x="355759" y="1164907"/>
                      <a:pt x="354044" y="1170337"/>
                      <a:pt x="350330" y="1174337"/>
                    </a:cubicBezTo>
                    <a:cubicBezTo>
                      <a:pt x="346615" y="1178243"/>
                      <a:pt x="341567" y="1180243"/>
                      <a:pt x="335280" y="1180243"/>
                    </a:cubicBezTo>
                    <a:cubicBezTo>
                      <a:pt x="332804" y="1180243"/>
                      <a:pt x="330422" y="1179957"/>
                      <a:pt x="328327" y="1179576"/>
                    </a:cubicBezTo>
                    <a:cubicBezTo>
                      <a:pt x="322040" y="1190720"/>
                      <a:pt x="312801" y="1200436"/>
                      <a:pt x="295846" y="1200436"/>
                    </a:cubicBezTo>
                    <a:cubicBezTo>
                      <a:pt x="288131" y="1200436"/>
                      <a:pt x="279844" y="1198531"/>
                      <a:pt x="269367" y="1196150"/>
                    </a:cubicBezTo>
                    <a:cubicBezTo>
                      <a:pt x="254698" y="1192435"/>
                      <a:pt x="244221" y="1184053"/>
                      <a:pt x="238696" y="1171765"/>
                    </a:cubicBezTo>
                    <a:cubicBezTo>
                      <a:pt x="224123" y="1139285"/>
                      <a:pt x="240316" y="1109758"/>
                      <a:pt x="243173" y="1104233"/>
                    </a:cubicBezTo>
                    <a:moveTo>
                      <a:pt x="1037272" y="228505"/>
                    </a:moveTo>
                    <a:cubicBezTo>
                      <a:pt x="1030605" y="206883"/>
                      <a:pt x="1006316" y="188214"/>
                      <a:pt x="998030" y="180118"/>
                    </a:cubicBezTo>
                    <a:lnTo>
                      <a:pt x="986695" y="169164"/>
                    </a:lnTo>
                    <a:lnTo>
                      <a:pt x="1000411" y="161544"/>
                    </a:lnTo>
                    <a:cubicBezTo>
                      <a:pt x="1001649" y="160877"/>
                      <a:pt x="1013174" y="154686"/>
                      <a:pt x="1028319" y="154686"/>
                    </a:cubicBezTo>
                    <a:cubicBezTo>
                      <a:pt x="1039463" y="154686"/>
                      <a:pt x="1054799" y="158020"/>
                      <a:pt x="1068324" y="172974"/>
                    </a:cubicBezTo>
                    <a:cubicBezTo>
                      <a:pt x="1113282" y="165449"/>
                      <a:pt x="1117949" y="164687"/>
                      <a:pt x="1118045" y="164592"/>
                    </a:cubicBezTo>
                    <a:lnTo>
                      <a:pt x="1131761" y="162211"/>
                    </a:lnTo>
                    <a:lnTo>
                      <a:pt x="1131761" y="176117"/>
                    </a:lnTo>
                    <a:cubicBezTo>
                      <a:pt x="1131761" y="195167"/>
                      <a:pt x="1123855" y="206502"/>
                      <a:pt x="1123855" y="207359"/>
                    </a:cubicBezTo>
                    <a:moveTo>
                      <a:pt x="604552" y="1086707"/>
                    </a:moveTo>
                    <a:lnTo>
                      <a:pt x="744188" y="1086707"/>
                    </a:lnTo>
                    <a:moveTo>
                      <a:pt x="471392" y="1569053"/>
                    </a:moveTo>
                    <a:lnTo>
                      <a:pt x="0" y="1499045"/>
                    </a:lnTo>
                    <a:lnTo>
                      <a:pt x="48673" y="1171575"/>
                    </a:lnTo>
                    <a:lnTo>
                      <a:pt x="520065" y="1241584"/>
                    </a:lnTo>
                    <a:lnTo>
                      <a:pt x="471392" y="1569053"/>
                    </a:lnTo>
                    <a:close/>
                    <a:moveTo>
                      <a:pt x="330994" y="1336548"/>
                    </a:moveTo>
                    <a:lnTo>
                      <a:pt x="484822" y="1359408"/>
                    </a:lnTo>
                    <a:moveTo>
                      <a:pt x="193262" y="1316069"/>
                    </a:moveTo>
                    <a:lnTo>
                      <a:pt x="48196" y="1294543"/>
                    </a:lnTo>
                    <a:moveTo>
                      <a:pt x="323945" y="1383792"/>
                    </a:moveTo>
                    <a:lnTo>
                      <a:pt x="186214" y="1363313"/>
                    </a:lnTo>
                    <a:lnTo>
                      <a:pt x="196787" y="1292066"/>
                    </a:lnTo>
                    <a:lnTo>
                      <a:pt x="334613" y="1312545"/>
                    </a:lnTo>
                    <a:lnTo>
                      <a:pt x="323945" y="1383792"/>
                    </a:lnTo>
                    <a:close/>
                    <a:moveTo>
                      <a:pt x="234029" y="1157097"/>
                    </a:moveTo>
                    <a:cubicBezTo>
                      <a:pt x="199358" y="1168241"/>
                      <a:pt x="196596" y="1194149"/>
                      <a:pt x="195929" y="1195388"/>
                    </a:cubicBezTo>
                    <a:moveTo>
                      <a:pt x="364998" y="1219772"/>
                    </a:moveTo>
                    <a:cubicBezTo>
                      <a:pt x="364712" y="1218343"/>
                      <a:pt x="365093" y="1200817"/>
                      <a:pt x="335185" y="1180052"/>
                    </a:cubicBezTo>
                    <a:moveTo>
                      <a:pt x="517874" y="552260"/>
                    </a:moveTo>
                    <a:lnTo>
                      <a:pt x="529114" y="585502"/>
                    </a:lnTo>
                    <a:cubicBezTo>
                      <a:pt x="507016" y="592931"/>
                      <a:pt x="499015" y="602647"/>
                      <a:pt x="493205" y="628745"/>
                    </a:cubicBezTo>
                    <a:lnTo>
                      <a:pt x="356521" y="1124426"/>
                    </a:lnTo>
                    <a:lnTo>
                      <a:pt x="238887" y="1103567"/>
                    </a:lnTo>
                    <a:lnTo>
                      <a:pt x="360997" y="557594"/>
                    </a:lnTo>
                    <a:cubicBezTo>
                      <a:pt x="380905" y="445960"/>
                      <a:pt x="503968" y="398335"/>
                      <a:pt x="549497" y="398335"/>
                    </a:cubicBezTo>
                    <a:lnTo>
                      <a:pt x="616458" y="398335"/>
                    </a:lnTo>
                    <a:cubicBezTo>
                      <a:pt x="620363" y="398335"/>
                      <a:pt x="715804" y="397669"/>
                      <a:pt x="744284" y="398335"/>
                    </a:cubicBezTo>
                    <a:cubicBezTo>
                      <a:pt x="784479" y="399383"/>
                      <a:pt x="819150" y="416719"/>
                      <a:pt x="852678" y="433483"/>
                    </a:cubicBezTo>
                    <a:cubicBezTo>
                      <a:pt x="895636" y="455009"/>
                      <a:pt x="936212" y="475297"/>
                      <a:pt x="987171" y="461772"/>
                    </a:cubicBezTo>
                    <a:cubicBezTo>
                      <a:pt x="1056323" y="443484"/>
                      <a:pt x="1043750" y="341947"/>
                      <a:pt x="1026509" y="248222"/>
                    </a:cubicBezTo>
                    <a:lnTo>
                      <a:pt x="1023557" y="231934"/>
                    </a:lnTo>
                    <a:lnTo>
                      <a:pt x="1136618" y="204406"/>
                    </a:lnTo>
                    <a:lnTo>
                      <a:pt x="1140714" y="221456"/>
                    </a:lnTo>
                    <a:cubicBezTo>
                      <a:pt x="1173099" y="355187"/>
                      <a:pt x="1169670" y="447294"/>
                      <a:pt x="1130141" y="511493"/>
                    </a:cubicBezTo>
                    <a:cubicBezTo>
                      <a:pt x="1088231" y="579501"/>
                      <a:pt x="990505" y="673894"/>
                      <a:pt x="836867" y="614458"/>
                    </a:cubicBezTo>
                    <a:moveTo>
                      <a:pt x="416528" y="1560957"/>
                    </a:moveTo>
                    <a:lnTo>
                      <a:pt x="377666" y="2023491"/>
                    </a:lnTo>
                    <a:lnTo>
                      <a:pt x="517779" y="2023491"/>
                    </a:lnTo>
                    <a:lnTo>
                      <a:pt x="645319" y="1273969"/>
                    </a:lnTo>
                    <a:moveTo>
                      <a:pt x="1132142" y="191834"/>
                    </a:moveTo>
                    <a:lnTo>
                      <a:pt x="1467993" y="132397"/>
                    </a:lnTo>
                    <a:lnTo>
                      <a:pt x="1439894" y="0"/>
                    </a:lnTo>
                    <a:lnTo>
                      <a:pt x="851440" y="146685"/>
                    </a:lnTo>
                    <a:lnTo>
                      <a:pt x="870871" y="238030"/>
                    </a:lnTo>
                    <a:lnTo>
                      <a:pt x="1026890" y="210407"/>
                    </a:lnTo>
                    <a:moveTo>
                      <a:pt x="858107" y="178213"/>
                    </a:moveTo>
                    <a:lnTo>
                      <a:pt x="782860" y="194215"/>
                    </a:lnTo>
                    <a:lnTo>
                      <a:pt x="790099" y="228505"/>
                    </a:lnTo>
                    <a:lnTo>
                      <a:pt x="867823" y="212026"/>
                    </a:lnTo>
                    <a:moveTo>
                      <a:pt x="781336" y="179737"/>
                    </a:moveTo>
                    <a:lnTo>
                      <a:pt x="793813" y="238315"/>
                    </a:lnTo>
                    <a:moveTo>
                      <a:pt x="1136618" y="75628"/>
                    </a:moveTo>
                    <a:cubicBezTo>
                      <a:pt x="1137380" y="77533"/>
                      <a:pt x="1145096" y="110966"/>
                      <a:pt x="1137190" y="127159"/>
                    </a:cubicBezTo>
                    <a:cubicBezTo>
                      <a:pt x="1133666" y="134398"/>
                      <a:pt x="1125760" y="143923"/>
                      <a:pt x="1108520" y="148590"/>
                    </a:cubicBezTo>
                    <a:cubicBezTo>
                      <a:pt x="1096518" y="151828"/>
                      <a:pt x="1085088" y="153448"/>
                      <a:pt x="1074325" y="153448"/>
                    </a:cubicBezTo>
                    <a:lnTo>
                      <a:pt x="1074325" y="153448"/>
                    </a:lnTo>
                    <a:cubicBezTo>
                      <a:pt x="1032701" y="153448"/>
                      <a:pt x="1000506" y="96488"/>
                      <a:pt x="1012126" y="110014"/>
                    </a:cubicBezTo>
                    <a:moveTo>
                      <a:pt x="423196" y="882586"/>
                    </a:moveTo>
                    <a:lnTo>
                      <a:pt x="391763" y="1190815"/>
                    </a:lnTo>
                    <a:lnTo>
                      <a:pt x="599027" y="1190815"/>
                    </a:lnTo>
                    <a:lnTo>
                      <a:pt x="627221" y="665893"/>
                    </a:lnTo>
                    <a:cubicBezTo>
                      <a:pt x="629126" y="631793"/>
                      <a:pt x="618172" y="559594"/>
                      <a:pt x="607505" y="489776"/>
                    </a:cubicBezTo>
                    <a:cubicBezTo>
                      <a:pt x="603028" y="460534"/>
                      <a:pt x="598837" y="432816"/>
                      <a:pt x="596170" y="411480"/>
                    </a:cubicBezTo>
                    <a:moveTo>
                      <a:pt x="510064" y="690753"/>
                    </a:moveTo>
                    <a:lnTo>
                      <a:pt x="571214" y="697135"/>
                    </a:lnTo>
                    <a:moveTo>
                      <a:pt x="727996" y="597313"/>
                    </a:moveTo>
                    <a:cubicBezTo>
                      <a:pt x="729139" y="673989"/>
                      <a:pt x="746760" y="1172813"/>
                      <a:pt x="746951" y="1177861"/>
                    </a:cubicBezTo>
                    <a:lnTo>
                      <a:pt x="747522" y="1194721"/>
                    </a:lnTo>
                    <a:lnTo>
                      <a:pt x="882015" y="1194721"/>
                    </a:lnTo>
                    <a:lnTo>
                      <a:pt x="833247" y="568928"/>
                    </a:lnTo>
                  </a:path>
                </a:pathLst>
              </a:custGeom>
              <a:noFill/>
              <a:ln w="20320" cap="flat">
                <a:solidFill>
                  <a:srgbClr val="18073A"/>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grpSp>
      </p:grpSp>
      <p:grpSp>
        <p:nvGrpSpPr>
          <p:cNvPr id="51" name="Group 50">
            <a:extLst>
              <a:ext uri="{FF2B5EF4-FFF2-40B4-BE49-F238E27FC236}">
                <a16:creationId xmlns:a16="http://schemas.microsoft.com/office/drawing/2014/main" id="{3A0B47A3-AE02-BEFA-2452-1FBC9CFBAA92}"/>
              </a:ext>
            </a:extLst>
          </p:cNvPr>
          <p:cNvGrpSpPr/>
          <p:nvPr/>
        </p:nvGrpSpPr>
        <p:grpSpPr>
          <a:xfrm>
            <a:off x="8828217" y="2562895"/>
            <a:ext cx="1032138" cy="2165261"/>
            <a:chOff x="5579922" y="2647245"/>
            <a:chExt cx="1032138" cy="2165261"/>
          </a:xfrm>
        </p:grpSpPr>
        <p:sp>
          <p:nvSpPr>
            <p:cNvPr id="52" name="Oval 51">
              <a:extLst>
                <a:ext uri="{FF2B5EF4-FFF2-40B4-BE49-F238E27FC236}">
                  <a16:creationId xmlns:a16="http://schemas.microsoft.com/office/drawing/2014/main" id="{48E9AA7A-390D-9EFA-9A75-1322A8496B01}"/>
                </a:ext>
              </a:extLst>
            </p:cNvPr>
            <p:cNvSpPr/>
            <p:nvPr/>
          </p:nvSpPr>
          <p:spPr>
            <a:xfrm>
              <a:off x="5961899" y="3928814"/>
              <a:ext cx="647790" cy="64779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3" name="Freeform: Shape 52">
              <a:extLst>
                <a:ext uri="{FF2B5EF4-FFF2-40B4-BE49-F238E27FC236}">
                  <a16:creationId xmlns:a16="http://schemas.microsoft.com/office/drawing/2014/main" id="{66D01803-9AE0-F4A6-9978-29E9A11D697B}"/>
                </a:ext>
              </a:extLst>
            </p:cNvPr>
            <p:cNvSpPr/>
            <p:nvPr/>
          </p:nvSpPr>
          <p:spPr>
            <a:xfrm>
              <a:off x="5850731" y="3714750"/>
              <a:ext cx="645319" cy="1097756"/>
            </a:xfrm>
            <a:custGeom>
              <a:avLst/>
              <a:gdLst>
                <a:gd name="connsiteX0" fmla="*/ 264319 w 645319"/>
                <a:gd name="connsiteY0" fmla="*/ 0 h 1097756"/>
                <a:gd name="connsiteX1" fmla="*/ 411957 w 645319"/>
                <a:gd name="connsiteY1" fmla="*/ 0 h 1097756"/>
                <a:gd name="connsiteX2" fmla="*/ 423863 w 645319"/>
                <a:gd name="connsiteY2" fmla="*/ 119063 h 1097756"/>
                <a:gd name="connsiteX3" fmla="*/ 528638 w 645319"/>
                <a:gd name="connsiteY3" fmla="*/ 119063 h 1097756"/>
                <a:gd name="connsiteX4" fmla="*/ 573882 w 645319"/>
                <a:gd name="connsiteY4" fmla="*/ 1023938 h 1097756"/>
                <a:gd name="connsiteX5" fmla="*/ 645319 w 645319"/>
                <a:gd name="connsiteY5" fmla="*/ 1054894 h 1097756"/>
                <a:gd name="connsiteX6" fmla="*/ 645319 w 645319"/>
                <a:gd name="connsiteY6" fmla="*/ 1092994 h 1097756"/>
                <a:gd name="connsiteX7" fmla="*/ 459582 w 645319"/>
                <a:gd name="connsiteY7" fmla="*/ 1092994 h 1097756"/>
                <a:gd name="connsiteX8" fmla="*/ 304800 w 645319"/>
                <a:gd name="connsiteY8" fmla="*/ 185738 h 1097756"/>
                <a:gd name="connsiteX9" fmla="*/ 171450 w 645319"/>
                <a:gd name="connsiteY9" fmla="*/ 1019175 h 1097756"/>
                <a:gd name="connsiteX10" fmla="*/ 221457 w 645319"/>
                <a:gd name="connsiteY10" fmla="*/ 1057275 h 1097756"/>
                <a:gd name="connsiteX11" fmla="*/ 221457 w 645319"/>
                <a:gd name="connsiteY11" fmla="*/ 1097756 h 1097756"/>
                <a:gd name="connsiteX12" fmla="*/ 0 w 645319"/>
                <a:gd name="connsiteY12" fmla="*/ 1097756 h 1097756"/>
                <a:gd name="connsiteX13" fmla="*/ 80963 w 645319"/>
                <a:gd name="connsiteY13" fmla="*/ 130969 h 1097756"/>
                <a:gd name="connsiteX14" fmla="*/ 80963 w 645319"/>
                <a:gd name="connsiteY14" fmla="*/ 111919 h 1097756"/>
                <a:gd name="connsiteX15" fmla="*/ 259557 w 645319"/>
                <a:gd name="connsiteY15" fmla="*/ 111919 h 1097756"/>
                <a:gd name="connsiteX16" fmla="*/ 264319 w 645319"/>
                <a:gd name="connsiteY16" fmla="*/ 0 h 109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5319" h="1097756">
                  <a:moveTo>
                    <a:pt x="264319" y="0"/>
                  </a:moveTo>
                  <a:lnTo>
                    <a:pt x="411957" y="0"/>
                  </a:lnTo>
                  <a:lnTo>
                    <a:pt x="423863" y="119063"/>
                  </a:lnTo>
                  <a:lnTo>
                    <a:pt x="528638" y="119063"/>
                  </a:lnTo>
                  <a:lnTo>
                    <a:pt x="573882" y="1023938"/>
                  </a:lnTo>
                  <a:lnTo>
                    <a:pt x="645319" y="1054894"/>
                  </a:lnTo>
                  <a:lnTo>
                    <a:pt x="645319" y="1092994"/>
                  </a:lnTo>
                  <a:lnTo>
                    <a:pt x="459582" y="1092994"/>
                  </a:lnTo>
                  <a:lnTo>
                    <a:pt x="304800" y="185738"/>
                  </a:lnTo>
                  <a:lnTo>
                    <a:pt x="171450" y="1019175"/>
                  </a:lnTo>
                  <a:lnTo>
                    <a:pt x="221457" y="1057275"/>
                  </a:lnTo>
                  <a:lnTo>
                    <a:pt x="221457" y="1097756"/>
                  </a:lnTo>
                  <a:lnTo>
                    <a:pt x="0" y="1097756"/>
                  </a:lnTo>
                  <a:lnTo>
                    <a:pt x="80963" y="130969"/>
                  </a:lnTo>
                  <a:lnTo>
                    <a:pt x="80963" y="111919"/>
                  </a:lnTo>
                  <a:lnTo>
                    <a:pt x="259557" y="111919"/>
                  </a:lnTo>
                  <a:lnTo>
                    <a:pt x="264319"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4" name="Freeform: Shape 53">
              <a:extLst>
                <a:ext uri="{FF2B5EF4-FFF2-40B4-BE49-F238E27FC236}">
                  <a16:creationId xmlns:a16="http://schemas.microsoft.com/office/drawing/2014/main" id="{F4853F9E-38C2-A586-AED2-4A4586EA0212}"/>
                </a:ext>
              </a:extLst>
            </p:cNvPr>
            <p:cNvSpPr/>
            <p:nvPr/>
          </p:nvSpPr>
          <p:spPr>
            <a:xfrm>
              <a:off x="5584031" y="3721894"/>
              <a:ext cx="369094" cy="290512"/>
            </a:xfrm>
            <a:custGeom>
              <a:avLst/>
              <a:gdLst>
                <a:gd name="connsiteX0" fmla="*/ 226219 w 369094"/>
                <a:gd name="connsiteY0" fmla="*/ 97631 h 290512"/>
                <a:gd name="connsiteX1" fmla="*/ 316707 w 369094"/>
                <a:gd name="connsiteY1" fmla="*/ 164306 h 290512"/>
                <a:gd name="connsiteX2" fmla="*/ 361950 w 369094"/>
                <a:gd name="connsiteY2" fmla="*/ 197644 h 290512"/>
                <a:gd name="connsiteX3" fmla="*/ 369094 w 369094"/>
                <a:gd name="connsiteY3" fmla="*/ 240506 h 290512"/>
                <a:gd name="connsiteX4" fmla="*/ 350044 w 369094"/>
                <a:gd name="connsiteY4" fmla="*/ 271462 h 290512"/>
                <a:gd name="connsiteX5" fmla="*/ 326232 w 369094"/>
                <a:gd name="connsiteY5" fmla="*/ 290512 h 290512"/>
                <a:gd name="connsiteX6" fmla="*/ 297657 w 369094"/>
                <a:gd name="connsiteY6" fmla="*/ 290512 h 290512"/>
                <a:gd name="connsiteX7" fmla="*/ 221457 w 369094"/>
                <a:gd name="connsiteY7" fmla="*/ 235744 h 290512"/>
                <a:gd name="connsiteX8" fmla="*/ 76200 w 369094"/>
                <a:gd name="connsiteY8" fmla="*/ 138112 h 290512"/>
                <a:gd name="connsiteX9" fmla="*/ 28575 w 369094"/>
                <a:gd name="connsiteY9" fmla="*/ 102394 h 290512"/>
                <a:gd name="connsiteX10" fmla="*/ 0 w 369094"/>
                <a:gd name="connsiteY10" fmla="*/ 73819 h 290512"/>
                <a:gd name="connsiteX11" fmla="*/ 4763 w 369094"/>
                <a:gd name="connsiteY11" fmla="*/ 26194 h 290512"/>
                <a:gd name="connsiteX12" fmla="*/ 26194 w 369094"/>
                <a:gd name="connsiteY12" fmla="*/ 2381 h 290512"/>
                <a:gd name="connsiteX13" fmla="*/ 61913 w 369094"/>
                <a:gd name="connsiteY13" fmla="*/ 0 h 290512"/>
                <a:gd name="connsiteX14" fmla="*/ 100013 w 369094"/>
                <a:gd name="connsiteY14" fmla="*/ 26194 h 290512"/>
                <a:gd name="connsiteX15" fmla="*/ 226219 w 369094"/>
                <a:gd name="connsiteY15" fmla="*/ 97631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90512">
                  <a:moveTo>
                    <a:pt x="226219" y="97631"/>
                  </a:moveTo>
                  <a:lnTo>
                    <a:pt x="316707" y="164306"/>
                  </a:lnTo>
                  <a:lnTo>
                    <a:pt x="361950" y="197644"/>
                  </a:lnTo>
                  <a:lnTo>
                    <a:pt x="369094" y="240506"/>
                  </a:lnTo>
                  <a:lnTo>
                    <a:pt x="350044" y="271462"/>
                  </a:lnTo>
                  <a:lnTo>
                    <a:pt x="326232" y="290512"/>
                  </a:lnTo>
                  <a:lnTo>
                    <a:pt x="297657" y="290512"/>
                  </a:lnTo>
                  <a:lnTo>
                    <a:pt x="221457" y="235744"/>
                  </a:lnTo>
                  <a:lnTo>
                    <a:pt x="76200" y="138112"/>
                  </a:lnTo>
                  <a:lnTo>
                    <a:pt x="28575" y="102394"/>
                  </a:lnTo>
                  <a:lnTo>
                    <a:pt x="0" y="73819"/>
                  </a:lnTo>
                  <a:lnTo>
                    <a:pt x="4763" y="26194"/>
                  </a:lnTo>
                  <a:lnTo>
                    <a:pt x="26194" y="2381"/>
                  </a:lnTo>
                  <a:lnTo>
                    <a:pt x="61913" y="0"/>
                  </a:lnTo>
                  <a:lnTo>
                    <a:pt x="100013" y="26194"/>
                  </a:lnTo>
                  <a:lnTo>
                    <a:pt x="226219" y="97631"/>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5" name="Freeform: Shape 54">
              <a:extLst>
                <a:ext uri="{FF2B5EF4-FFF2-40B4-BE49-F238E27FC236}">
                  <a16:creationId xmlns:a16="http://schemas.microsoft.com/office/drawing/2014/main" id="{9049C418-5183-4DAD-691F-AC67AE2883E8}"/>
                </a:ext>
              </a:extLst>
            </p:cNvPr>
            <p:cNvSpPr/>
            <p:nvPr/>
          </p:nvSpPr>
          <p:spPr>
            <a:xfrm>
              <a:off x="5710238" y="2962275"/>
              <a:ext cx="838200" cy="871538"/>
            </a:xfrm>
            <a:custGeom>
              <a:avLst/>
              <a:gdLst>
                <a:gd name="connsiteX0" fmla="*/ 126206 w 838200"/>
                <a:gd name="connsiteY0" fmla="*/ 792956 h 871538"/>
                <a:gd name="connsiteX1" fmla="*/ 126206 w 838200"/>
                <a:gd name="connsiteY1" fmla="*/ 842963 h 871538"/>
                <a:gd name="connsiteX2" fmla="*/ 109537 w 838200"/>
                <a:gd name="connsiteY2" fmla="*/ 857250 h 871538"/>
                <a:gd name="connsiteX3" fmla="*/ 92868 w 838200"/>
                <a:gd name="connsiteY3" fmla="*/ 850106 h 871538"/>
                <a:gd name="connsiteX4" fmla="*/ 76200 w 838200"/>
                <a:gd name="connsiteY4" fmla="*/ 871538 h 871538"/>
                <a:gd name="connsiteX5" fmla="*/ 40481 w 838200"/>
                <a:gd name="connsiteY5" fmla="*/ 871538 h 871538"/>
                <a:gd name="connsiteX6" fmla="*/ 11906 w 838200"/>
                <a:gd name="connsiteY6" fmla="*/ 847725 h 871538"/>
                <a:gd name="connsiteX7" fmla="*/ 0 w 838200"/>
                <a:gd name="connsiteY7" fmla="*/ 797719 h 871538"/>
                <a:gd name="connsiteX8" fmla="*/ 9525 w 838200"/>
                <a:gd name="connsiteY8" fmla="*/ 762000 h 871538"/>
                <a:gd name="connsiteX9" fmla="*/ 138112 w 838200"/>
                <a:gd name="connsiteY9" fmla="*/ 159544 h 871538"/>
                <a:gd name="connsiteX10" fmla="*/ 211931 w 838200"/>
                <a:gd name="connsiteY10" fmla="*/ 52388 h 871538"/>
                <a:gd name="connsiteX11" fmla="*/ 316706 w 838200"/>
                <a:gd name="connsiteY11" fmla="*/ 2381 h 871538"/>
                <a:gd name="connsiteX12" fmla="*/ 561975 w 838200"/>
                <a:gd name="connsiteY12" fmla="*/ 0 h 871538"/>
                <a:gd name="connsiteX13" fmla="*/ 650081 w 838200"/>
                <a:gd name="connsiteY13" fmla="*/ 26194 h 871538"/>
                <a:gd name="connsiteX14" fmla="*/ 685800 w 838200"/>
                <a:gd name="connsiteY14" fmla="*/ 64294 h 871538"/>
                <a:gd name="connsiteX15" fmla="*/ 790575 w 838200"/>
                <a:gd name="connsiteY15" fmla="*/ 342900 h 871538"/>
                <a:gd name="connsiteX16" fmla="*/ 823912 w 838200"/>
                <a:gd name="connsiteY16" fmla="*/ 659606 h 871538"/>
                <a:gd name="connsiteX17" fmla="*/ 828675 w 838200"/>
                <a:gd name="connsiteY17" fmla="*/ 762000 h 871538"/>
                <a:gd name="connsiteX18" fmla="*/ 838200 w 838200"/>
                <a:gd name="connsiteY18" fmla="*/ 800100 h 871538"/>
                <a:gd name="connsiteX19" fmla="*/ 823912 w 838200"/>
                <a:gd name="connsiteY19" fmla="*/ 833438 h 871538"/>
                <a:gd name="connsiteX20" fmla="*/ 792956 w 838200"/>
                <a:gd name="connsiteY20" fmla="*/ 859631 h 871538"/>
                <a:gd name="connsiteX21" fmla="*/ 752475 w 838200"/>
                <a:gd name="connsiteY21" fmla="*/ 859631 h 871538"/>
                <a:gd name="connsiteX22" fmla="*/ 726281 w 838200"/>
                <a:gd name="connsiteY22" fmla="*/ 833438 h 871538"/>
                <a:gd name="connsiteX23" fmla="*/ 695325 w 838200"/>
                <a:gd name="connsiteY23" fmla="*/ 785813 h 871538"/>
                <a:gd name="connsiteX24" fmla="*/ 697706 w 838200"/>
                <a:gd name="connsiteY24" fmla="*/ 864394 h 871538"/>
                <a:gd name="connsiteX25" fmla="*/ 566737 w 838200"/>
                <a:gd name="connsiteY25" fmla="*/ 864394 h 871538"/>
                <a:gd name="connsiteX26" fmla="*/ 552450 w 838200"/>
                <a:gd name="connsiteY26" fmla="*/ 750094 h 871538"/>
                <a:gd name="connsiteX27" fmla="*/ 409575 w 838200"/>
                <a:gd name="connsiteY27" fmla="*/ 750094 h 871538"/>
                <a:gd name="connsiteX28" fmla="*/ 395287 w 838200"/>
                <a:gd name="connsiteY28" fmla="*/ 859631 h 871538"/>
                <a:gd name="connsiteX29" fmla="*/ 171450 w 838200"/>
                <a:gd name="connsiteY29" fmla="*/ 859631 h 871538"/>
                <a:gd name="connsiteX30" fmla="*/ 197643 w 838200"/>
                <a:gd name="connsiteY30" fmla="*/ 576263 h 871538"/>
                <a:gd name="connsiteX31" fmla="*/ 126206 w 838200"/>
                <a:gd name="connsiteY31" fmla="*/ 792956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8200" h="871538">
                  <a:moveTo>
                    <a:pt x="126206" y="792956"/>
                  </a:moveTo>
                  <a:lnTo>
                    <a:pt x="126206" y="842963"/>
                  </a:lnTo>
                  <a:lnTo>
                    <a:pt x="109537" y="857250"/>
                  </a:lnTo>
                  <a:lnTo>
                    <a:pt x="92868" y="850106"/>
                  </a:lnTo>
                  <a:lnTo>
                    <a:pt x="76200" y="871538"/>
                  </a:lnTo>
                  <a:lnTo>
                    <a:pt x="40481" y="871538"/>
                  </a:lnTo>
                  <a:lnTo>
                    <a:pt x="11906" y="847725"/>
                  </a:lnTo>
                  <a:lnTo>
                    <a:pt x="0" y="797719"/>
                  </a:lnTo>
                  <a:lnTo>
                    <a:pt x="9525" y="762000"/>
                  </a:lnTo>
                  <a:lnTo>
                    <a:pt x="138112" y="159544"/>
                  </a:lnTo>
                  <a:lnTo>
                    <a:pt x="211931" y="52388"/>
                  </a:lnTo>
                  <a:lnTo>
                    <a:pt x="316706" y="2381"/>
                  </a:lnTo>
                  <a:lnTo>
                    <a:pt x="561975" y="0"/>
                  </a:lnTo>
                  <a:lnTo>
                    <a:pt x="650081" y="26194"/>
                  </a:lnTo>
                  <a:lnTo>
                    <a:pt x="685800" y="64294"/>
                  </a:lnTo>
                  <a:lnTo>
                    <a:pt x="790575" y="342900"/>
                  </a:lnTo>
                  <a:lnTo>
                    <a:pt x="823912" y="659606"/>
                  </a:lnTo>
                  <a:lnTo>
                    <a:pt x="828675" y="762000"/>
                  </a:lnTo>
                  <a:lnTo>
                    <a:pt x="838200" y="800100"/>
                  </a:lnTo>
                  <a:lnTo>
                    <a:pt x="823912" y="833438"/>
                  </a:lnTo>
                  <a:lnTo>
                    <a:pt x="792956" y="859631"/>
                  </a:lnTo>
                  <a:lnTo>
                    <a:pt x="752475" y="859631"/>
                  </a:lnTo>
                  <a:lnTo>
                    <a:pt x="726281" y="833438"/>
                  </a:lnTo>
                  <a:lnTo>
                    <a:pt x="695325" y="785813"/>
                  </a:lnTo>
                  <a:cubicBezTo>
                    <a:pt x="696119" y="812007"/>
                    <a:pt x="696912" y="838200"/>
                    <a:pt x="697706" y="864394"/>
                  </a:cubicBezTo>
                  <a:lnTo>
                    <a:pt x="566737" y="864394"/>
                  </a:lnTo>
                  <a:lnTo>
                    <a:pt x="552450" y="750094"/>
                  </a:lnTo>
                  <a:lnTo>
                    <a:pt x="409575" y="750094"/>
                  </a:lnTo>
                  <a:lnTo>
                    <a:pt x="395287" y="859631"/>
                  </a:lnTo>
                  <a:lnTo>
                    <a:pt x="171450" y="859631"/>
                  </a:lnTo>
                  <a:lnTo>
                    <a:pt x="197643" y="576263"/>
                  </a:lnTo>
                  <a:lnTo>
                    <a:pt x="126206" y="792956"/>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56" name="Group 55">
              <a:extLst>
                <a:ext uri="{FF2B5EF4-FFF2-40B4-BE49-F238E27FC236}">
                  <a16:creationId xmlns:a16="http://schemas.microsoft.com/office/drawing/2014/main" id="{75D602F5-A592-C742-0878-E89C45985139}"/>
                </a:ext>
              </a:extLst>
            </p:cNvPr>
            <p:cNvGrpSpPr/>
            <p:nvPr/>
          </p:nvGrpSpPr>
          <p:grpSpPr>
            <a:xfrm>
              <a:off x="5579922" y="2647245"/>
              <a:ext cx="1032138" cy="2157457"/>
              <a:chOff x="13450726" y="-338676"/>
              <a:chExt cx="1371600" cy="2867025"/>
            </a:xfrm>
          </p:grpSpPr>
          <p:sp>
            <p:nvSpPr>
              <p:cNvPr id="57" name="Freeform: Shape 56">
                <a:extLst>
                  <a:ext uri="{FF2B5EF4-FFF2-40B4-BE49-F238E27FC236}">
                    <a16:creationId xmlns:a16="http://schemas.microsoft.com/office/drawing/2014/main" id="{D1CBDD31-319C-805A-9CBA-43D43A5B2CC7}"/>
                  </a:ext>
                </a:extLst>
              </p:cNvPr>
              <p:cNvSpPr/>
              <p:nvPr/>
            </p:nvSpPr>
            <p:spPr>
              <a:xfrm>
                <a:off x="14080604" y="-318872"/>
                <a:ext cx="228600" cy="180975"/>
              </a:xfrm>
              <a:custGeom>
                <a:avLst/>
                <a:gdLst>
                  <a:gd name="connsiteX0" fmla="*/ 0 w 228600"/>
                  <a:gd name="connsiteY0" fmla="*/ 182793 h 180975"/>
                  <a:gd name="connsiteX1" fmla="*/ 35433 w 228600"/>
                  <a:gd name="connsiteY1" fmla="*/ 23535 h 180975"/>
                  <a:gd name="connsiteX2" fmla="*/ 235458 w 228600"/>
                  <a:gd name="connsiteY2" fmla="*/ 85924 h 180975"/>
                  <a:gd name="connsiteX3" fmla="*/ 128588 w 228600"/>
                  <a:gd name="connsiteY3" fmla="*/ 82209 h 180975"/>
                  <a:gd name="connsiteX4" fmla="*/ 0 w 228600"/>
                  <a:gd name="connsiteY4" fmla="*/ 182793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80975">
                    <a:moveTo>
                      <a:pt x="0" y="182793"/>
                    </a:moveTo>
                    <a:cubicBezTo>
                      <a:pt x="0" y="41061"/>
                      <a:pt x="35433" y="23535"/>
                      <a:pt x="35433" y="23535"/>
                    </a:cubicBezTo>
                    <a:cubicBezTo>
                      <a:pt x="35433" y="23535"/>
                      <a:pt x="217932" y="-59332"/>
                      <a:pt x="235458" y="85924"/>
                    </a:cubicBezTo>
                    <a:cubicBezTo>
                      <a:pt x="210979" y="102688"/>
                      <a:pt x="176879" y="96497"/>
                      <a:pt x="128588" y="82209"/>
                    </a:cubicBezTo>
                    <a:cubicBezTo>
                      <a:pt x="97346" y="129834"/>
                      <a:pt x="68866" y="182793"/>
                      <a:pt x="0" y="182793"/>
                    </a:cubicBezTo>
                    <a:close/>
                  </a:path>
                </a:pathLst>
              </a:custGeom>
              <a:solidFill>
                <a:srgbClr val="F59C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sp>
            <p:nvSpPr>
              <p:cNvPr id="58" name="Freeform: Shape 57">
                <a:extLst>
                  <a:ext uri="{FF2B5EF4-FFF2-40B4-BE49-F238E27FC236}">
                    <a16:creationId xmlns:a16="http://schemas.microsoft.com/office/drawing/2014/main" id="{0040780A-1BA5-FF39-081E-9F8847FC80D7}"/>
                  </a:ext>
                </a:extLst>
              </p:cNvPr>
              <p:cNvSpPr/>
              <p:nvPr/>
            </p:nvSpPr>
            <p:spPr>
              <a:xfrm>
                <a:off x="13450726" y="-338676"/>
                <a:ext cx="1371600" cy="2867025"/>
              </a:xfrm>
              <a:custGeom>
                <a:avLst/>
                <a:gdLst>
                  <a:gd name="connsiteX0" fmla="*/ 1129750 w 1371600"/>
                  <a:gd name="connsiteY0" fmla="*/ 2746439 h 2867025"/>
                  <a:gd name="connsiteX1" fmla="*/ 1221190 w 1371600"/>
                  <a:gd name="connsiteY1" fmla="*/ 2813209 h 2867025"/>
                  <a:gd name="connsiteX2" fmla="*/ 1223285 w 1371600"/>
                  <a:gd name="connsiteY2" fmla="*/ 2874359 h 2867025"/>
                  <a:gd name="connsiteX3" fmla="*/ 956681 w 1371600"/>
                  <a:gd name="connsiteY3" fmla="*/ 2874359 h 2867025"/>
                  <a:gd name="connsiteX4" fmla="*/ 932773 w 1371600"/>
                  <a:gd name="connsiteY4" fmla="*/ 2721959 h 2867025"/>
                  <a:gd name="connsiteX5" fmla="*/ 581872 w 1371600"/>
                  <a:gd name="connsiteY5" fmla="*/ 2757011 h 2867025"/>
                  <a:gd name="connsiteX6" fmla="*/ 653214 w 1371600"/>
                  <a:gd name="connsiteY6" fmla="*/ 2813209 h 2867025"/>
                  <a:gd name="connsiteX7" fmla="*/ 655310 w 1371600"/>
                  <a:gd name="connsiteY7" fmla="*/ 2874359 h 2867025"/>
                  <a:gd name="connsiteX8" fmla="*/ 362797 w 1371600"/>
                  <a:gd name="connsiteY8" fmla="*/ 2874359 h 2867025"/>
                  <a:gd name="connsiteX9" fmla="*/ 380418 w 1371600"/>
                  <a:gd name="connsiteY9" fmla="*/ 2721959 h 2867025"/>
                  <a:gd name="connsiteX10" fmla="*/ 1067266 w 1371600"/>
                  <a:gd name="connsiteY10" fmla="*/ 1708880 h 2867025"/>
                  <a:gd name="connsiteX11" fmla="*/ 1058979 w 1371600"/>
                  <a:gd name="connsiteY11" fmla="*/ 1571816 h 2867025"/>
                  <a:gd name="connsiteX12" fmla="*/ 908103 w 1371600"/>
                  <a:gd name="connsiteY12" fmla="*/ 2570226 h 2867025"/>
                  <a:gd name="connsiteX13" fmla="*/ 940774 w 1371600"/>
                  <a:gd name="connsiteY13" fmla="*/ 2772728 h 2867025"/>
                  <a:gd name="connsiteX14" fmla="*/ 1131274 w 1371600"/>
                  <a:gd name="connsiteY14" fmla="*/ 2772728 h 2867025"/>
                  <a:gd name="connsiteX15" fmla="*/ 1116701 w 1371600"/>
                  <a:gd name="connsiteY15" fmla="*/ 2531269 h 2867025"/>
                  <a:gd name="connsiteX16" fmla="*/ 764561 w 1371600"/>
                  <a:gd name="connsiteY16" fmla="*/ 1680782 h 2867025"/>
                  <a:gd name="connsiteX17" fmla="*/ 770943 w 1371600"/>
                  <a:gd name="connsiteY17" fmla="*/ 1720501 h 2867025"/>
                  <a:gd name="connsiteX18" fmla="*/ 461095 w 1371600"/>
                  <a:gd name="connsiteY18" fmla="*/ 1659731 h 2867025"/>
                  <a:gd name="connsiteX19" fmla="*/ 465191 w 1371600"/>
                  <a:gd name="connsiteY19" fmla="*/ 1571816 h 2867025"/>
                  <a:gd name="connsiteX20" fmla="*/ 600636 w 1371600"/>
                  <a:gd name="connsiteY20" fmla="*/ 420243 h 2867025"/>
                  <a:gd name="connsiteX21" fmla="*/ 600636 w 1371600"/>
                  <a:gd name="connsiteY21" fmla="*/ 119539 h 2867025"/>
                  <a:gd name="connsiteX22" fmla="*/ 720175 w 1371600"/>
                  <a:gd name="connsiteY22" fmla="*/ 0 h 2867025"/>
                  <a:gd name="connsiteX23" fmla="*/ 783802 w 1371600"/>
                  <a:gd name="connsiteY23" fmla="*/ 0 h 2867025"/>
                  <a:gd name="connsiteX24" fmla="*/ 903245 w 1371600"/>
                  <a:gd name="connsiteY24" fmla="*/ 119539 h 2867025"/>
                  <a:gd name="connsiteX25" fmla="*/ 903245 w 1371600"/>
                  <a:gd name="connsiteY25" fmla="*/ 180975 h 2867025"/>
                  <a:gd name="connsiteX26" fmla="*/ 976683 w 1371600"/>
                  <a:gd name="connsiteY26" fmla="*/ 268986 h 2867025"/>
                  <a:gd name="connsiteX27" fmla="*/ 903341 w 1371600"/>
                  <a:gd name="connsiteY27" fmla="*/ 306705 h 2867025"/>
                  <a:gd name="connsiteX28" fmla="*/ 907341 w 1371600"/>
                  <a:gd name="connsiteY28" fmla="*/ 417862 h 2867025"/>
                  <a:gd name="connsiteX29" fmla="*/ 602922 w 1371600"/>
                  <a:gd name="connsiteY29" fmla="*/ 231172 h 2867025"/>
                  <a:gd name="connsiteX30" fmla="*/ 778944 w 1371600"/>
                  <a:gd name="connsiteY30" fmla="*/ 66104 h 2867025"/>
                  <a:gd name="connsiteX31" fmla="*/ 345557 w 1371600"/>
                  <a:gd name="connsiteY31" fmla="*/ 1469898 h 2867025"/>
                  <a:gd name="connsiteX32" fmla="*/ 344128 w 1371600"/>
                  <a:gd name="connsiteY32" fmla="*/ 1518952 h 2867025"/>
                  <a:gd name="connsiteX33" fmla="*/ 336603 w 1371600"/>
                  <a:gd name="connsiteY33" fmla="*/ 1542288 h 2867025"/>
                  <a:gd name="connsiteX34" fmla="*/ 314696 w 1371600"/>
                  <a:gd name="connsiteY34" fmla="*/ 1550765 h 2867025"/>
                  <a:gd name="connsiteX35" fmla="*/ 304599 w 1371600"/>
                  <a:gd name="connsiteY35" fmla="*/ 1549813 h 2867025"/>
                  <a:gd name="connsiteX36" fmla="*/ 257546 w 1371600"/>
                  <a:gd name="connsiteY36" fmla="*/ 1580102 h 2867025"/>
                  <a:gd name="connsiteX37" fmla="*/ 219160 w 1371600"/>
                  <a:gd name="connsiteY37" fmla="*/ 1573911 h 2867025"/>
                  <a:gd name="connsiteX38" fmla="*/ 174773 w 1371600"/>
                  <a:gd name="connsiteY38" fmla="*/ 1538573 h 2867025"/>
                  <a:gd name="connsiteX39" fmla="*/ 181250 w 1371600"/>
                  <a:gd name="connsiteY39" fmla="*/ 1440752 h 2867025"/>
                  <a:gd name="connsiteX40" fmla="*/ 704935 w 1371600"/>
                  <a:gd name="connsiteY40" fmla="*/ 1415415 h 2867025"/>
                  <a:gd name="connsiteX41" fmla="*/ 907246 w 1371600"/>
                  <a:gd name="connsiteY41" fmla="*/ 1415415 h 2867025"/>
                  <a:gd name="connsiteX42" fmla="*/ 579300 w 1371600"/>
                  <a:gd name="connsiteY42" fmla="*/ 641033 h 2867025"/>
                  <a:gd name="connsiteX43" fmla="*/ 595588 w 1371600"/>
                  <a:gd name="connsiteY43" fmla="*/ 689134 h 2867025"/>
                  <a:gd name="connsiteX44" fmla="*/ 543486 w 1371600"/>
                  <a:gd name="connsiteY44" fmla="*/ 751713 h 2867025"/>
                  <a:gd name="connsiteX45" fmla="*/ 345461 w 1371600"/>
                  <a:gd name="connsiteY45" fmla="*/ 1469898 h 2867025"/>
                  <a:gd name="connsiteX46" fmla="*/ 175059 w 1371600"/>
                  <a:gd name="connsiteY46" fmla="*/ 1439609 h 2867025"/>
                  <a:gd name="connsiteX47" fmla="*/ 352129 w 1371600"/>
                  <a:gd name="connsiteY47" fmla="*/ 648653 h 2867025"/>
                  <a:gd name="connsiteX48" fmla="*/ 625211 w 1371600"/>
                  <a:gd name="connsiteY48" fmla="*/ 417957 h 2867025"/>
                  <a:gd name="connsiteX49" fmla="*/ 722270 w 1371600"/>
                  <a:gd name="connsiteY49" fmla="*/ 417957 h 2867025"/>
                  <a:gd name="connsiteX50" fmla="*/ 907436 w 1371600"/>
                  <a:gd name="connsiteY50" fmla="*/ 417957 h 2867025"/>
                  <a:gd name="connsiteX51" fmla="*/ 1047644 w 1371600"/>
                  <a:gd name="connsiteY51" fmla="*/ 460439 h 2867025"/>
                  <a:gd name="connsiteX52" fmla="*/ 1075934 w 1371600"/>
                  <a:gd name="connsiteY52" fmla="*/ 486251 h 2867025"/>
                  <a:gd name="connsiteX53" fmla="*/ 1271672 w 1371600"/>
                  <a:gd name="connsiteY53" fmla="*/ 1440752 h 2867025"/>
                  <a:gd name="connsiteX54" fmla="*/ 1096889 w 1371600"/>
                  <a:gd name="connsiteY54" fmla="*/ 1440752 h 2867025"/>
                  <a:gd name="connsiteX55" fmla="*/ 443283 w 1371600"/>
                  <a:gd name="connsiteY55" fmla="*/ 1816608 h 2867025"/>
                  <a:gd name="connsiteX56" fmla="*/ 376227 w 1371600"/>
                  <a:gd name="connsiteY56" fmla="*/ 2772633 h 2867025"/>
                  <a:gd name="connsiteX57" fmla="*/ 579205 w 1371600"/>
                  <a:gd name="connsiteY57" fmla="*/ 2772633 h 2867025"/>
                  <a:gd name="connsiteX58" fmla="*/ 633974 w 1371600"/>
                  <a:gd name="connsiteY58" fmla="*/ 2450878 h 2867025"/>
                  <a:gd name="connsiteX59" fmla="*/ 442140 w 1371600"/>
                  <a:gd name="connsiteY59" fmla="*/ 1119569 h 2867025"/>
                  <a:gd name="connsiteX60" fmla="*/ 396515 w 1371600"/>
                  <a:gd name="connsiteY60" fmla="*/ 1566196 h 2867025"/>
                  <a:gd name="connsiteX61" fmla="*/ 696839 w 1371600"/>
                  <a:gd name="connsiteY61" fmla="*/ 1566196 h 2867025"/>
                  <a:gd name="connsiteX62" fmla="*/ 737701 w 1371600"/>
                  <a:gd name="connsiteY62" fmla="*/ 805625 h 2867025"/>
                  <a:gd name="connsiteX63" fmla="*/ 709031 w 1371600"/>
                  <a:gd name="connsiteY63" fmla="*/ 550450 h 2867025"/>
                  <a:gd name="connsiteX64" fmla="*/ 692552 w 1371600"/>
                  <a:gd name="connsiteY64" fmla="*/ 437007 h 2867025"/>
                  <a:gd name="connsiteX65" fmla="*/ 568061 w 1371600"/>
                  <a:gd name="connsiteY65" fmla="*/ 841629 h 2867025"/>
                  <a:gd name="connsiteX66" fmla="*/ 656643 w 1371600"/>
                  <a:gd name="connsiteY66" fmla="*/ 850868 h 2867025"/>
                  <a:gd name="connsiteX67" fmla="*/ 883814 w 1371600"/>
                  <a:gd name="connsiteY67" fmla="*/ 706279 h 2867025"/>
                  <a:gd name="connsiteX68" fmla="*/ 911342 w 1371600"/>
                  <a:gd name="connsiteY68" fmla="*/ 1547432 h 2867025"/>
                  <a:gd name="connsiteX69" fmla="*/ 912199 w 1371600"/>
                  <a:gd name="connsiteY69" fmla="*/ 1571911 h 2867025"/>
                  <a:gd name="connsiteX70" fmla="*/ 1107080 w 1371600"/>
                  <a:gd name="connsiteY70" fmla="*/ 1571911 h 2867025"/>
                  <a:gd name="connsiteX71" fmla="*/ 1036405 w 1371600"/>
                  <a:gd name="connsiteY71" fmla="*/ 665131 h 2867025"/>
                  <a:gd name="connsiteX72" fmla="*/ 858668 w 1371600"/>
                  <a:gd name="connsiteY72" fmla="*/ 1695545 h 2867025"/>
                  <a:gd name="connsiteX73" fmla="*/ 501481 w 1371600"/>
                  <a:gd name="connsiteY73" fmla="*/ 2206276 h 2867025"/>
                  <a:gd name="connsiteX74" fmla="*/ 1012211 w 1371600"/>
                  <a:gd name="connsiteY74" fmla="*/ 2563463 h 2867025"/>
                  <a:gd name="connsiteX75" fmla="*/ 1369399 w 1371600"/>
                  <a:gd name="connsiteY75" fmla="*/ 2052733 h 2867025"/>
                  <a:gd name="connsiteX76" fmla="*/ 858668 w 1371600"/>
                  <a:gd name="connsiteY76" fmla="*/ 1695545 h 2867025"/>
                  <a:gd name="connsiteX77" fmla="*/ 171059 w 1371600"/>
                  <a:gd name="connsiteY77" fmla="*/ 1468088 h 2867025"/>
                  <a:gd name="connsiteX78" fmla="*/ 122576 w 1371600"/>
                  <a:gd name="connsiteY78" fmla="*/ 1434179 h 2867025"/>
                  <a:gd name="connsiteX79" fmla="*/ 14087 w 1371600"/>
                  <a:gd name="connsiteY79" fmla="*/ 1453325 h 2867025"/>
                  <a:gd name="connsiteX80" fmla="*/ 14087 w 1371600"/>
                  <a:gd name="connsiteY80" fmla="*/ 1453325 h 2867025"/>
                  <a:gd name="connsiteX81" fmla="*/ 33232 w 1371600"/>
                  <a:gd name="connsiteY81" fmla="*/ 1561814 h 2867025"/>
                  <a:gd name="connsiteX82" fmla="*/ 373655 w 1371600"/>
                  <a:gd name="connsiteY82" fmla="*/ 1799939 h 2867025"/>
                  <a:gd name="connsiteX83" fmla="*/ 482145 w 1371600"/>
                  <a:gd name="connsiteY83" fmla="*/ 1780794 h 2867025"/>
                  <a:gd name="connsiteX84" fmla="*/ 482145 w 1371600"/>
                  <a:gd name="connsiteY84" fmla="*/ 1780794 h 2867025"/>
                  <a:gd name="connsiteX85" fmla="*/ 463000 w 1371600"/>
                  <a:gd name="connsiteY85" fmla="*/ 1672304 h 2867025"/>
                  <a:gd name="connsiteX86" fmla="*/ 302504 w 1371600"/>
                  <a:gd name="connsiteY86" fmla="*/ 1560005 h 2867025"/>
                  <a:gd name="connsiteX87" fmla="*/ 584539 w 1371600"/>
                  <a:gd name="connsiteY87" fmla="*/ 1852327 h 2867025"/>
                  <a:gd name="connsiteX88" fmla="*/ 482145 w 1371600"/>
                  <a:gd name="connsiteY88" fmla="*/ 1780699 h 2867025"/>
                  <a:gd name="connsiteX89" fmla="*/ 1271292 w 1371600"/>
                  <a:gd name="connsiteY89" fmla="*/ 1421702 h 2867025"/>
                  <a:gd name="connsiteX90" fmla="*/ 1277768 w 1371600"/>
                  <a:gd name="connsiteY90" fmla="*/ 1519523 h 2867025"/>
                  <a:gd name="connsiteX91" fmla="*/ 1233382 w 1371600"/>
                  <a:gd name="connsiteY91" fmla="*/ 1554861 h 2867025"/>
                  <a:gd name="connsiteX92" fmla="*/ 1194996 w 1371600"/>
                  <a:gd name="connsiteY92" fmla="*/ 1561052 h 2867025"/>
                  <a:gd name="connsiteX93" fmla="*/ 1147943 w 1371600"/>
                  <a:gd name="connsiteY93" fmla="*/ 1530763 h 2867025"/>
                  <a:gd name="connsiteX94" fmla="*/ 1137846 w 1371600"/>
                  <a:gd name="connsiteY94" fmla="*/ 1531715 h 2867025"/>
                  <a:gd name="connsiteX95" fmla="*/ 1115939 w 1371600"/>
                  <a:gd name="connsiteY95" fmla="*/ 1523238 h 2867025"/>
                  <a:gd name="connsiteX96" fmla="*/ 1108414 w 1371600"/>
                  <a:gd name="connsiteY96" fmla="*/ 1499902 h 2867025"/>
                  <a:gd name="connsiteX97" fmla="*/ 1106985 w 1371600"/>
                  <a:gd name="connsiteY97" fmla="*/ 1450848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600" h="2867025">
                    <a:moveTo>
                      <a:pt x="1129750" y="2746439"/>
                    </a:moveTo>
                    <a:lnTo>
                      <a:pt x="1221190" y="2813209"/>
                    </a:lnTo>
                    <a:lnTo>
                      <a:pt x="1223285" y="2874359"/>
                    </a:lnTo>
                    <a:lnTo>
                      <a:pt x="956681" y="2874359"/>
                    </a:lnTo>
                    <a:lnTo>
                      <a:pt x="932773" y="2721959"/>
                    </a:lnTo>
                    <a:moveTo>
                      <a:pt x="581872" y="2757011"/>
                    </a:moveTo>
                    <a:lnTo>
                      <a:pt x="653214" y="2813209"/>
                    </a:lnTo>
                    <a:lnTo>
                      <a:pt x="655310" y="2874359"/>
                    </a:lnTo>
                    <a:lnTo>
                      <a:pt x="362797" y="2874359"/>
                    </a:lnTo>
                    <a:lnTo>
                      <a:pt x="380418" y="2721959"/>
                    </a:lnTo>
                    <a:moveTo>
                      <a:pt x="1067266" y="1708880"/>
                    </a:moveTo>
                    <a:lnTo>
                      <a:pt x="1058979" y="1571816"/>
                    </a:lnTo>
                    <a:moveTo>
                      <a:pt x="908103" y="2570226"/>
                    </a:moveTo>
                    <a:lnTo>
                      <a:pt x="940774" y="2772728"/>
                    </a:lnTo>
                    <a:lnTo>
                      <a:pt x="1131274" y="2772728"/>
                    </a:lnTo>
                    <a:lnTo>
                      <a:pt x="1116701" y="2531269"/>
                    </a:lnTo>
                    <a:moveTo>
                      <a:pt x="764561" y="1680782"/>
                    </a:moveTo>
                    <a:lnTo>
                      <a:pt x="770943" y="1720501"/>
                    </a:lnTo>
                    <a:moveTo>
                      <a:pt x="461095" y="1659731"/>
                    </a:moveTo>
                    <a:lnTo>
                      <a:pt x="465191" y="1571816"/>
                    </a:lnTo>
                    <a:moveTo>
                      <a:pt x="600636" y="420243"/>
                    </a:moveTo>
                    <a:lnTo>
                      <a:pt x="600636" y="119539"/>
                    </a:lnTo>
                    <a:cubicBezTo>
                      <a:pt x="600636" y="53626"/>
                      <a:pt x="654262" y="0"/>
                      <a:pt x="720175" y="0"/>
                    </a:cubicBezTo>
                    <a:lnTo>
                      <a:pt x="783802" y="0"/>
                    </a:lnTo>
                    <a:cubicBezTo>
                      <a:pt x="849715" y="0"/>
                      <a:pt x="903245" y="53626"/>
                      <a:pt x="903245" y="119539"/>
                    </a:cubicBezTo>
                    <a:lnTo>
                      <a:pt x="903245" y="180975"/>
                    </a:lnTo>
                    <a:lnTo>
                      <a:pt x="976683" y="268986"/>
                    </a:lnTo>
                    <a:lnTo>
                      <a:pt x="903341" y="306705"/>
                    </a:lnTo>
                    <a:lnTo>
                      <a:pt x="907341" y="417862"/>
                    </a:lnTo>
                    <a:moveTo>
                      <a:pt x="602922" y="231172"/>
                    </a:moveTo>
                    <a:cubicBezTo>
                      <a:pt x="668264" y="231172"/>
                      <a:pt x="751893" y="202597"/>
                      <a:pt x="778944" y="66104"/>
                    </a:cubicBezTo>
                    <a:moveTo>
                      <a:pt x="345557" y="1469898"/>
                    </a:moveTo>
                    <a:lnTo>
                      <a:pt x="344128" y="1518952"/>
                    </a:lnTo>
                    <a:cubicBezTo>
                      <a:pt x="344604" y="1528572"/>
                      <a:pt x="342128" y="1536478"/>
                      <a:pt x="336603" y="1542288"/>
                    </a:cubicBezTo>
                    <a:cubicBezTo>
                      <a:pt x="331269" y="1547908"/>
                      <a:pt x="323840" y="1550765"/>
                      <a:pt x="314696" y="1550765"/>
                    </a:cubicBezTo>
                    <a:cubicBezTo>
                      <a:pt x="311171" y="1550765"/>
                      <a:pt x="307647" y="1550289"/>
                      <a:pt x="304599" y="1549813"/>
                    </a:cubicBezTo>
                    <a:cubicBezTo>
                      <a:pt x="295455" y="1566005"/>
                      <a:pt x="282025" y="1580102"/>
                      <a:pt x="257546" y="1580102"/>
                    </a:cubicBezTo>
                    <a:cubicBezTo>
                      <a:pt x="246306" y="1580102"/>
                      <a:pt x="234400" y="1577340"/>
                      <a:pt x="219160" y="1573911"/>
                    </a:cubicBezTo>
                    <a:cubicBezTo>
                      <a:pt x="198014" y="1568577"/>
                      <a:pt x="182774" y="1556385"/>
                      <a:pt x="174773" y="1538573"/>
                    </a:cubicBezTo>
                    <a:cubicBezTo>
                      <a:pt x="153628" y="1491520"/>
                      <a:pt x="177059" y="1448753"/>
                      <a:pt x="181250" y="1440752"/>
                    </a:cubicBezTo>
                    <a:moveTo>
                      <a:pt x="704935" y="1415415"/>
                    </a:moveTo>
                    <a:lnTo>
                      <a:pt x="907246" y="1415415"/>
                    </a:lnTo>
                    <a:moveTo>
                      <a:pt x="579300" y="641033"/>
                    </a:moveTo>
                    <a:lnTo>
                      <a:pt x="595588" y="689134"/>
                    </a:lnTo>
                    <a:cubicBezTo>
                      <a:pt x="563584" y="699992"/>
                      <a:pt x="551963" y="713994"/>
                      <a:pt x="543486" y="751713"/>
                    </a:cubicBezTo>
                    <a:lnTo>
                      <a:pt x="345461" y="1469898"/>
                    </a:lnTo>
                    <a:lnTo>
                      <a:pt x="175059" y="1439609"/>
                    </a:lnTo>
                    <a:lnTo>
                      <a:pt x="352129" y="648653"/>
                    </a:lnTo>
                    <a:cubicBezTo>
                      <a:pt x="380990" y="486918"/>
                      <a:pt x="559202" y="417957"/>
                      <a:pt x="625211" y="417957"/>
                    </a:cubicBezTo>
                    <a:lnTo>
                      <a:pt x="722270" y="417957"/>
                    </a:lnTo>
                    <a:cubicBezTo>
                      <a:pt x="727985" y="417957"/>
                      <a:pt x="866193" y="416909"/>
                      <a:pt x="907436" y="417957"/>
                    </a:cubicBezTo>
                    <a:cubicBezTo>
                      <a:pt x="959062" y="419291"/>
                      <a:pt x="1004306" y="439103"/>
                      <a:pt x="1047644" y="460439"/>
                    </a:cubicBezTo>
                    <a:cubicBezTo>
                      <a:pt x="1059360" y="466249"/>
                      <a:pt x="1069076" y="475107"/>
                      <a:pt x="1075934" y="486251"/>
                    </a:cubicBezTo>
                    <a:cubicBezTo>
                      <a:pt x="1118130" y="555308"/>
                      <a:pt x="1263195" y="835819"/>
                      <a:pt x="1271672" y="1440752"/>
                    </a:cubicBezTo>
                    <a:lnTo>
                      <a:pt x="1096889" y="1440752"/>
                    </a:lnTo>
                    <a:moveTo>
                      <a:pt x="443283" y="1816608"/>
                    </a:moveTo>
                    <a:lnTo>
                      <a:pt x="376227" y="2772633"/>
                    </a:lnTo>
                    <a:lnTo>
                      <a:pt x="579205" y="2772633"/>
                    </a:lnTo>
                    <a:lnTo>
                      <a:pt x="633974" y="2450878"/>
                    </a:lnTo>
                    <a:moveTo>
                      <a:pt x="442140" y="1119569"/>
                    </a:moveTo>
                    <a:lnTo>
                      <a:pt x="396515" y="1566196"/>
                    </a:lnTo>
                    <a:lnTo>
                      <a:pt x="696839" y="1566196"/>
                    </a:lnTo>
                    <a:lnTo>
                      <a:pt x="737701" y="805625"/>
                    </a:lnTo>
                    <a:cubicBezTo>
                      <a:pt x="740463" y="756190"/>
                      <a:pt x="724556" y="651605"/>
                      <a:pt x="709031" y="550450"/>
                    </a:cubicBezTo>
                    <a:cubicBezTo>
                      <a:pt x="702554" y="507968"/>
                      <a:pt x="696458" y="467963"/>
                      <a:pt x="692552" y="437007"/>
                    </a:cubicBezTo>
                    <a:moveTo>
                      <a:pt x="568061" y="841629"/>
                    </a:moveTo>
                    <a:lnTo>
                      <a:pt x="656643" y="850868"/>
                    </a:lnTo>
                    <a:moveTo>
                      <a:pt x="883814" y="706279"/>
                    </a:moveTo>
                    <a:cubicBezTo>
                      <a:pt x="885434" y="817436"/>
                      <a:pt x="911056" y="1540097"/>
                      <a:pt x="911342" y="1547432"/>
                    </a:cubicBezTo>
                    <a:lnTo>
                      <a:pt x="912199" y="1571911"/>
                    </a:lnTo>
                    <a:lnTo>
                      <a:pt x="1107080" y="1571911"/>
                    </a:lnTo>
                    <a:lnTo>
                      <a:pt x="1036405" y="665131"/>
                    </a:lnTo>
                    <a:moveTo>
                      <a:pt x="858668" y="1695545"/>
                    </a:moveTo>
                    <a:cubicBezTo>
                      <a:pt x="619019" y="1737932"/>
                      <a:pt x="459095" y="1966627"/>
                      <a:pt x="501481" y="2206276"/>
                    </a:cubicBezTo>
                    <a:cubicBezTo>
                      <a:pt x="543867" y="2445925"/>
                      <a:pt x="772562" y="2605850"/>
                      <a:pt x="1012211" y="2563463"/>
                    </a:cubicBezTo>
                    <a:cubicBezTo>
                      <a:pt x="1251860" y="2521077"/>
                      <a:pt x="1411785" y="2292382"/>
                      <a:pt x="1369399" y="2052733"/>
                    </a:cubicBezTo>
                    <a:cubicBezTo>
                      <a:pt x="1327013" y="1812989"/>
                      <a:pt x="1098317" y="1653159"/>
                      <a:pt x="858668" y="1695545"/>
                    </a:cubicBezTo>
                    <a:close/>
                    <a:moveTo>
                      <a:pt x="171059" y="1468088"/>
                    </a:moveTo>
                    <a:lnTo>
                      <a:pt x="122576" y="1434179"/>
                    </a:lnTo>
                    <a:cubicBezTo>
                      <a:pt x="87334" y="1409510"/>
                      <a:pt x="38756" y="1418082"/>
                      <a:pt x="14087" y="1453325"/>
                    </a:cubicBezTo>
                    <a:lnTo>
                      <a:pt x="14087" y="1453325"/>
                    </a:lnTo>
                    <a:cubicBezTo>
                      <a:pt x="-10583" y="1488567"/>
                      <a:pt x="-2011" y="1537144"/>
                      <a:pt x="33232" y="1561814"/>
                    </a:cubicBezTo>
                    <a:lnTo>
                      <a:pt x="373655" y="1799939"/>
                    </a:lnTo>
                    <a:cubicBezTo>
                      <a:pt x="408898" y="1824609"/>
                      <a:pt x="457475" y="1816037"/>
                      <a:pt x="482145" y="1780794"/>
                    </a:cubicBezTo>
                    <a:lnTo>
                      <a:pt x="482145" y="1780794"/>
                    </a:lnTo>
                    <a:cubicBezTo>
                      <a:pt x="506815" y="1745552"/>
                      <a:pt x="498242" y="1696974"/>
                      <a:pt x="463000" y="1672304"/>
                    </a:cubicBezTo>
                    <a:lnTo>
                      <a:pt x="302504" y="1560005"/>
                    </a:lnTo>
                    <a:moveTo>
                      <a:pt x="584539" y="1852327"/>
                    </a:moveTo>
                    <a:lnTo>
                      <a:pt x="482145" y="1780699"/>
                    </a:lnTo>
                    <a:moveTo>
                      <a:pt x="1271292" y="1421702"/>
                    </a:moveTo>
                    <a:cubicBezTo>
                      <a:pt x="1275483" y="1429703"/>
                      <a:pt x="1298914" y="1472470"/>
                      <a:pt x="1277768" y="1519523"/>
                    </a:cubicBezTo>
                    <a:cubicBezTo>
                      <a:pt x="1269767" y="1537335"/>
                      <a:pt x="1254527" y="1549527"/>
                      <a:pt x="1233382" y="1554861"/>
                    </a:cubicBezTo>
                    <a:cubicBezTo>
                      <a:pt x="1218237" y="1558290"/>
                      <a:pt x="1206236" y="1561052"/>
                      <a:pt x="1194996" y="1561052"/>
                    </a:cubicBezTo>
                    <a:cubicBezTo>
                      <a:pt x="1170517" y="1561052"/>
                      <a:pt x="1157182" y="1546955"/>
                      <a:pt x="1147943" y="1530763"/>
                    </a:cubicBezTo>
                    <a:cubicBezTo>
                      <a:pt x="1144799" y="1531239"/>
                      <a:pt x="1141370" y="1531715"/>
                      <a:pt x="1137846" y="1531715"/>
                    </a:cubicBezTo>
                    <a:cubicBezTo>
                      <a:pt x="1128702" y="1531715"/>
                      <a:pt x="1121368" y="1528858"/>
                      <a:pt x="1115939" y="1523238"/>
                    </a:cubicBezTo>
                    <a:cubicBezTo>
                      <a:pt x="1110509" y="1517428"/>
                      <a:pt x="1107938" y="1509617"/>
                      <a:pt x="1108414" y="1499902"/>
                    </a:cubicBezTo>
                    <a:lnTo>
                      <a:pt x="1106985" y="1450848"/>
                    </a:lnTo>
                  </a:path>
                </a:pathLst>
              </a:custGeom>
              <a:noFill/>
              <a:ln w="20320" cap="rnd">
                <a:solidFill>
                  <a:srgbClr val="0F103C"/>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grpSp>
      </p:grpSp>
      <p:grpSp>
        <p:nvGrpSpPr>
          <p:cNvPr id="59" name="Group 58">
            <a:extLst>
              <a:ext uri="{FF2B5EF4-FFF2-40B4-BE49-F238E27FC236}">
                <a16:creationId xmlns:a16="http://schemas.microsoft.com/office/drawing/2014/main" id="{D142C1C5-3521-839A-44BF-DD22B672A4A0}"/>
              </a:ext>
            </a:extLst>
          </p:cNvPr>
          <p:cNvGrpSpPr/>
          <p:nvPr/>
        </p:nvGrpSpPr>
        <p:grpSpPr>
          <a:xfrm>
            <a:off x="1769630" y="2917174"/>
            <a:ext cx="1754598" cy="1830883"/>
            <a:chOff x="8733477" y="2991147"/>
            <a:chExt cx="1754598" cy="1830883"/>
          </a:xfrm>
        </p:grpSpPr>
        <p:sp>
          <p:nvSpPr>
            <p:cNvPr id="60" name="Rectangle 59">
              <a:extLst>
                <a:ext uri="{FF2B5EF4-FFF2-40B4-BE49-F238E27FC236}">
                  <a16:creationId xmlns:a16="http://schemas.microsoft.com/office/drawing/2014/main" id="{2C94C3A6-5233-153B-4689-9A27D910C7BA}"/>
                </a:ext>
              </a:extLst>
            </p:cNvPr>
            <p:cNvSpPr/>
            <p:nvPr/>
          </p:nvSpPr>
          <p:spPr>
            <a:xfrm>
              <a:off x="8743950" y="3893344"/>
              <a:ext cx="1741688" cy="11905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1" name="Freeform: Shape 60">
              <a:extLst>
                <a:ext uri="{FF2B5EF4-FFF2-40B4-BE49-F238E27FC236}">
                  <a16:creationId xmlns:a16="http://schemas.microsoft.com/office/drawing/2014/main" id="{D1CBF9E9-9A3E-3B87-D9CD-566E26E7473F}"/>
                </a:ext>
              </a:extLst>
            </p:cNvPr>
            <p:cNvSpPr/>
            <p:nvPr/>
          </p:nvSpPr>
          <p:spPr>
            <a:xfrm>
              <a:off x="8905875" y="3987800"/>
              <a:ext cx="301625" cy="825500"/>
            </a:xfrm>
            <a:custGeom>
              <a:avLst/>
              <a:gdLst>
                <a:gd name="connsiteX0" fmla="*/ 301625 w 301625"/>
                <a:gd name="connsiteY0" fmla="*/ 3175 h 825500"/>
                <a:gd name="connsiteX1" fmla="*/ 101600 w 301625"/>
                <a:gd name="connsiteY1" fmla="*/ 825500 h 825500"/>
                <a:gd name="connsiteX2" fmla="*/ 0 w 301625"/>
                <a:gd name="connsiteY2" fmla="*/ 825500 h 825500"/>
                <a:gd name="connsiteX3" fmla="*/ 152400 w 301625"/>
                <a:gd name="connsiteY3" fmla="*/ 0 h 825500"/>
                <a:gd name="connsiteX4" fmla="*/ 301625 w 301625"/>
                <a:gd name="connsiteY4" fmla="*/ 3175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825500">
                  <a:moveTo>
                    <a:pt x="301625" y="3175"/>
                  </a:moveTo>
                  <a:lnTo>
                    <a:pt x="101600" y="825500"/>
                  </a:lnTo>
                  <a:lnTo>
                    <a:pt x="0" y="825500"/>
                  </a:lnTo>
                  <a:lnTo>
                    <a:pt x="152400" y="0"/>
                  </a:lnTo>
                  <a:lnTo>
                    <a:pt x="301625" y="3175"/>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2" name="Freeform: Shape 61">
              <a:extLst>
                <a:ext uri="{FF2B5EF4-FFF2-40B4-BE49-F238E27FC236}">
                  <a16:creationId xmlns:a16="http://schemas.microsoft.com/office/drawing/2014/main" id="{80F09E32-BAD6-934D-F88B-8E7DF26B057B}"/>
                </a:ext>
              </a:extLst>
            </p:cNvPr>
            <p:cNvSpPr/>
            <p:nvPr/>
          </p:nvSpPr>
          <p:spPr>
            <a:xfrm>
              <a:off x="10099675" y="3994150"/>
              <a:ext cx="311150" cy="825500"/>
            </a:xfrm>
            <a:custGeom>
              <a:avLst/>
              <a:gdLst>
                <a:gd name="connsiteX0" fmla="*/ 0 w 311150"/>
                <a:gd name="connsiteY0" fmla="*/ 0 h 825500"/>
                <a:gd name="connsiteX1" fmla="*/ 161925 w 311150"/>
                <a:gd name="connsiteY1" fmla="*/ 0 h 825500"/>
                <a:gd name="connsiteX2" fmla="*/ 311150 w 311150"/>
                <a:gd name="connsiteY2" fmla="*/ 825500 h 825500"/>
                <a:gd name="connsiteX3" fmla="*/ 209550 w 311150"/>
                <a:gd name="connsiteY3" fmla="*/ 825500 h 825500"/>
                <a:gd name="connsiteX4" fmla="*/ 0 w 311150"/>
                <a:gd name="connsiteY4" fmla="*/ 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0" h="825500">
                  <a:moveTo>
                    <a:pt x="0" y="0"/>
                  </a:moveTo>
                  <a:lnTo>
                    <a:pt x="161925" y="0"/>
                  </a:lnTo>
                  <a:lnTo>
                    <a:pt x="311150" y="825500"/>
                  </a:lnTo>
                  <a:lnTo>
                    <a:pt x="209550" y="825500"/>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3" name="Rectangle 62">
              <a:extLst>
                <a:ext uri="{FF2B5EF4-FFF2-40B4-BE49-F238E27FC236}">
                  <a16:creationId xmlns:a16="http://schemas.microsoft.com/office/drawing/2014/main" id="{ADCF7CD1-3B7B-CC3B-0500-E67A8842C7A3}"/>
                </a:ext>
              </a:extLst>
            </p:cNvPr>
            <p:cNvSpPr/>
            <p:nvPr/>
          </p:nvSpPr>
          <p:spPr>
            <a:xfrm>
              <a:off x="9118600" y="4267994"/>
              <a:ext cx="419100" cy="8398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4" name="Freeform: Shape 63">
              <a:extLst>
                <a:ext uri="{FF2B5EF4-FFF2-40B4-BE49-F238E27FC236}">
                  <a16:creationId xmlns:a16="http://schemas.microsoft.com/office/drawing/2014/main" id="{A8946487-FA57-4145-3B28-3208102D539C}"/>
                </a:ext>
              </a:extLst>
            </p:cNvPr>
            <p:cNvSpPr/>
            <p:nvPr/>
          </p:nvSpPr>
          <p:spPr>
            <a:xfrm>
              <a:off x="9166225" y="3990975"/>
              <a:ext cx="1047750" cy="828675"/>
            </a:xfrm>
            <a:custGeom>
              <a:avLst/>
              <a:gdLst>
                <a:gd name="connsiteX0" fmla="*/ 444500 w 1047750"/>
                <a:gd name="connsiteY0" fmla="*/ 0 h 828675"/>
                <a:gd name="connsiteX1" fmla="*/ 441325 w 1047750"/>
                <a:gd name="connsiteY1" fmla="*/ 85725 h 828675"/>
                <a:gd name="connsiteX2" fmla="*/ 698500 w 1047750"/>
                <a:gd name="connsiteY2" fmla="*/ 101600 h 828675"/>
                <a:gd name="connsiteX3" fmla="*/ 733425 w 1047750"/>
                <a:gd name="connsiteY3" fmla="*/ 130175 h 828675"/>
                <a:gd name="connsiteX4" fmla="*/ 889000 w 1047750"/>
                <a:gd name="connsiteY4" fmla="*/ 698500 h 828675"/>
                <a:gd name="connsiteX5" fmla="*/ 930275 w 1047750"/>
                <a:gd name="connsiteY5" fmla="*/ 708025 h 828675"/>
                <a:gd name="connsiteX6" fmla="*/ 968375 w 1047750"/>
                <a:gd name="connsiteY6" fmla="*/ 749300 h 828675"/>
                <a:gd name="connsiteX7" fmla="*/ 1009650 w 1047750"/>
                <a:gd name="connsiteY7" fmla="*/ 777875 h 828675"/>
                <a:gd name="connsiteX8" fmla="*/ 1047750 w 1047750"/>
                <a:gd name="connsiteY8" fmla="*/ 787400 h 828675"/>
                <a:gd name="connsiteX9" fmla="*/ 1047750 w 1047750"/>
                <a:gd name="connsiteY9" fmla="*/ 819150 h 828675"/>
                <a:gd name="connsiteX10" fmla="*/ 819150 w 1047750"/>
                <a:gd name="connsiteY10" fmla="*/ 819150 h 828675"/>
                <a:gd name="connsiteX11" fmla="*/ 806450 w 1047750"/>
                <a:gd name="connsiteY11" fmla="*/ 698500 h 828675"/>
                <a:gd name="connsiteX12" fmla="*/ 628650 w 1047750"/>
                <a:gd name="connsiteY12" fmla="*/ 301625 h 828675"/>
                <a:gd name="connsiteX13" fmla="*/ 600075 w 1047750"/>
                <a:gd name="connsiteY13" fmla="*/ 269875 h 828675"/>
                <a:gd name="connsiteX14" fmla="*/ 492125 w 1047750"/>
                <a:gd name="connsiteY14" fmla="*/ 273050 h 828675"/>
                <a:gd name="connsiteX15" fmla="*/ 609600 w 1047750"/>
                <a:gd name="connsiteY15" fmla="*/ 701675 h 828675"/>
                <a:gd name="connsiteX16" fmla="*/ 669925 w 1047750"/>
                <a:gd name="connsiteY16" fmla="*/ 733425 h 828675"/>
                <a:gd name="connsiteX17" fmla="*/ 714375 w 1047750"/>
                <a:gd name="connsiteY17" fmla="*/ 765175 h 828675"/>
                <a:gd name="connsiteX18" fmla="*/ 752475 w 1047750"/>
                <a:gd name="connsiteY18" fmla="*/ 781050 h 828675"/>
                <a:gd name="connsiteX19" fmla="*/ 752475 w 1047750"/>
                <a:gd name="connsiteY19" fmla="*/ 828675 h 828675"/>
                <a:gd name="connsiteX20" fmla="*/ 520700 w 1047750"/>
                <a:gd name="connsiteY20" fmla="*/ 828675 h 828675"/>
                <a:gd name="connsiteX21" fmla="*/ 520700 w 1047750"/>
                <a:gd name="connsiteY21" fmla="*/ 708025 h 828675"/>
                <a:gd name="connsiteX22" fmla="*/ 371475 w 1047750"/>
                <a:gd name="connsiteY22" fmla="*/ 355600 h 828675"/>
                <a:gd name="connsiteX23" fmla="*/ 339725 w 1047750"/>
                <a:gd name="connsiteY23" fmla="*/ 282575 h 828675"/>
                <a:gd name="connsiteX24" fmla="*/ 257175 w 1047750"/>
                <a:gd name="connsiteY24" fmla="*/ 260350 h 828675"/>
                <a:gd name="connsiteX25" fmla="*/ 142875 w 1047750"/>
                <a:gd name="connsiteY25" fmla="*/ 263525 h 828675"/>
                <a:gd name="connsiteX26" fmla="*/ 53975 w 1047750"/>
                <a:gd name="connsiteY26" fmla="*/ 263525 h 828675"/>
                <a:gd name="connsiteX27" fmla="*/ 25400 w 1047750"/>
                <a:gd name="connsiteY27" fmla="*/ 254000 h 828675"/>
                <a:gd name="connsiteX28" fmla="*/ 0 w 1047750"/>
                <a:gd name="connsiteY28" fmla="*/ 222250 h 828675"/>
                <a:gd name="connsiteX29" fmla="*/ 53975 w 1047750"/>
                <a:gd name="connsiteY29" fmla="*/ 6350 h 828675"/>
                <a:gd name="connsiteX30" fmla="*/ 444500 w 1047750"/>
                <a:gd name="connsiteY30"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47750" h="828675">
                  <a:moveTo>
                    <a:pt x="444500" y="0"/>
                  </a:moveTo>
                  <a:lnTo>
                    <a:pt x="441325" y="85725"/>
                  </a:lnTo>
                  <a:lnTo>
                    <a:pt x="698500" y="101600"/>
                  </a:lnTo>
                  <a:lnTo>
                    <a:pt x="733425" y="130175"/>
                  </a:lnTo>
                  <a:lnTo>
                    <a:pt x="889000" y="698500"/>
                  </a:lnTo>
                  <a:lnTo>
                    <a:pt x="930275" y="708025"/>
                  </a:lnTo>
                  <a:lnTo>
                    <a:pt x="968375" y="749300"/>
                  </a:lnTo>
                  <a:lnTo>
                    <a:pt x="1009650" y="777875"/>
                  </a:lnTo>
                  <a:lnTo>
                    <a:pt x="1047750" y="787400"/>
                  </a:lnTo>
                  <a:lnTo>
                    <a:pt x="1047750" y="819150"/>
                  </a:lnTo>
                  <a:lnTo>
                    <a:pt x="819150" y="819150"/>
                  </a:lnTo>
                  <a:lnTo>
                    <a:pt x="806450" y="698500"/>
                  </a:lnTo>
                  <a:lnTo>
                    <a:pt x="628650" y="301625"/>
                  </a:lnTo>
                  <a:lnTo>
                    <a:pt x="600075" y="269875"/>
                  </a:lnTo>
                  <a:lnTo>
                    <a:pt x="492125" y="273050"/>
                  </a:lnTo>
                  <a:lnTo>
                    <a:pt x="609600" y="701675"/>
                  </a:lnTo>
                  <a:lnTo>
                    <a:pt x="669925" y="733425"/>
                  </a:lnTo>
                  <a:lnTo>
                    <a:pt x="714375" y="765175"/>
                  </a:lnTo>
                  <a:lnTo>
                    <a:pt x="752475" y="781050"/>
                  </a:lnTo>
                  <a:lnTo>
                    <a:pt x="752475" y="828675"/>
                  </a:lnTo>
                  <a:lnTo>
                    <a:pt x="520700" y="828675"/>
                  </a:lnTo>
                  <a:lnTo>
                    <a:pt x="520700" y="708025"/>
                  </a:lnTo>
                  <a:lnTo>
                    <a:pt x="371475" y="355600"/>
                  </a:lnTo>
                  <a:lnTo>
                    <a:pt x="339725" y="282575"/>
                  </a:lnTo>
                  <a:lnTo>
                    <a:pt x="257175" y="260350"/>
                  </a:lnTo>
                  <a:lnTo>
                    <a:pt x="142875" y="263525"/>
                  </a:lnTo>
                  <a:lnTo>
                    <a:pt x="53975" y="263525"/>
                  </a:lnTo>
                  <a:lnTo>
                    <a:pt x="25400" y="254000"/>
                  </a:lnTo>
                  <a:lnTo>
                    <a:pt x="0" y="222250"/>
                  </a:lnTo>
                  <a:lnTo>
                    <a:pt x="53975" y="6350"/>
                  </a:lnTo>
                  <a:lnTo>
                    <a:pt x="444500"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5" name="Rectangle 64">
              <a:extLst>
                <a:ext uri="{FF2B5EF4-FFF2-40B4-BE49-F238E27FC236}">
                  <a16:creationId xmlns:a16="http://schemas.microsoft.com/office/drawing/2014/main" id="{36ACC90E-5152-2036-1270-E755763CE2FC}"/>
                </a:ext>
              </a:extLst>
            </p:cNvPr>
            <p:cNvSpPr/>
            <p:nvPr/>
          </p:nvSpPr>
          <p:spPr>
            <a:xfrm>
              <a:off x="9372600" y="4327525"/>
              <a:ext cx="98425" cy="40375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6" name="Freeform: Shape 65">
              <a:extLst>
                <a:ext uri="{FF2B5EF4-FFF2-40B4-BE49-F238E27FC236}">
                  <a16:creationId xmlns:a16="http://schemas.microsoft.com/office/drawing/2014/main" id="{80A0DF42-A418-3D27-EC7F-8584E652EF5D}"/>
                </a:ext>
              </a:extLst>
            </p:cNvPr>
            <p:cNvSpPr/>
            <p:nvPr/>
          </p:nvSpPr>
          <p:spPr>
            <a:xfrm>
              <a:off x="8874125" y="3232150"/>
              <a:ext cx="1524000" cy="682625"/>
            </a:xfrm>
            <a:custGeom>
              <a:avLst/>
              <a:gdLst>
                <a:gd name="connsiteX0" fmla="*/ 0 w 1524000"/>
                <a:gd name="connsiteY0" fmla="*/ 660400 h 682625"/>
                <a:gd name="connsiteX1" fmla="*/ 6350 w 1524000"/>
                <a:gd name="connsiteY1" fmla="*/ 371475 h 682625"/>
                <a:gd name="connsiteX2" fmla="*/ 6350 w 1524000"/>
                <a:gd name="connsiteY2" fmla="*/ 333375 h 682625"/>
                <a:gd name="connsiteX3" fmla="*/ 28575 w 1524000"/>
                <a:gd name="connsiteY3" fmla="*/ 288925 h 682625"/>
                <a:gd name="connsiteX4" fmla="*/ 69850 w 1524000"/>
                <a:gd name="connsiteY4" fmla="*/ 273050 h 682625"/>
                <a:gd name="connsiteX5" fmla="*/ 136525 w 1524000"/>
                <a:gd name="connsiteY5" fmla="*/ 273050 h 682625"/>
                <a:gd name="connsiteX6" fmla="*/ 190500 w 1524000"/>
                <a:gd name="connsiteY6" fmla="*/ 228600 h 682625"/>
                <a:gd name="connsiteX7" fmla="*/ 247650 w 1524000"/>
                <a:gd name="connsiteY7" fmla="*/ 127000 h 682625"/>
                <a:gd name="connsiteX8" fmla="*/ 355600 w 1524000"/>
                <a:gd name="connsiteY8" fmla="*/ 107950 h 682625"/>
                <a:gd name="connsiteX9" fmla="*/ 635000 w 1524000"/>
                <a:gd name="connsiteY9" fmla="*/ 104775 h 682625"/>
                <a:gd name="connsiteX10" fmla="*/ 711200 w 1524000"/>
                <a:gd name="connsiteY10" fmla="*/ 111125 h 682625"/>
                <a:gd name="connsiteX11" fmla="*/ 768350 w 1524000"/>
                <a:gd name="connsiteY11" fmla="*/ 139700 h 682625"/>
                <a:gd name="connsiteX12" fmla="*/ 850900 w 1524000"/>
                <a:gd name="connsiteY12" fmla="*/ 260350 h 682625"/>
                <a:gd name="connsiteX13" fmla="*/ 882650 w 1524000"/>
                <a:gd name="connsiteY13" fmla="*/ 276225 h 682625"/>
                <a:gd name="connsiteX14" fmla="*/ 879475 w 1524000"/>
                <a:gd name="connsiteY14" fmla="*/ 73025 h 682625"/>
                <a:gd name="connsiteX15" fmla="*/ 895350 w 1524000"/>
                <a:gd name="connsiteY15" fmla="*/ 28575 h 682625"/>
                <a:gd name="connsiteX16" fmla="*/ 930275 w 1524000"/>
                <a:gd name="connsiteY16" fmla="*/ 0 h 682625"/>
                <a:gd name="connsiteX17" fmla="*/ 1463675 w 1524000"/>
                <a:gd name="connsiteY17" fmla="*/ 3175 h 682625"/>
                <a:gd name="connsiteX18" fmla="*/ 1498600 w 1524000"/>
                <a:gd name="connsiteY18" fmla="*/ 9525 h 682625"/>
                <a:gd name="connsiteX19" fmla="*/ 1524000 w 1524000"/>
                <a:gd name="connsiteY19" fmla="*/ 22225 h 682625"/>
                <a:gd name="connsiteX20" fmla="*/ 1524000 w 1524000"/>
                <a:gd name="connsiteY20" fmla="*/ 422275 h 682625"/>
                <a:gd name="connsiteX21" fmla="*/ 1524000 w 1524000"/>
                <a:gd name="connsiteY21" fmla="*/ 463550 h 682625"/>
                <a:gd name="connsiteX22" fmla="*/ 1511300 w 1524000"/>
                <a:gd name="connsiteY22" fmla="*/ 482600 h 682625"/>
                <a:gd name="connsiteX23" fmla="*/ 1231900 w 1524000"/>
                <a:gd name="connsiteY23" fmla="*/ 498475 h 682625"/>
                <a:gd name="connsiteX24" fmla="*/ 1222375 w 1524000"/>
                <a:gd name="connsiteY24" fmla="*/ 520700 h 682625"/>
                <a:gd name="connsiteX25" fmla="*/ 1228725 w 1524000"/>
                <a:gd name="connsiteY25" fmla="*/ 590550 h 682625"/>
                <a:gd name="connsiteX26" fmla="*/ 1292225 w 1524000"/>
                <a:gd name="connsiteY26" fmla="*/ 663575 h 682625"/>
                <a:gd name="connsiteX27" fmla="*/ 1050925 w 1524000"/>
                <a:gd name="connsiteY27" fmla="*/ 666750 h 682625"/>
                <a:gd name="connsiteX28" fmla="*/ 1108075 w 1524000"/>
                <a:gd name="connsiteY28" fmla="*/ 625475 h 682625"/>
                <a:gd name="connsiteX29" fmla="*/ 1104900 w 1524000"/>
                <a:gd name="connsiteY29" fmla="*/ 600075 h 682625"/>
                <a:gd name="connsiteX30" fmla="*/ 898525 w 1524000"/>
                <a:gd name="connsiteY30" fmla="*/ 482600 h 682625"/>
                <a:gd name="connsiteX31" fmla="*/ 784225 w 1524000"/>
                <a:gd name="connsiteY31" fmla="*/ 387350 h 682625"/>
                <a:gd name="connsiteX32" fmla="*/ 730250 w 1524000"/>
                <a:gd name="connsiteY32" fmla="*/ 327025 h 682625"/>
                <a:gd name="connsiteX33" fmla="*/ 746125 w 1524000"/>
                <a:gd name="connsiteY33" fmla="*/ 596900 h 682625"/>
                <a:gd name="connsiteX34" fmla="*/ 746125 w 1524000"/>
                <a:gd name="connsiteY34" fmla="*/ 609600 h 682625"/>
                <a:gd name="connsiteX35" fmla="*/ 955675 w 1524000"/>
                <a:gd name="connsiteY35" fmla="*/ 615950 h 682625"/>
                <a:gd name="connsiteX36" fmla="*/ 1006475 w 1524000"/>
                <a:gd name="connsiteY36" fmla="*/ 622300 h 682625"/>
                <a:gd name="connsiteX37" fmla="*/ 1022350 w 1524000"/>
                <a:gd name="connsiteY37" fmla="*/ 650875 h 682625"/>
                <a:gd name="connsiteX38" fmla="*/ 1000125 w 1524000"/>
                <a:gd name="connsiteY38" fmla="*/ 679450 h 682625"/>
                <a:gd name="connsiteX39" fmla="*/ 688975 w 1524000"/>
                <a:gd name="connsiteY39" fmla="*/ 682625 h 682625"/>
                <a:gd name="connsiteX40" fmla="*/ 647700 w 1524000"/>
                <a:gd name="connsiteY40" fmla="*/ 682625 h 682625"/>
                <a:gd name="connsiteX41" fmla="*/ 628650 w 1524000"/>
                <a:gd name="connsiteY41" fmla="*/ 676275 h 682625"/>
                <a:gd name="connsiteX42" fmla="*/ 622300 w 1524000"/>
                <a:gd name="connsiteY42" fmla="*/ 660400 h 682625"/>
                <a:gd name="connsiteX43" fmla="*/ 0 w 1524000"/>
                <a:gd name="connsiteY43" fmla="*/ 66040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24000" h="682625">
                  <a:moveTo>
                    <a:pt x="0" y="660400"/>
                  </a:moveTo>
                  <a:lnTo>
                    <a:pt x="6350" y="371475"/>
                  </a:lnTo>
                  <a:lnTo>
                    <a:pt x="6350" y="333375"/>
                  </a:lnTo>
                  <a:lnTo>
                    <a:pt x="28575" y="288925"/>
                  </a:lnTo>
                  <a:lnTo>
                    <a:pt x="69850" y="273050"/>
                  </a:lnTo>
                  <a:lnTo>
                    <a:pt x="136525" y="273050"/>
                  </a:lnTo>
                  <a:lnTo>
                    <a:pt x="190500" y="228600"/>
                  </a:lnTo>
                  <a:lnTo>
                    <a:pt x="247650" y="127000"/>
                  </a:lnTo>
                  <a:lnTo>
                    <a:pt x="355600" y="107950"/>
                  </a:lnTo>
                  <a:lnTo>
                    <a:pt x="635000" y="104775"/>
                  </a:lnTo>
                  <a:lnTo>
                    <a:pt x="711200" y="111125"/>
                  </a:lnTo>
                  <a:lnTo>
                    <a:pt x="768350" y="139700"/>
                  </a:lnTo>
                  <a:lnTo>
                    <a:pt x="850900" y="260350"/>
                  </a:lnTo>
                  <a:lnTo>
                    <a:pt x="882650" y="276225"/>
                  </a:lnTo>
                  <a:cubicBezTo>
                    <a:pt x="881592" y="208492"/>
                    <a:pt x="880533" y="140758"/>
                    <a:pt x="879475" y="73025"/>
                  </a:cubicBezTo>
                  <a:lnTo>
                    <a:pt x="895350" y="28575"/>
                  </a:lnTo>
                  <a:lnTo>
                    <a:pt x="930275" y="0"/>
                  </a:lnTo>
                  <a:lnTo>
                    <a:pt x="1463675" y="3175"/>
                  </a:lnTo>
                  <a:lnTo>
                    <a:pt x="1498600" y="9525"/>
                  </a:lnTo>
                  <a:lnTo>
                    <a:pt x="1524000" y="22225"/>
                  </a:lnTo>
                  <a:lnTo>
                    <a:pt x="1524000" y="422275"/>
                  </a:lnTo>
                  <a:lnTo>
                    <a:pt x="1524000" y="463550"/>
                  </a:lnTo>
                  <a:lnTo>
                    <a:pt x="1511300" y="482600"/>
                  </a:lnTo>
                  <a:lnTo>
                    <a:pt x="1231900" y="498475"/>
                  </a:lnTo>
                  <a:lnTo>
                    <a:pt x="1222375" y="520700"/>
                  </a:lnTo>
                  <a:lnTo>
                    <a:pt x="1228725" y="590550"/>
                  </a:lnTo>
                  <a:lnTo>
                    <a:pt x="1292225" y="663575"/>
                  </a:lnTo>
                  <a:lnTo>
                    <a:pt x="1050925" y="666750"/>
                  </a:lnTo>
                  <a:lnTo>
                    <a:pt x="1108075" y="625475"/>
                  </a:lnTo>
                  <a:lnTo>
                    <a:pt x="1104900" y="600075"/>
                  </a:lnTo>
                  <a:lnTo>
                    <a:pt x="898525" y="482600"/>
                  </a:lnTo>
                  <a:lnTo>
                    <a:pt x="784225" y="387350"/>
                  </a:lnTo>
                  <a:lnTo>
                    <a:pt x="730250" y="327025"/>
                  </a:lnTo>
                  <a:lnTo>
                    <a:pt x="746125" y="596900"/>
                  </a:lnTo>
                  <a:lnTo>
                    <a:pt x="746125" y="609600"/>
                  </a:lnTo>
                  <a:lnTo>
                    <a:pt x="955675" y="615950"/>
                  </a:lnTo>
                  <a:lnTo>
                    <a:pt x="1006475" y="622300"/>
                  </a:lnTo>
                  <a:lnTo>
                    <a:pt x="1022350" y="650875"/>
                  </a:lnTo>
                  <a:lnTo>
                    <a:pt x="1000125" y="679450"/>
                  </a:lnTo>
                  <a:lnTo>
                    <a:pt x="688975" y="682625"/>
                  </a:lnTo>
                  <a:lnTo>
                    <a:pt x="647700" y="682625"/>
                  </a:lnTo>
                  <a:lnTo>
                    <a:pt x="628650" y="676275"/>
                  </a:lnTo>
                  <a:lnTo>
                    <a:pt x="622300" y="660400"/>
                  </a:lnTo>
                  <a:lnTo>
                    <a:pt x="0" y="6604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67" name="Group 66">
              <a:extLst>
                <a:ext uri="{FF2B5EF4-FFF2-40B4-BE49-F238E27FC236}">
                  <a16:creationId xmlns:a16="http://schemas.microsoft.com/office/drawing/2014/main" id="{05D64835-778B-A036-F5BA-4363FE7A3F04}"/>
                </a:ext>
              </a:extLst>
            </p:cNvPr>
            <p:cNvGrpSpPr/>
            <p:nvPr/>
          </p:nvGrpSpPr>
          <p:grpSpPr>
            <a:xfrm>
              <a:off x="8733477" y="2991147"/>
              <a:ext cx="1754598" cy="1830883"/>
              <a:chOff x="6055284" y="4135389"/>
              <a:chExt cx="1288658" cy="1344685"/>
            </a:xfrm>
          </p:grpSpPr>
          <p:sp>
            <p:nvSpPr>
              <p:cNvPr id="68" name="Freeform: Shape 67">
                <a:extLst>
                  <a:ext uri="{FF2B5EF4-FFF2-40B4-BE49-F238E27FC236}">
                    <a16:creationId xmlns:a16="http://schemas.microsoft.com/office/drawing/2014/main" id="{02BE866F-D7BE-7628-38A1-14CF95CF96DE}"/>
                  </a:ext>
                </a:extLst>
              </p:cNvPr>
              <p:cNvSpPr/>
              <p:nvPr/>
            </p:nvSpPr>
            <p:spPr>
              <a:xfrm>
                <a:off x="6993861" y="4468404"/>
                <a:ext cx="52615" cy="52615"/>
              </a:xfrm>
              <a:custGeom>
                <a:avLst/>
                <a:gdLst>
                  <a:gd name="connsiteX0" fmla="*/ 28412 w 52615"/>
                  <a:gd name="connsiteY0" fmla="*/ 56824 h 52615"/>
                  <a:gd name="connsiteX1" fmla="*/ 0 w 52615"/>
                  <a:gd name="connsiteY1" fmla="*/ 28412 h 52615"/>
                  <a:gd name="connsiteX2" fmla="*/ 28412 w 52615"/>
                  <a:gd name="connsiteY2" fmla="*/ 0 h 52615"/>
                  <a:gd name="connsiteX3" fmla="*/ 56824 w 52615"/>
                  <a:gd name="connsiteY3" fmla="*/ 28412 h 52615"/>
                  <a:gd name="connsiteX4" fmla="*/ 28412 w 52615"/>
                  <a:gd name="connsiteY4" fmla="*/ 56824 h 52615"/>
                  <a:gd name="connsiteX5" fmla="*/ 28412 w 52615"/>
                  <a:gd name="connsiteY5" fmla="*/ 17889 h 52615"/>
                  <a:gd name="connsiteX6" fmla="*/ 17889 w 52615"/>
                  <a:gd name="connsiteY6" fmla="*/ 28412 h 52615"/>
                  <a:gd name="connsiteX7" fmla="*/ 28412 w 52615"/>
                  <a:gd name="connsiteY7" fmla="*/ 38935 h 52615"/>
                  <a:gd name="connsiteX8" fmla="*/ 39010 w 52615"/>
                  <a:gd name="connsiteY8" fmla="*/ 28412 h 52615"/>
                  <a:gd name="connsiteX9" fmla="*/ 28412 w 52615"/>
                  <a:gd name="connsiteY9" fmla="*/ 17889 h 5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15" h="52615">
                    <a:moveTo>
                      <a:pt x="28412" y="56824"/>
                    </a:moveTo>
                    <a:cubicBezTo>
                      <a:pt x="12778" y="56824"/>
                      <a:pt x="0" y="44046"/>
                      <a:pt x="0" y="28412"/>
                    </a:cubicBezTo>
                    <a:cubicBezTo>
                      <a:pt x="0" y="12703"/>
                      <a:pt x="12778" y="0"/>
                      <a:pt x="28412" y="0"/>
                    </a:cubicBezTo>
                    <a:cubicBezTo>
                      <a:pt x="44046" y="0"/>
                      <a:pt x="56824" y="12778"/>
                      <a:pt x="56824" y="28412"/>
                    </a:cubicBezTo>
                    <a:cubicBezTo>
                      <a:pt x="56899" y="44121"/>
                      <a:pt x="44121" y="56824"/>
                      <a:pt x="28412" y="56824"/>
                    </a:cubicBezTo>
                    <a:close/>
                    <a:moveTo>
                      <a:pt x="28412" y="17889"/>
                    </a:moveTo>
                    <a:cubicBezTo>
                      <a:pt x="22624" y="17889"/>
                      <a:pt x="17889" y="22624"/>
                      <a:pt x="17889" y="28412"/>
                    </a:cubicBezTo>
                    <a:cubicBezTo>
                      <a:pt x="17889" y="34275"/>
                      <a:pt x="22624" y="38935"/>
                      <a:pt x="28412" y="38935"/>
                    </a:cubicBezTo>
                    <a:cubicBezTo>
                      <a:pt x="34200" y="38935"/>
                      <a:pt x="39010" y="34200"/>
                      <a:pt x="39010" y="28412"/>
                    </a:cubicBezTo>
                    <a:cubicBezTo>
                      <a:pt x="39010" y="22624"/>
                      <a:pt x="34275" y="17889"/>
                      <a:pt x="28412" y="17889"/>
                    </a:cubicBezTo>
                    <a:close/>
                  </a:path>
                </a:pathLst>
              </a:custGeom>
              <a:solidFill>
                <a:srgbClr val="F7931E"/>
              </a:solidFill>
              <a:ln w="75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sp>
            <p:nvSpPr>
              <p:cNvPr id="69" name="Freeform: Shape 68">
                <a:extLst>
                  <a:ext uri="{FF2B5EF4-FFF2-40B4-BE49-F238E27FC236}">
                    <a16:creationId xmlns:a16="http://schemas.microsoft.com/office/drawing/2014/main" id="{F11689EF-7614-0D00-AC5E-03120F4C6E0C}"/>
                  </a:ext>
                </a:extLst>
              </p:cNvPr>
              <p:cNvSpPr/>
              <p:nvPr/>
            </p:nvSpPr>
            <p:spPr>
              <a:xfrm>
                <a:off x="6468054" y="4145731"/>
                <a:ext cx="152077" cy="120062"/>
              </a:xfrm>
              <a:custGeom>
                <a:avLst/>
                <a:gdLst>
                  <a:gd name="connsiteX0" fmla="*/ 0 w 142812"/>
                  <a:gd name="connsiteY0" fmla="*/ 114084 h 112746"/>
                  <a:gd name="connsiteX1" fmla="*/ 22098 w 142812"/>
                  <a:gd name="connsiteY1" fmla="*/ 14717 h 112746"/>
                  <a:gd name="connsiteX2" fmla="*/ 146946 w 142812"/>
                  <a:gd name="connsiteY2" fmla="*/ 53652 h 112746"/>
                  <a:gd name="connsiteX3" fmla="*/ 80200 w 142812"/>
                  <a:gd name="connsiteY3" fmla="*/ 51397 h 112746"/>
                  <a:gd name="connsiteX4" fmla="*/ 0 w 142812"/>
                  <a:gd name="connsiteY4" fmla="*/ 114084 h 11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12" h="112746">
                    <a:moveTo>
                      <a:pt x="0" y="114084"/>
                    </a:moveTo>
                    <a:cubicBezTo>
                      <a:pt x="0" y="25616"/>
                      <a:pt x="22098" y="14717"/>
                      <a:pt x="22098" y="14717"/>
                    </a:cubicBezTo>
                    <a:cubicBezTo>
                      <a:pt x="22098" y="14717"/>
                      <a:pt x="136048" y="-37072"/>
                      <a:pt x="146946" y="53652"/>
                    </a:cubicBezTo>
                    <a:cubicBezTo>
                      <a:pt x="131613" y="64100"/>
                      <a:pt x="110341" y="60266"/>
                      <a:pt x="80200" y="51397"/>
                    </a:cubicBezTo>
                    <a:cubicBezTo>
                      <a:pt x="60808" y="81087"/>
                      <a:pt x="42994" y="114084"/>
                      <a:pt x="0" y="114084"/>
                    </a:cubicBezTo>
                    <a:close/>
                  </a:path>
                </a:pathLst>
              </a:custGeom>
              <a:solidFill>
                <a:srgbClr val="F59C00"/>
              </a:solidFill>
              <a:ln w="75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sp>
            <p:nvSpPr>
              <p:cNvPr id="70" name="Freeform: Shape 69">
                <a:extLst>
                  <a:ext uri="{FF2B5EF4-FFF2-40B4-BE49-F238E27FC236}">
                    <a16:creationId xmlns:a16="http://schemas.microsoft.com/office/drawing/2014/main" id="{01688C06-E4D8-88A2-2EE3-66238B86AABD}"/>
                  </a:ext>
                </a:extLst>
              </p:cNvPr>
              <p:cNvSpPr/>
              <p:nvPr/>
            </p:nvSpPr>
            <p:spPr>
              <a:xfrm>
                <a:off x="6055284" y="4135389"/>
                <a:ext cx="1288658" cy="1344685"/>
              </a:xfrm>
              <a:custGeom>
                <a:avLst/>
                <a:gdLst>
                  <a:gd name="connsiteX0" fmla="*/ 374243 w 1210146"/>
                  <a:gd name="connsiteY0" fmla="*/ 241879 h 1262761"/>
                  <a:gd name="connsiteX1" fmla="*/ 374243 w 1210146"/>
                  <a:gd name="connsiteY1" fmla="*/ 68475 h 1262761"/>
                  <a:gd name="connsiteX2" fmla="*/ 442718 w 1210146"/>
                  <a:gd name="connsiteY2" fmla="*/ 0 h 1262761"/>
                  <a:gd name="connsiteX3" fmla="*/ 479924 w 1210146"/>
                  <a:gd name="connsiteY3" fmla="*/ 0 h 1262761"/>
                  <a:gd name="connsiteX4" fmla="*/ 548324 w 1210146"/>
                  <a:gd name="connsiteY4" fmla="*/ 68475 h 1262761"/>
                  <a:gd name="connsiteX5" fmla="*/ 548324 w 1210146"/>
                  <a:gd name="connsiteY5" fmla="*/ 104929 h 1262761"/>
                  <a:gd name="connsiteX6" fmla="*/ 590416 w 1210146"/>
                  <a:gd name="connsiteY6" fmla="*/ 155365 h 1262761"/>
                  <a:gd name="connsiteX7" fmla="*/ 548324 w 1210146"/>
                  <a:gd name="connsiteY7" fmla="*/ 176937 h 1262761"/>
                  <a:gd name="connsiteX8" fmla="*/ 548324 w 1210146"/>
                  <a:gd name="connsiteY8" fmla="*/ 241879 h 1262761"/>
                  <a:gd name="connsiteX9" fmla="*/ 388825 w 1210146"/>
                  <a:gd name="connsiteY9" fmla="*/ 132665 h 1262761"/>
                  <a:gd name="connsiteX10" fmla="*/ 475941 w 1210146"/>
                  <a:gd name="connsiteY10" fmla="*/ 37131 h 1262761"/>
                  <a:gd name="connsiteX11" fmla="*/ 203695 w 1210146"/>
                  <a:gd name="connsiteY11" fmla="*/ 352220 h 1262761"/>
                  <a:gd name="connsiteX12" fmla="*/ 162656 w 1210146"/>
                  <a:gd name="connsiteY12" fmla="*/ 352220 h 1262761"/>
                  <a:gd name="connsiteX13" fmla="*/ 100044 w 1210146"/>
                  <a:gd name="connsiteY13" fmla="*/ 418666 h 1262761"/>
                  <a:gd name="connsiteX14" fmla="*/ 100044 w 1210146"/>
                  <a:gd name="connsiteY14" fmla="*/ 624616 h 1262761"/>
                  <a:gd name="connsiteX15" fmla="*/ 605975 w 1210146"/>
                  <a:gd name="connsiteY15" fmla="*/ 588687 h 1262761"/>
                  <a:gd name="connsiteX16" fmla="*/ 605975 w 1210146"/>
                  <a:gd name="connsiteY16" fmla="*/ 336661 h 1262761"/>
                  <a:gd name="connsiteX17" fmla="*/ 592596 w 1210146"/>
                  <a:gd name="connsiteY17" fmla="*/ 323282 h 1262761"/>
                  <a:gd name="connsiteX18" fmla="*/ 605975 w 1210146"/>
                  <a:gd name="connsiteY18" fmla="*/ 402505 h 1262761"/>
                  <a:gd name="connsiteX19" fmla="*/ 624315 w 1210146"/>
                  <a:gd name="connsiteY19" fmla="*/ 422574 h 1262761"/>
                  <a:gd name="connsiteX20" fmla="*/ 714212 w 1210146"/>
                  <a:gd name="connsiteY20" fmla="*/ 499618 h 1262761"/>
                  <a:gd name="connsiteX21" fmla="*/ 725787 w 1210146"/>
                  <a:gd name="connsiteY21" fmla="*/ 508938 h 1262761"/>
                  <a:gd name="connsiteX22" fmla="*/ 852138 w 1210146"/>
                  <a:gd name="connsiteY22" fmla="*/ 585756 h 1262761"/>
                  <a:gd name="connsiteX23" fmla="*/ 861910 w 1210146"/>
                  <a:gd name="connsiteY23" fmla="*/ 589364 h 1262761"/>
                  <a:gd name="connsiteX24" fmla="*/ 878296 w 1210146"/>
                  <a:gd name="connsiteY24" fmla="*/ 550053 h 1262761"/>
                  <a:gd name="connsiteX25" fmla="*/ 816435 w 1210146"/>
                  <a:gd name="connsiteY25" fmla="*/ 515101 h 1262761"/>
                  <a:gd name="connsiteX26" fmla="*/ 704065 w 1210146"/>
                  <a:gd name="connsiteY26" fmla="*/ 366727 h 1262761"/>
                  <a:gd name="connsiteX27" fmla="*/ 632734 w 1210146"/>
                  <a:gd name="connsiteY27" fmla="*/ 268187 h 1262761"/>
                  <a:gd name="connsiteX28" fmla="*/ 557344 w 1210146"/>
                  <a:gd name="connsiteY28" fmla="*/ 241879 h 1262761"/>
                  <a:gd name="connsiteX29" fmla="*/ 497062 w 1210146"/>
                  <a:gd name="connsiteY29" fmla="*/ 241879 h 1262761"/>
                  <a:gd name="connsiteX30" fmla="*/ 344704 w 1210146"/>
                  <a:gd name="connsiteY30" fmla="*/ 241879 h 1262761"/>
                  <a:gd name="connsiteX31" fmla="*/ 237970 w 1210146"/>
                  <a:gd name="connsiteY31" fmla="*/ 291863 h 1262761"/>
                  <a:gd name="connsiteX32" fmla="*/ 152584 w 1210146"/>
                  <a:gd name="connsiteY32" fmla="*/ 505706 h 1262761"/>
                  <a:gd name="connsiteX33" fmla="*/ 232183 w 1210146"/>
                  <a:gd name="connsiteY33" fmla="*/ 623488 h 1262761"/>
                  <a:gd name="connsiteX34" fmla="*/ 483683 w 1210146"/>
                  <a:gd name="connsiteY34" fmla="*/ 878596 h 1262761"/>
                  <a:gd name="connsiteX35" fmla="*/ 290886 w 1210146"/>
                  <a:gd name="connsiteY35" fmla="*/ 878596 h 1262761"/>
                  <a:gd name="connsiteX36" fmla="*/ 274275 w 1210146"/>
                  <a:gd name="connsiteY36" fmla="*/ 918058 h 1262761"/>
                  <a:gd name="connsiteX37" fmla="*/ 316442 w 1210146"/>
                  <a:gd name="connsiteY37" fmla="*/ 934519 h 1262761"/>
                  <a:gd name="connsiteX38" fmla="*/ 551481 w 1210146"/>
                  <a:gd name="connsiteY38" fmla="*/ 933992 h 1262761"/>
                  <a:gd name="connsiteX39" fmla="*/ 733679 w 1210146"/>
                  <a:gd name="connsiteY39" fmla="*/ 507660 h 1262761"/>
                  <a:gd name="connsiteX40" fmla="*/ 1114537 w 1210146"/>
                  <a:gd name="connsiteY40" fmla="*/ 507660 h 1262761"/>
                  <a:gd name="connsiteX41" fmla="*/ 1150767 w 1210146"/>
                  <a:gd name="connsiteY41" fmla="*/ 468725 h 1262761"/>
                  <a:gd name="connsiteX42" fmla="*/ 1150767 w 1210146"/>
                  <a:gd name="connsiteY42" fmla="*/ 205575 h 1262761"/>
                  <a:gd name="connsiteX43" fmla="*/ 1114537 w 1210146"/>
                  <a:gd name="connsiteY43" fmla="*/ 166639 h 1262761"/>
                  <a:gd name="connsiteX44" fmla="*/ 740219 w 1210146"/>
                  <a:gd name="connsiteY44" fmla="*/ 166639 h 1262761"/>
                  <a:gd name="connsiteX45" fmla="*/ 703989 w 1210146"/>
                  <a:gd name="connsiteY45" fmla="*/ 205575 h 1262761"/>
                  <a:gd name="connsiteX46" fmla="*/ 703989 w 1210146"/>
                  <a:gd name="connsiteY46" fmla="*/ 482931 h 1262761"/>
                  <a:gd name="connsiteX47" fmla="*/ 522317 w 1210146"/>
                  <a:gd name="connsiteY47" fmla="*/ 624616 h 1262761"/>
                  <a:gd name="connsiteX48" fmla="*/ 0 w 1210146"/>
                  <a:gd name="connsiteY48" fmla="*/ 624616 h 1262761"/>
                  <a:gd name="connsiteX49" fmla="*/ 0 w 1210146"/>
                  <a:gd name="connsiteY49" fmla="*/ 696097 h 1262761"/>
                  <a:gd name="connsiteX50" fmla="*/ 1215107 w 1210146"/>
                  <a:gd name="connsiteY50" fmla="*/ 696097 h 1262761"/>
                  <a:gd name="connsiteX51" fmla="*/ 1215107 w 1210146"/>
                  <a:gd name="connsiteY51" fmla="*/ 624616 h 1262761"/>
                  <a:gd name="connsiteX52" fmla="*/ 809220 w 1210146"/>
                  <a:gd name="connsiteY52" fmla="*/ 624616 h 1262761"/>
                  <a:gd name="connsiteX53" fmla="*/ 813429 w 1210146"/>
                  <a:gd name="connsiteY53" fmla="*/ 619279 h 1262761"/>
                  <a:gd name="connsiteX54" fmla="*/ 874312 w 1210146"/>
                  <a:gd name="connsiteY54" fmla="*/ 565612 h 1262761"/>
                  <a:gd name="connsiteX55" fmla="*/ 874237 w 1210146"/>
                  <a:gd name="connsiteY55" fmla="*/ 565612 h 1262761"/>
                  <a:gd name="connsiteX56" fmla="*/ 880325 w 1210146"/>
                  <a:gd name="connsiteY56" fmla="*/ 513448 h 1262761"/>
                  <a:gd name="connsiteX57" fmla="*/ 943538 w 1210146"/>
                  <a:gd name="connsiteY57" fmla="*/ 513448 h 1262761"/>
                  <a:gd name="connsiteX58" fmla="*/ 960525 w 1210146"/>
                  <a:gd name="connsiteY58" fmla="*/ 593197 h 1262761"/>
                  <a:gd name="connsiteX59" fmla="*/ 986833 w 1210146"/>
                  <a:gd name="connsiteY59" fmla="*/ 624616 h 1262761"/>
                  <a:gd name="connsiteX60" fmla="*/ 322530 w 1210146"/>
                  <a:gd name="connsiteY60" fmla="*/ 377024 h 1262761"/>
                  <a:gd name="connsiteX61" fmla="*/ 278860 w 1210146"/>
                  <a:gd name="connsiteY61" fmla="*/ 482029 h 1262761"/>
                  <a:gd name="connsiteX62" fmla="*/ 409871 w 1210146"/>
                  <a:gd name="connsiteY62" fmla="*/ 561703 h 1262761"/>
                  <a:gd name="connsiteX63" fmla="*/ 422499 w 1210146"/>
                  <a:gd name="connsiteY63" fmla="*/ 562455 h 1262761"/>
                  <a:gd name="connsiteX64" fmla="*/ 422499 w 1210146"/>
                  <a:gd name="connsiteY64" fmla="*/ 618903 h 1262761"/>
                  <a:gd name="connsiteX65" fmla="*/ 937976 w 1210146"/>
                  <a:gd name="connsiteY65" fmla="*/ 703614 h 1262761"/>
                  <a:gd name="connsiteX66" fmla="*/ 1085298 w 1210146"/>
                  <a:gd name="connsiteY66" fmla="*/ 1261033 h 1262761"/>
                  <a:gd name="connsiteX67" fmla="*/ 1152946 w 1210146"/>
                  <a:gd name="connsiteY67" fmla="*/ 1261033 h 1262761"/>
                  <a:gd name="connsiteX68" fmla="*/ 1050873 w 1210146"/>
                  <a:gd name="connsiteY68" fmla="*/ 700757 h 1262761"/>
                  <a:gd name="connsiteX69" fmla="*/ 224741 w 1210146"/>
                  <a:gd name="connsiteY69" fmla="*/ 700757 h 1262761"/>
                  <a:gd name="connsiteX70" fmla="*/ 122142 w 1210146"/>
                  <a:gd name="connsiteY70" fmla="*/ 1264114 h 1262761"/>
                  <a:gd name="connsiteX71" fmla="*/ 189790 w 1210146"/>
                  <a:gd name="connsiteY71" fmla="*/ 1264114 h 1262761"/>
                  <a:gd name="connsiteX72" fmla="*/ 329746 w 1210146"/>
                  <a:gd name="connsiteY72" fmla="*/ 703614 h 1262761"/>
                  <a:gd name="connsiteX73" fmla="*/ 295997 w 1210146"/>
                  <a:gd name="connsiteY73" fmla="*/ 838534 h 1262761"/>
                  <a:gd name="connsiteX74" fmla="*/ 384616 w 1210146"/>
                  <a:gd name="connsiteY74" fmla="*/ 878596 h 1262761"/>
                  <a:gd name="connsiteX75" fmla="*/ 513899 w 1210146"/>
                  <a:gd name="connsiteY75" fmla="*/ 878596 h 1262761"/>
                  <a:gd name="connsiteX76" fmla="*/ 384616 w 1210146"/>
                  <a:gd name="connsiteY76" fmla="*/ 878596 h 1262761"/>
                  <a:gd name="connsiteX77" fmla="*/ 718496 w 1210146"/>
                  <a:gd name="connsiteY77" fmla="*/ 1173241 h 1262761"/>
                  <a:gd name="connsiteX78" fmla="*/ 622887 w 1210146"/>
                  <a:gd name="connsiteY78" fmla="*/ 803582 h 1262761"/>
                  <a:gd name="connsiteX79" fmla="*/ 538853 w 1210146"/>
                  <a:gd name="connsiteY79" fmla="*/ 755552 h 1262761"/>
                  <a:gd name="connsiteX80" fmla="*/ 409044 w 1210146"/>
                  <a:gd name="connsiteY80" fmla="*/ 755552 h 1262761"/>
                  <a:gd name="connsiteX81" fmla="*/ 653253 w 1210146"/>
                  <a:gd name="connsiteY81" fmla="*/ 1191806 h 1262761"/>
                  <a:gd name="connsiteX82" fmla="*/ 539379 w 1210146"/>
                  <a:gd name="connsiteY82" fmla="*/ 903250 h 1262761"/>
                  <a:gd name="connsiteX83" fmla="*/ 513899 w 1210146"/>
                  <a:gd name="connsiteY83" fmla="*/ 878596 h 1262761"/>
                  <a:gd name="connsiteX84" fmla="*/ 914074 w 1210146"/>
                  <a:gd name="connsiteY84" fmla="*/ 1173917 h 1262761"/>
                  <a:gd name="connsiteX85" fmla="*/ 818465 w 1210146"/>
                  <a:gd name="connsiteY85" fmla="*/ 803582 h 1262761"/>
                  <a:gd name="connsiteX86" fmla="*/ 734431 w 1210146"/>
                  <a:gd name="connsiteY86" fmla="*/ 755552 h 1262761"/>
                  <a:gd name="connsiteX87" fmla="*/ 527503 w 1210146"/>
                  <a:gd name="connsiteY87" fmla="*/ 755552 h 1262761"/>
                  <a:gd name="connsiteX88" fmla="*/ 854694 w 1210146"/>
                  <a:gd name="connsiteY88" fmla="*/ 1192032 h 1262761"/>
                  <a:gd name="connsiteX89" fmla="*/ 735032 w 1210146"/>
                  <a:gd name="connsiteY89" fmla="*/ 903476 h 1262761"/>
                  <a:gd name="connsiteX90" fmla="*/ 709476 w 1210146"/>
                  <a:gd name="connsiteY90" fmla="*/ 878596 h 1262761"/>
                  <a:gd name="connsiteX91" fmla="*/ 641227 w 1210146"/>
                  <a:gd name="connsiteY91" fmla="*/ 878596 h 1262761"/>
                  <a:gd name="connsiteX92" fmla="*/ 592596 w 1210146"/>
                  <a:gd name="connsiteY92" fmla="*/ 755703 h 1262761"/>
                  <a:gd name="connsiteX93" fmla="*/ 605975 w 1210146"/>
                  <a:gd name="connsiteY93" fmla="*/ 742323 h 1262761"/>
                  <a:gd name="connsiteX94" fmla="*/ 605975 w 1210146"/>
                  <a:gd name="connsiteY94" fmla="*/ 696097 h 1262761"/>
                  <a:gd name="connsiteX95" fmla="*/ 441515 w 1210146"/>
                  <a:gd name="connsiteY95" fmla="*/ 1178277 h 1262761"/>
                  <a:gd name="connsiteX96" fmla="*/ 441515 w 1210146"/>
                  <a:gd name="connsiteY96" fmla="*/ 933992 h 1262761"/>
                  <a:gd name="connsiteX97" fmla="*/ 516229 w 1210146"/>
                  <a:gd name="connsiteY97" fmla="*/ 933992 h 1262761"/>
                  <a:gd name="connsiteX98" fmla="*/ 516229 w 1210146"/>
                  <a:gd name="connsiteY98" fmla="*/ 1178277 h 1262761"/>
                  <a:gd name="connsiteX99" fmla="*/ 492251 w 1210146"/>
                  <a:gd name="connsiteY99" fmla="*/ 1213378 h 1262761"/>
                  <a:gd name="connsiteX100" fmla="*/ 492251 w 1210146"/>
                  <a:gd name="connsiteY100" fmla="*/ 1204960 h 1262761"/>
                  <a:gd name="connsiteX101" fmla="*/ 465493 w 1210146"/>
                  <a:gd name="connsiteY101" fmla="*/ 1203682 h 1262761"/>
                  <a:gd name="connsiteX102" fmla="*/ 465493 w 1210146"/>
                  <a:gd name="connsiteY102" fmla="*/ 1247127 h 1262761"/>
                  <a:gd name="connsiteX103" fmla="*/ 478872 w 1210146"/>
                  <a:gd name="connsiteY103" fmla="*/ 1260506 h 1262761"/>
                  <a:gd name="connsiteX104" fmla="*/ 478872 w 1210146"/>
                  <a:gd name="connsiteY104" fmla="*/ 1260506 h 1262761"/>
                  <a:gd name="connsiteX105" fmla="*/ 492251 w 1210146"/>
                  <a:gd name="connsiteY105" fmla="*/ 1247127 h 1262761"/>
                  <a:gd name="connsiteX106" fmla="*/ 492251 w 1210146"/>
                  <a:gd name="connsiteY106" fmla="*/ 1213303 h 1262761"/>
                  <a:gd name="connsiteX107" fmla="*/ 654381 w 1210146"/>
                  <a:gd name="connsiteY107" fmla="*/ 1205035 h 1262761"/>
                  <a:gd name="connsiteX108" fmla="*/ 496536 w 1210146"/>
                  <a:gd name="connsiteY108" fmla="*/ 1178427 h 1262761"/>
                  <a:gd name="connsiteX109" fmla="*/ 481127 w 1210146"/>
                  <a:gd name="connsiteY109" fmla="*/ 1189476 h 1262761"/>
                  <a:gd name="connsiteX110" fmla="*/ 492251 w 1210146"/>
                  <a:gd name="connsiteY110" fmla="*/ 1204885 h 1262761"/>
                  <a:gd name="connsiteX111" fmla="*/ 658665 w 1210146"/>
                  <a:gd name="connsiteY111" fmla="*/ 1231794 h 1262761"/>
                  <a:gd name="connsiteX112" fmla="*/ 465343 w 1210146"/>
                  <a:gd name="connsiteY112" fmla="*/ 1204885 h 1262761"/>
                  <a:gd name="connsiteX113" fmla="*/ 476467 w 1210146"/>
                  <a:gd name="connsiteY113" fmla="*/ 1189476 h 1262761"/>
                  <a:gd name="connsiteX114" fmla="*/ 461133 w 1210146"/>
                  <a:gd name="connsiteY114" fmla="*/ 1178427 h 1262761"/>
                  <a:gd name="connsiteX115" fmla="*/ 283445 w 1210146"/>
                  <a:gd name="connsiteY115" fmla="*/ 1207140 h 1262761"/>
                  <a:gd name="connsiteX116" fmla="*/ 283445 w 1210146"/>
                  <a:gd name="connsiteY116" fmla="*/ 1239911 h 1262761"/>
                  <a:gd name="connsiteX117" fmla="*/ 296824 w 1210146"/>
                  <a:gd name="connsiteY117" fmla="*/ 1253291 h 1262761"/>
                  <a:gd name="connsiteX118" fmla="*/ 310203 w 1210146"/>
                  <a:gd name="connsiteY118" fmla="*/ 1239911 h 1262761"/>
                  <a:gd name="connsiteX119" fmla="*/ 310203 w 1210146"/>
                  <a:gd name="connsiteY119" fmla="*/ 1229990 h 1262761"/>
                  <a:gd name="connsiteX120" fmla="*/ 465343 w 1210146"/>
                  <a:gd name="connsiteY120" fmla="*/ 1204885 h 1262761"/>
                  <a:gd name="connsiteX121" fmla="*/ 499091 w 1210146"/>
                  <a:gd name="connsiteY121" fmla="*/ 618903 h 1262761"/>
                  <a:gd name="connsiteX122" fmla="*/ 422574 w 1210146"/>
                  <a:gd name="connsiteY122" fmla="*/ 581847 h 1262761"/>
                  <a:gd name="connsiteX123" fmla="*/ 810422 w 1210146"/>
                  <a:gd name="connsiteY123" fmla="*/ 616423 h 1262761"/>
                  <a:gd name="connsiteX124" fmla="*/ 782536 w 1210146"/>
                  <a:gd name="connsiteY124" fmla="*/ 588537 h 1262761"/>
                  <a:gd name="connsiteX125" fmla="*/ 548925 w 1210146"/>
                  <a:gd name="connsiteY125" fmla="*/ 588537 h 1262761"/>
                  <a:gd name="connsiteX126" fmla="*/ 521039 w 1210146"/>
                  <a:gd name="connsiteY126" fmla="*/ 616423 h 1262761"/>
                  <a:gd name="connsiteX127" fmla="*/ 548925 w 1210146"/>
                  <a:gd name="connsiteY127" fmla="*/ 644309 h 1262761"/>
                  <a:gd name="connsiteX128" fmla="*/ 782461 w 1210146"/>
                  <a:gd name="connsiteY128" fmla="*/ 644309 h 1262761"/>
                  <a:gd name="connsiteX129" fmla="*/ 810422 w 1210146"/>
                  <a:gd name="connsiteY129" fmla="*/ 616423 h 1262761"/>
                  <a:gd name="connsiteX130" fmla="*/ 1017801 w 1210146"/>
                  <a:gd name="connsiteY130" fmla="*/ 1226682 h 1262761"/>
                  <a:gd name="connsiteX131" fmla="*/ 960375 w 1210146"/>
                  <a:gd name="connsiteY131" fmla="*/ 1194963 h 1262761"/>
                  <a:gd name="connsiteX132" fmla="*/ 927678 w 1210146"/>
                  <a:gd name="connsiteY132" fmla="*/ 1173466 h 1262761"/>
                  <a:gd name="connsiteX133" fmla="*/ 866645 w 1210146"/>
                  <a:gd name="connsiteY133" fmla="*/ 1173466 h 1262761"/>
                  <a:gd name="connsiteX134" fmla="*/ 851913 w 1210146"/>
                  <a:gd name="connsiteY134" fmla="*/ 1173917 h 1262761"/>
                  <a:gd name="connsiteX135" fmla="*/ 861910 w 1210146"/>
                  <a:gd name="connsiteY135" fmla="*/ 1253441 h 1262761"/>
                  <a:gd name="connsiteX136" fmla="*/ 1017876 w 1210146"/>
                  <a:gd name="connsiteY136" fmla="*/ 1253441 h 1262761"/>
                  <a:gd name="connsiteX137" fmla="*/ 1017876 w 1210146"/>
                  <a:gd name="connsiteY137" fmla="*/ 1226682 h 1262761"/>
                  <a:gd name="connsiteX138" fmla="*/ 816511 w 1210146"/>
                  <a:gd name="connsiteY138" fmla="*/ 1227359 h 1262761"/>
                  <a:gd name="connsiteX139" fmla="*/ 759010 w 1210146"/>
                  <a:gd name="connsiteY139" fmla="*/ 1195640 h 1262761"/>
                  <a:gd name="connsiteX140" fmla="*/ 726313 w 1210146"/>
                  <a:gd name="connsiteY140" fmla="*/ 1174143 h 1262761"/>
                  <a:gd name="connsiteX141" fmla="*/ 665280 w 1210146"/>
                  <a:gd name="connsiteY141" fmla="*/ 1174143 h 1262761"/>
                  <a:gd name="connsiteX142" fmla="*/ 650548 w 1210146"/>
                  <a:gd name="connsiteY142" fmla="*/ 1174594 h 1262761"/>
                  <a:gd name="connsiteX143" fmla="*/ 660544 w 1210146"/>
                  <a:gd name="connsiteY143" fmla="*/ 1254117 h 1262761"/>
                  <a:gd name="connsiteX144" fmla="*/ 816511 w 1210146"/>
                  <a:gd name="connsiteY144" fmla="*/ 1254117 h 1262761"/>
                  <a:gd name="connsiteX145" fmla="*/ 816511 w 1210146"/>
                  <a:gd name="connsiteY145" fmla="*/ 1227359 h 12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0146" h="1262761">
                    <a:moveTo>
                      <a:pt x="374243" y="241879"/>
                    </a:moveTo>
                    <a:lnTo>
                      <a:pt x="374243" y="68475"/>
                    </a:lnTo>
                    <a:cubicBezTo>
                      <a:pt x="374243" y="30742"/>
                      <a:pt x="404986" y="0"/>
                      <a:pt x="442718" y="0"/>
                    </a:cubicBezTo>
                    <a:lnTo>
                      <a:pt x="479924" y="0"/>
                    </a:lnTo>
                    <a:cubicBezTo>
                      <a:pt x="517657" y="0"/>
                      <a:pt x="548324" y="30667"/>
                      <a:pt x="548324" y="68475"/>
                    </a:cubicBezTo>
                    <a:lnTo>
                      <a:pt x="548324" y="104929"/>
                    </a:lnTo>
                    <a:lnTo>
                      <a:pt x="590416" y="155365"/>
                    </a:lnTo>
                    <a:lnTo>
                      <a:pt x="548324" y="176937"/>
                    </a:lnTo>
                    <a:lnTo>
                      <a:pt x="548324" y="241879"/>
                    </a:lnTo>
                    <a:moveTo>
                      <a:pt x="388825" y="132665"/>
                    </a:moveTo>
                    <a:cubicBezTo>
                      <a:pt x="452038" y="123871"/>
                      <a:pt x="470830" y="62913"/>
                      <a:pt x="475941" y="37131"/>
                    </a:cubicBezTo>
                    <a:moveTo>
                      <a:pt x="203695" y="352220"/>
                    </a:moveTo>
                    <a:lnTo>
                      <a:pt x="162656" y="352220"/>
                    </a:lnTo>
                    <a:cubicBezTo>
                      <a:pt x="122292" y="352220"/>
                      <a:pt x="100044" y="375822"/>
                      <a:pt x="100044" y="418666"/>
                    </a:cubicBezTo>
                    <a:lnTo>
                      <a:pt x="100044" y="624616"/>
                    </a:lnTo>
                    <a:moveTo>
                      <a:pt x="605975" y="588687"/>
                    </a:moveTo>
                    <a:lnTo>
                      <a:pt x="605975" y="336661"/>
                    </a:lnTo>
                    <a:cubicBezTo>
                      <a:pt x="605975" y="329295"/>
                      <a:pt x="599962" y="323282"/>
                      <a:pt x="592596" y="323282"/>
                    </a:cubicBezTo>
                    <a:moveTo>
                      <a:pt x="605975" y="402505"/>
                    </a:moveTo>
                    <a:lnTo>
                      <a:pt x="624315" y="422574"/>
                    </a:lnTo>
                    <a:cubicBezTo>
                      <a:pt x="691061" y="481127"/>
                      <a:pt x="691061" y="481127"/>
                      <a:pt x="714212" y="499618"/>
                    </a:cubicBezTo>
                    <a:lnTo>
                      <a:pt x="725787" y="508938"/>
                    </a:lnTo>
                    <a:cubicBezTo>
                      <a:pt x="770886" y="545167"/>
                      <a:pt x="805010" y="562230"/>
                      <a:pt x="852138" y="585756"/>
                    </a:cubicBezTo>
                    <a:lnTo>
                      <a:pt x="861910" y="589364"/>
                    </a:lnTo>
                    <a:moveTo>
                      <a:pt x="878296" y="550053"/>
                    </a:moveTo>
                    <a:lnTo>
                      <a:pt x="816435" y="515101"/>
                    </a:lnTo>
                    <a:moveTo>
                      <a:pt x="704065" y="366727"/>
                    </a:moveTo>
                    <a:cubicBezTo>
                      <a:pt x="665430" y="313586"/>
                      <a:pt x="657463" y="295922"/>
                      <a:pt x="632734" y="268187"/>
                    </a:cubicBezTo>
                    <a:cubicBezTo>
                      <a:pt x="611612" y="244585"/>
                      <a:pt x="579592" y="241879"/>
                      <a:pt x="557344" y="241879"/>
                    </a:cubicBezTo>
                    <a:lnTo>
                      <a:pt x="497062" y="241879"/>
                    </a:lnTo>
                    <a:lnTo>
                      <a:pt x="344704" y="241879"/>
                    </a:lnTo>
                    <a:cubicBezTo>
                      <a:pt x="306069" y="241653"/>
                      <a:pt x="270141" y="241879"/>
                      <a:pt x="237970" y="291863"/>
                    </a:cubicBezTo>
                    <a:cubicBezTo>
                      <a:pt x="237143" y="293216"/>
                      <a:pt x="152584" y="426708"/>
                      <a:pt x="152584" y="505706"/>
                    </a:cubicBezTo>
                    <a:cubicBezTo>
                      <a:pt x="152584" y="569671"/>
                      <a:pt x="183626" y="602292"/>
                      <a:pt x="232183" y="623488"/>
                    </a:cubicBezTo>
                    <a:moveTo>
                      <a:pt x="483683" y="878596"/>
                    </a:moveTo>
                    <a:lnTo>
                      <a:pt x="290886" y="878596"/>
                    </a:lnTo>
                    <a:moveTo>
                      <a:pt x="274275" y="918058"/>
                    </a:moveTo>
                    <a:cubicBezTo>
                      <a:pt x="286376" y="940607"/>
                      <a:pt x="290811" y="934519"/>
                      <a:pt x="316442" y="934519"/>
                    </a:cubicBezTo>
                    <a:lnTo>
                      <a:pt x="551481" y="933992"/>
                    </a:lnTo>
                    <a:moveTo>
                      <a:pt x="733679" y="507660"/>
                    </a:moveTo>
                    <a:lnTo>
                      <a:pt x="1114537" y="507660"/>
                    </a:lnTo>
                    <a:cubicBezTo>
                      <a:pt x="1134531" y="507660"/>
                      <a:pt x="1150767" y="490222"/>
                      <a:pt x="1150767" y="468725"/>
                    </a:cubicBezTo>
                    <a:lnTo>
                      <a:pt x="1150767" y="205575"/>
                    </a:lnTo>
                    <a:cubicBezTo>
                      <a:pt x="1150767" y="184078"/>
                      <a:pt x="1134531" y="166639"/>
                      <a:pt x="1114537" y="166639"/>
                    </a:cubicBezTo>
                    <a:lnTo>
                      <a:pt x="740219" y="166639"/>
                    </a:lnTo>
                    <a:cubicBezTo>
                      <a:pt x="720225" y="166639"/>
                      <a:pt x="703989" y="184078"/>
                      <a:pt x="703989" y="205575"/>
                    </a:cubicBezTo>
                    <a:lnTo>
                      <a:pt x="703989" y="482931"/>
                    </a:lnTo>
                    <a:moveTo>
                      <a:pt x="522317" y="624616"/>
                    </a:moveTo>
                    <a:lnTo>
                      <a:pt x="0" y="624616"/>
                    </a:lnTo>
                    <a:lnTo>
                      <a:pt x="0" y="696097"/>
                    </a:lnTo>
                    <a:lnTo>
                      <a:pt x="1215107" y="696097"/>
                    </a:lnTo>
                    <a:lnTo>
                      <a:pt x="1215107" y="624616"/>
                    </a:lnTo>
                    <a:lnTo>
                      <a:pt x="809220" y="624616"/>
                    </a:lnTo>
                    <a:moveTo>
                      <a:pt x="813429" y="619279"/>
                    </a:moveTo>
                    <a:cubicBezTo>
                      <a:pt x="843194" y="611086"/>
                      <a:pt x="864991" y="593272"/>
                      <a:pt x="874312" y="565612"/>
                    </a:cubicBezTo>
                    <a:moveTo>
                      <a:pt x="874237" y="565612"/>
                    </a:moveTo>
                    <a:cubicBezTo>
                      <a:pt x="881678" y="543514"/>
                      <a:pt x="880325" y="531036"/>
                      <a:pt x="880325" y="513448"/>
                    </a:cubicBezTo>
                    <a:moveTo>
                      <a:pt x="943538" y="513448"/>
                    </a:moveTo>
                    <a:cubicBezTo>
                      <a:pt x="943538" y="537350"/>
                      <a:pt x="943463" y="561779"/>
                      <a:pt x="960525" y="593197"/>
                    </a:cubicBezTo>
                    <a:cubicBezTo>
                      <a:pt x="967891" y="606727"/>
                      <a:pt x="974807" y="615747"/>
                      <a:pt x="986833" y="624616"/>
                    </a:cubicBezTo>
                    <a:moveTo>
                      <a:pt x="322530" y="377024"/>
                    </a:moveTo>
                    <a:cubicBezTo>
                      <a:pt x="286451" y="440012"/>
                      <a:pt x="278860" y="468951"/>
                      <a:pt x="278860" y="482029"/>
                    </a:cubicBezTo>
                    <a:cubicBezTo>
                      <a:pt x="278860" y="553510"/>
                      <a:pt x="408593" y="561628"/>
                      <a:pt x="409871" y="561703"/>
                    </a:cubicBezTo>
                    <a:lnTo>
                      <a:pt x="422499" y="562455"/>
                    </a:lnTo>
                    <a:lnTo>
                      <a:pt x="422499" y="618903"/>
                    </a:lnTo>
                    <a:moveTo>
                      <a:pt x="937976" y="703614"/>
                    </a:moveTo>
                    <a:lnTo>
                      <a:pt x="1085298" y="1261033"/>
                    </a:lnTo>
                    <a:lnTo>
                      <a:pt x="1152946" y="1261033"/>
                    </a:lnTo>
                    <a:lnTo>
                      <a:pt x="1050873" y="700757"/>
                    </a:lnTo>
                    <a:moveTo>
                      <a:pt x="224741" y="700757"/>
                    </a:moveTo>
                    <a:lnTo>
                      <a:pt x="122142" y="1264114"/>
                    </a:lnTo>
                    <a:lnTo>
                      <a:pt x="189790" y="1264114"/>
                    </a:lnTo>
                    <a:lnTo>
                      <a:pt x="329746" y="703614"/>
                    </a:lnTo>
                    <a:moveTo>
                      <a:pt x="295997" y="838534"/>
                    </a:moveTo>
                    <a:cubicBezTo>
                      <a:pt x="315765" y="879799"/>
                      <a:pt x="338841" y="878596"/>
                      <a:pt x="384616" y="878596"/>
                    </a:cubicBezTo>
                    <a:moveTo>
                      <a:pt x="513899" y="878596"/>
                    </a:moveTo>
                    <a:lnTo>
                      <a:pt x="384616" y="878596"/>
                    </a:lnTo>
                    <a:moveTo>
                      <a:pt x="718496" y="1173241"/>
                    </a:moveTo>
                    <a:cubicBezTo>
                      <a:pt x="718496" y="1173241"/>
                      <a:pt x="647766" y="905505"/>
                      <a:pt x="622887" y="803582"/>
                    </a:cubicBezTo>
                    <a:cubicBezTo>
                      <a:pt x="615220" y="772088"/>
                      <a:pt x="599361" y="755026"/>
                      <a:pt x="538853" y="755552"/>
                    </a:cubicBezTo>
                    <a:cubicBezTo>
                      <a:pt x="476166" y="756078"/>
                      <a:pt x="409721" y="755552"/>
                      <a:pt x="409044" y="755552"/>
                    </a:cubicBezTo>
                    <a:moveTo>
                      <a:pt x="653253" y="1191806"/>
                    </a:moveTo>
                    <a:lnTo>
                      <a:pt x="539379" y="903250"/>
                    </a:lnTo>
                    <a:cubicBezTo>
                      <a:pt x="539229" y="902799"/>
                      <a:pt x="529533" y="878596"/>
                      <a:pt x="513899" y="878596"/>
                    </a:cubicBezTo>
                    <a:moveTo>
                      <a:pt x="914074" y="1173917"/>
                    </a:moveTo>
                    <a:cubicBezTo>
                      <a:pt x="913322" y="1171061"/>
                      <a:pt x="843044" y="904453"/>
                      <a:pt x="818465" y="803582"/>
                    </a:cubicBezTo>
                    <a:cubicBezTo>
                      <a:pt x="810798" y="772088"/>
                      <a:pt x="795164" y="754876"/>
                      <a:pt x="734431" y="755552"/>
                    </a:cubicBezTo>
                    <a:cubicBezTo>
                      <a:pt x="671819" y="756078"/>
                      <a:pt x="528932" y="755552"/>
                      <a:pt x="527503" y="755552"/>
                    </a:cubicBezTo>
                    <a:moveTo>
                      <a:pt x="854694" y="1192032"/>
                    </a:moveTo>
                    <a:lnTo>
                      <a:pt x="735032" y="903476"/>
                    </a:lnTo>
                    <a:cubicBezTo>
                      <a:pt x="734732" y="902799"/>
                      <a:pt x="725111" y="878596"/>
                      <a:pt x="709476" y="878596"/>
                    </a:cubicBezTo>
                    <a:lnTo>
                      <a:pt x="641227" y="878596"/>
                    </a:lnTo>
                    <a:moveTo>
                      <a:pt x="592596" y="755703"/>
                    </a:moveTo>
                    <a:cubicBezTo>
                      <a:pt x="599962" y="755703"/>
                      <a:pt x="605975" y="749690"/>
                      <a:pt x="605975" y="742323"/>
                    </a:cubicBezTo>
                    <a:lnTo>
                      <a:pt x="605975" y="696097"/>
                    </a:lnTo>
                    <a:moveTo>
                      <a:pt x="441515" y="1178277"/>
                    </a:moveTo>
                    <a:lnTo>
                      <a:pt x="441515" y="933992"/>
                    </a:lnTo>
                    <a:moveTo>
                      <a:pt x="516229" y="933992"/>
                    </a:moveTo>
                    <a:lnTo>
                      <a:pt x="516229" y="1178277"/>
                    </a:lnTo>
                    <a:moveTo>
                      <a:pt x="492251" y="1213378"/>
                    </a:moveTo>
                    <a:lnTo>
                      <a:pt x="492251" y="1204960"/>
                    </a:lnTo>
                    <a:moveTo>
                      <a:pt x="465493" y="1203682"/>
                    </a:moveTo>
                    <a:lnTo>
                      <a:pt x="465493" y="1247127"/>
                    </a:lnTo>
                    <a:cubicBezTo>
                      <a:pt x="465493" y="1254493"/>
                      <a:pt x="471506" y="1260506"/>
                      <a:pt x="478872" y="1260506"/>
                    </a:cubicBezTo>
                    <a:lnTo>
                      <a:pt x="478872" y="1260506"/>
                    </a:lnTo>
                    <a:cubicBezTo>
                      <a:pt x="486238" y="1260506"/>
                      <a:pt x="492251" y="1254493"/>
                      <a:pt x="492251" y="1247127"/>
                    </a:cubicBezTo>
                    <a:lnTo>
                      <a:pt x="492251" y="1213303"/>
                    </a:lnTo>
                    <a:moveTo>
                      <a:pt x="654381" y="1205035"/>
                    </a:moveTo>
                    <a:lnTo>
                      <a:pt x="496536" y="1178427"/>
                    </a:lnTo>
                    <a:cubicBezTo>
                      <a:pt x="489245" y="1177224"/>
                      <a:pt x="482330" y="1182185"/>
                      <a:pt x="481127" y="1189476"/>
                    </a:cubicBezTo>
                    <a:cubicBezTo>
                      <a:pt x="479924" y="1196767"/>
                      <a:pt x="484885" y="1203682"/>
                      <a:pt x="492251" y="1204885"/>
                    </a:cubicBezTo>
                    <a:lnTo>
                      <a:pt x="658665" y="1231794"/>
                    </a:lnTo>
                    <a:moveTo>
                      <a:pt x="465343" y="1204885"/>
                    </a:moveTo>
                    <a:cubicBezTo>
                      <a:pt x="472633" y="1203682"/>
                      <a:pt x="477594" y="1196842"/>
                      <a:pt x="476467" y="1189476"/>
                    </a:cubicBezTo>
                    <a:cubicBezTo>
                      <a:pt x="475264" y="1182185"/>
                      <a:pt x="468424" y="1177149"/>
                      <a:pt x="461133" y="1178427"/>
                    </a:cubicBezTo>
                    <a:lnTo>
                      <a:pt x="283445" y="1207140"/>
                    </a:lnTo>
                    <a:lnTo>
                      <a:pt x="283445" y="1239911"/>
                    </a:lnTo>
                    <a:cubicBezTo>
                      <a:pt x="283445" y="1247277"/>
                      <a:pt x="289458" y="1253291"/>
                      <a:pt x="296824" y="1253291"/>
                    </a:cubicBezTo>
                    <a:cubicBezTo>
                      <a:pt x="304190" y="1253291"/>
                      <a:pt x="310203" y="1247277"/>
                      <a:pt x="310203" y="1239911"/>
                    </a:cubicBezTo>
                    <a:lnTo>
                      <a:pt x="310203" y="1229990"/>
                    </a:lnTo>
                    <a:lnTo>
                      <a:pt x="465343" y="1204885"/>
                    </a:lnTo>
                    <a:moveTo>
                      <a:pt x="499091" y="618903"/>
                    </a:moveTo>
                    <a:cubicBezTo>
                      <a:pt x="499091" y="589665"/>
                      <a:pt x="469627" y="581847"/>
                      <a:pt x="422574" y="581847"/>
                    </a:cubicBezTo>
                    <a:moveTo>
                      <a:pt x="810422" y="616423"/>
                    </a:moveTo>
                    <a:cubicBezTo>
                      <a:pt x="810422" y="601014"/>
                      <a:pt x="797870" y="588537"/>
                      <a:pt x="782536" y="588537"/>
                    </a:cubicBezTo>
                    <a:lnTo>
                      <a:pt x="548925" y="588537"/>
                    </a:lnTo>
                    <a:cubicBezTo>
                      <a:pt x="533517" y="588537"/>
                      <a:pt x="521039" y="601089"/>
                      <a:pt x="521039" y="616423"/>
                    </a:cubicBezTo>
                    <a:cubicBezTo>
                      <a:pt x="521039" y="631832"/>
                      <a:pt x="533592" y="644309"/>
                      <a:pt x="548925" y="644309"/>
                    </a:cubicBezTo>
                    <a:lnTo>
                      <a:pt x="782461" y="644309"/>
                    </a:lnTo>
                    <a:cubicBezTo>
                      <a:pt x="797870" y="644309"/>
                      <a:pt x="810422" y="631757"/>
                      <a:pt x="810422" y="616423"/>
                    </a:cubicBezTo>
                    <a:close/>
                    <a:moveTo>
                      <a:pt x="1017801" y="1226682"/>
                    </a:moveTo>
                    <a:cubicBezTo>
                      <a:pt x="988938" y="1226682"/>
                      <a:pt x="973754" y="1209846"/>
                      <a:pt x="960375" y="1194963"/>
                    </a:cubicBezTo>
                    <a:cubicBezTo>
                      <a:pt x="950529" y="1183989"/>
                      <a:pt x="941208" y="1173691"/>
                      <a:pt x="927678" y="1173466"/>
                    </a:cubicBezTo>
                    <a:cubicBezTo>
                      <a:pt x="890021" y="1172790"/>
                      <a:pt x="866645" y="1173466"/>
                      <a:pt x="866645" y="1173466"/>
                    </a:cubicBezTo>
                    <a:lnTo>
                      <a:pt x="851913" y="1173917"/>
                    </a:lnTo>
                    <a:lnTo>
                      <a:pt x="861910" y="1253441"/>
                    </a:lnTo>
                    <a:lnTo>
                      <a:pt x="1017876" y="1253441"/>
                    </a:lnTo>
                    <a:lnTo>
                      <a:pt x="1017876" y="1226682"/>
                    </a:lnTo>
                    <a:close/>
                    <a:moveTo>
                      <a:pt x="816511" y="1227359"/>
                    </a:moveTo>
                    <a:cubicBezTo>
                      <a:pt x="787647" y="1227359"/>
                      <a:pt x="772464" y="1210522"/>
                      <a:pt x="759010" y="1195640"/>
                    </a:cubicBezTo>
                    <a:cubicBezTo>
                      <a:pt x="749163" y="1184666"/>
                      <a:pt x="739843" y="1174368"/>
                      <a:pt x="726313" y="1174143"/>
                    </a:cubicBezTo>
                    <a:cubicBezTo>
                      <a:pt x="688656" y="1173466"/>
                      <a:pt x="665280" y="1174143"/>
                      <a:pt x="665280" y="1174143"/>
                    </a:cubicBezTo>
                    <a:lnTo>
                      <a:pt x="650548" y="1174594"/>
                    </a:lnTo>
                    <a:lnTo>
                      <a:pt x="660544" y="1254117"/>
                    </a:lnTo>
                    <a:lnTo>
                      <a:pt x="816511" y="1254117"/>
                    </a:lnTo>
                    <a:lnTo>
                      <a:pt x="816511" y="1227359"/>
                    </a:lnTo>
                    <a:close/>
                  </a:path>
                </a:pathLst>
              </a:custGeom>
              <a:noFill/>
              <a:ln w="20320" cap="rnd">
                <a:solidFill>
                  <a:srgbClr val="0F103C"/>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ontserrat Medium"/>
                </a:endParaRPr>
              </a:p>
            </p:txBody>
          </p:sp>
        </p:grpSp>
      </p:grpSp>
      <p:sp>
        <p:nvSpPr>
          <p:cNvPr id="71" name="Rectangle 70">
            <a:extLst>
              <a:ext uri="{FF2B5EF4-FFF2-40B4-BE49-F238E27FC236}">
                <a16:creationId xmlns:a16="http://schemas.microsoft.com/office/drawing/2014/main" id="{859E222F-EE73-8C81-DEAC-5AACCF6016EB}"/>
              </a:ext>
            </a:extLst>
          </p:cNvPr>
          <p:cNvSpPr/>
          <p:nvPr/>
        </p:nvSpPr>
        <p:spPr>
          <a:xfrm>
            <a:off x="4515242" y="4823158"/>
            <a:ext cx="3117954" cy="584775"/>
          </a:xfrm>
          <a:prstGeom prst="rect">
            <a:avLst/>
          </a:prstGeom>
        </p:spPr>
        <p:txBody>
          <a:bodyPr wrap="square">
            <a:spAutoFit/>
          </a:bodyPr>
          <a:lstStyle/>
          <a:p>
            <a:pPr algn="ctr"/>
            <a:r>
              <a:rPr lang="en-GB" sz="1600">
                <a:cs typeface="Arial" panose="020B0604020202020204" pitchFamily="34" charset="0"/>
              </a:rPr>
              <a:t>Period covered: previous 6 years (5 years in Scotland)</a:t>
            </a:r>
            <a:endParaRPr lang="en-GB" sz="1600">
              <a:solidFill>
                <a:srgbClr val="5C91A9"/>
              </a:solidFill>
              <a:cs typeface="Arial" panose="020B0604020202020204" pitchFamily="34" charset="0"/>
            </a:endParaRPr>
          </a:p>
        </p:txBody>
      </p:sp>
      <p:sp>
        <p:nvSpPr>
          <p:cNvPr id="72" name="Rectangle 71">
            <a:extLst>
              <a:ext uri="{FF2B5EF4-FFF2-40B4-BE49-F238E27FC236}">
                <a16:creationId xmlns:a16="http://schemas.microsoft.com/office/drawing/2014/main" id="{A4F10B63-B4BE-400E-1D0E-F37348C91A18}"/>
              </a:ext>
            </a:extLst>
          </p:cNvPr>
          <p:cNvSpPr/>
          <p:nvPr/>
        </p:nvSpPr>
        <p:spPr>
          <a:xfrm>
            <a:off x="7810377" y="4823158"/>
            <a:ext cx="3202115" cy="830997"/>
          </a:xfrm>
          <a:prstGeom prst="rect">
            <a:avLst/>
          </a:prstGeom>
        </p:spPr>
        <p:txBody>
          <a:bodyPr wrap="square">
            <a:spAutoFit/>
          </a:bodyPr>
          <a:lstStyle/>
          <a:p>
            <a:pPr algn="ctr"/>
            <a:r>
              <a:rPr lang="en-GB" sz="1600">
                <a:cs typeface="Arial" panose="020B0604020202020204" pitchFamily="34" charset="0"/>
              </a:rPr>
              <a:t>An interrogation of the Wholesale costs and Non-commodity ‘pass through’ charges</a:t>
            </a:r>
          </a:p>
        </p:txBody>
      </p:sp>
      <p:cxnSp>
        <p:nvCxnSpPr>
          <p:cNvPr id="73" name="Straight Connector 72">
            <a:extLst>
              <a:ext uri="{FF2B5EF4-FFF2-40B4-BE49-F238E27FC236}">
                <a16:creationId xmlns:a16="http://schemas.microsoft.com/office/drawing/2014/main" id="{A3624661-B829-A256-1A72-1E9A40AB4925}"/>
              </a:ext>
            </a:extLst>
          </p:cNvPr>
          <p:cNvCxnSpPr/>
          <p:nvPr/>
        </p:nvCxnSpPr>
        <p:spPr>
          <a:xfrm>
            <a:off x="4494942" y="4742534"/>
            <a:ext cx="3117954" cy="0"/>
          </a:xfrm>
          <a:prstGeom prst="line">
            <a:avLst/>
          </a:prstGeom>
          <a:noFill/>
          <a:ln w="22225" cap="flat" cmpd="sng" algn="ctr">
            <a:solidFill>
              <a:srgbClr val="18073A"/>
            </a:solidFill>
            <a:prstDash val="solid"/>
            <a:miter lim="800000"/>
          </a:ln>
          <a:effectLst/>
        </p:spPr>
      </p:cxnSp>
      <p:cxnSp>
        <p:nvCxnSpPr>
          <p:cNvPr id="74" name="Straight Connector 73">
            <a:extLst>
              <a:ext uri="{FF2B5EF4-FFF2-40B4-BE49-F238E27FC236}">
                <a16:creationId xmlns:a16="http://schemas.microsoft.com/office/drawing/2014/main" id="{D6A0649F-5AF7-D225-7F3B-989CECBA5E83}"/>
              </a:ext>
            </a:extLst>
          </p:cNvPr>
          <p:cNvCxnSpPr/>
          <p:nvPr/>
        </p:nvCxnSpPr>
        <p:spPr>
          <a:xfrm>
            <a:off x="7820651" y="4737733"/>
            <a:ext cx="3117954" cy="0"/>
          </a:xfrm>
          <a:prstGeom prst="line">
            <a:avLst/>
          </a:prstGeom>
          <a:noFill/>
          <a:ln w="22225" cap="flat" cmpd="sng" algn="ctr">
            <a:solidFill>
              <a:srgbClr val="18073A"/>
            </a:solidFill>
            <a:prstDash val="solid"/>
            <a:miter lim="800000"/>
          </a:ln>
          <a:effectLst/>
        </p:spPr>
      </p:cxnSp>
      <p:sp>
        <p:nvSpPr>
          <p:cNvPr id="75" name="Rectangle 74">
            <a:extLst>
              <a:ext uri="{FF2B5EF4-FFF2-40B4-BE49-F238E27FC236}">
                <a16:creationId xmlns:a16="http://schemas.microsoft.com/office/drawing/2014/main" id="{4C2D7678-05CC-158E-0560-3D1FCE4B737A}"/>
              </a:ext>
            </a:extLst>
          </p:cNvPr>
          <p:cNvSpPr/>
          <p:nvPr/>
        </p:nvSpPr>
        <p:spPr>
          <a:xfrm>
            <a:off x="1169233" y="4823158"/>
            <a:ext cx="3117954" cy="584775"/>
          </a:xfrm>
          <a:prstGeom prst="rect">
            <a:avLst/>
          </a:prstGeom>
        </p:spPr>
        <p:txBody>
          <a:bodyPr wrap="square">
            <a:spAutoFit/>
          </a:bodyPr>
          <a:lstStyle/>
          <a:p>
            <a:pPr algn="ctr"/>
            <a:r>
              <a:rPr lang="en-GB" sz="1600">
                <a:latin typeface="Arial" panose="020B0604020202020204" pitchFamily="34" charset="0"/>
                <a:cs typeface="Arial" panose="020B0604020202020204" pitchFamily="34" charset="0"/>
              </a:rPr>
              <a:t>Forensic Audit of your </a:t>
            </a:r>
            <a:r>
              <a:rPr lang="en-GB" sz="1600" b="1">
                <a:latin typeface="Arial" panose="020B0604020202020204" pitchFamily="34" charset="0"/>
                <a:cs typeface="Arial" panose="020B0604020202020204" pitchFamily="34" charset="0"/>
              </a:rPr>
              <a:t>settled </a:t>
            </a:r>
            <a:r>
              <a:rPr lang="en-GB" sz="1600">
                <a:latin typeface="Arial" panose="020B0604020202020204" pitchFamily="34" charset="0"/>
                <a:cs typeface="Arial" panose="020B0604020202020204" pitchFamily="34" charset="0"/>
              </a:rPr>
              <a:t>energy billing</a:t>
            </a:r>
          </a:p>
        </p:txBody>
      </p:sp>
      <p:cxnSp>
        <p:nvCxnSpPr>
          <p:cNvPr id="6" name="Straight Connector 5">
            <a:extLst>
              <a:ext uri="{FF2B5EF4-FFF2-40B4-BE49-F238E27FC236}">
                <a16:creationId xmlns:a16="http://schemas.microsoft.com/office/drawing/2014/main" id="{67B7A816-3DFB-0720-E20A-4623D5FAF582}"/>
              </a:ext>
            </a:extLst>
          </p:cNvPr>
          <p:cNvCxnSpPr/>
          <p:nvPr/>
        </p:nvCxnSpPr>
        <p:spPr>
          <a:xfrm>
            <a:off x="1138411" y="4750133"/>
            <a:ext cx="3117954" cy="0"/>
          </a:xfrm>
          <a:prstGeom prst="line">
            <a:avLst/>
          </a:prstGeom>
          <a:noFill/>
          <a:ln w="22225" cap="flat" cmpd="sng" algn="ctr">
            <a:solidFill>
              <a:srgbClr val="18073A"/>
            </a:solidFill>
            <a:prstDash val="solid"/>
            <a:miter lim="800000"/>
          </a:ln>
          <a:effectLst/>
        </p:spPr>
      </p:cxnSp>
    </p:spTree>
    <p:extLst>
      <p:ext uri="{BB962C8B-B14F-4D97-AF65-F5344CB8AC3E}">
        <p14:creationId xmlns:p14="http://schemas.microsoft.com/office/powerpoint/2010/main" val="144126048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3" presetClass="entr" presetSubtype="16"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 calcmode="lin" valueType="num">
                                          <p:cBhvr>
                                            <p:cTn id="10" dur="200" fill="hold"/>
                                            <p:tgtEl>
                                              <p:spTgt spid="41"/>
                                            </p:tgtEl>
                                            <p:attrNameLst>
                                              <p:attrName>ppt_w</p:attrName>
                                            </p:attrNameLst>
                                          </p:cBhvr>
                                          <p:tavLst>
                                            <p:tav tm="0">
                                              <p:val>
                                                <p:fltVal val="0"/>
                                              </p:val>
                                            </p:tav>
                                            <p:tav tm="100000">
                                              <p:val>
                                                <p:strVal val="#ppt_w"/>
                                              </p:val>
                                            </p:tav>
                                          </p:tavLst>
                                        </p:anim>
                                        <p:anim calcmode="lin" valueType="num">
                                          <p:cBhvr>
                                            <p:cTn id="11" dur="200" fill="hold"/>
                                            <p:tgtEl>
                                              <p:spTgt spid="41"/>
                                            </p:tgtEl>
                                            <p:attrNameLst>
                                              <p:attrName>ppt_h</p:attrName>
                                            </p:attrNameLst>
                                          </p:cBhvr>
                                          <p:tavLst>
                                            <p:tav tm="0">
                                              <p:val>
                                                <p:fltVal val="0"/>
                                              </p:val>
                                            </p:tav>
                                            <p:tav tm="100000">
                                              <p:val>
                                                <p:strVal val="#ppt_h"/>
                                              </p:val>
                                            </p:tav>
                                          </p:tavLst>
                                        </p:anim>
                                      </p:childTnLst>
                                    </p:cTn>
                                  </p:par>
                                  <p:par>
                                    <p:cTn id="12" presetID="6" presetClass="emph" presetSubtype="0" fill="hold" grpId="1" nodeType="withEffect" p14:presetBounceEnd="99000">
                                      <p:stCondLst>
                                        <p:cond delay="1000"/>
                                      </p:stCondLst>
                                      <p:childTnLst>
                                        <p:animScale p14:bounceEnd="99000">
                                          <p:cBhvr>
                                            <p:cTn id="13" dur="1000" fill="hold"/>
                                            <p:tgtEl>
                                              <p:spTgt spid="41"/>
                                            </p:tgtEl>
                                          </p:cBhvr>
                                          <p:by x="110000" y="110000"/>
                                        </p:animScale>
                                      </p:childTnLst>
                                    </p:cTn>
                                  </p:par>
                                  <p:par>
                                    <p:cTn id="14" presetID="64" presetClass="path" presetSubtype="0" decel="100000" fill="hold" grpId="2" nodeType="withEffect">
                                      <p:stCondLst>
                                        <p:cond delay="1000"/>
                                      </p:stCondLst>
                                      <p:childTnLst>
                                        <p:animMotion origin="layout" path="M -8.33333E-7 0.11968 L -8.33333E-7 -1.85185E-6 " pathEditMode="relative" rAng="0" ptsTypes="AA">
                                          <p:cBhvr>
                                            <p:cTn id="15" dur="250" fill="hold"/>
                                            <p:tgtEl>
                                              <p:spTgt spid="41"/>
                                            </p:tgtEl>
                                            <p:attrNameLst>
                                              <p:attrName>ppt_x</p:attrName>
                                              <p:attrName>ppt_y</p:attrName>
                                            </p:attrNameLst>
                                          </p:cBhvr>
                                          <p:rCtr x="0" y="-5995"/>
                                        </p:animMotion>
                                      </p:childTnLst>
                                    </p:cTn>
                                  </p:par>
                                  <p:par>
                                    <p:cTn id="16" presetID="6" presetClass="emph" presetSubtype="0" accel="50000" decel="50000" fill="hold" grpId="3" nodeType="withEffect">
                                      <p:stCondLst>
                                        <p:cond delay="1000"/>
                                      </p:stCondLst>
                                      <p:childTnLst>
                                        <p:animScale>
                                          <p:cBhvr>
                                            <p:cTn id="17" dur="250" fill="hold"/>
                                            <p:tgtEl>
                                              <p:spTgt spid="41"/>
                                            </p:tgtEl>
                                          </p:cBhvr>
                                          <p:by x="91000" y="91000"/>
                                        </p:animScale>
                                      </p:childTnLst>
                                    </p:cTn>
                                  </p:par>
                                  <p:par>
                                    <p:cTn id="18" presetID="23" presetClass="entr" presetSubtype="16" fill="hold" nodeType="withEffect">
                                      <p:stCondLst>
                                        <p:cond delay="1000"/>
                                      </p:stCondLst>
                                      <p:childTnLst>
                                        <p:set>
                                          <p:cBhvr>
                                            <p:cTn id="19" dur="1" fill="hold">
                                              <p:stCondLst>
                                                <p:cond delay="0"/>
                                              </p:stCondLst>
                                            </p:cTn>
                                            <p:tgtEl>
                                              <p:spTgt spid="59"/>
                                            </p:tgtEl>
                                            <p:attrNameLst>
                                              <p:attrName>style.visibility</p:attrName>
                                            </p:attrNameLst>
                                          </p:cBhvr>
                                          <p:to>
                                            <p:strVal val="visible"/>
                                          </p:to>
                                        </p:set>
                                        <p:anim calcmode="lin" valueType="num">
                                          <p:cBhvr>
                                            <p:cTn id="20" dur="200" fill="hold"/>
                                            <p:tgtEl>
                                              <p:spTgt spid="59"/>
                                            </p:tgtEl>
                                            <p:attrNameLst>
                                              <p:attrName>ppt_w</p:attrName>
                                            </p:attrNameLst>
                                          </p:cBhvr>
                                          <p:tavLst>
                                            <p:tav tm="0">
                                              <p:val>
                                                <p:fltVal val="0"/>
                                              </p:val>
                                            </p:tav>
                                            <p:tav tm="100000">
                                              <p:val>
                                                <p:strVal val="#ppt_w"/>
                                              </p:val>
                                            </p:tav>
                                          </p:tavLst>
                                        </p:anim>
                                        <p:anim calcmode="lin" valueType="num">
                                          <p:cBhvr>
                                            <p:cTn id="21" dur="200" fill="hold"/>
                                            <p:tgtEl>
                                              <p:spTgt spid="59"/>
                                            </p:tgtEl>
                                            <p:attrNameLst>
                                              <p:attrName>ppt_h</p:attrName>
                                            </p:attrNameLst>
                                          </p:cBhvr>
                                          <p:tavLst>
                                            <p:tav tm="0">
                                              <p:val>
                                                <p:fltVal val="0"/>
                                              </p:val>
                                            </p:tav>
                                            <p:tav tm="100000">
                                              <p:val>
                                                <p:strVal val="#ppt_h"/>
                                              </p:val>
                                            </p:tav>
                                          </p:tavLst>
                                        </p:anim>
                                      </p:childTnLst>
                                    </p:cTn>
                                  </p:par>
                                  <p:par>
                                    <p:cTn id="22" presetID="6" presetClass="emph" presetSubtype="0" fill="hold" nodeType="withEffect" p14:presetBounceEnd="99000">
                                      <p:stCondLst>
                                        <p:cond delay="1000"/>
                                      </p:stCondLst>
                                      <p:childTnLst>
                                        <p:animScale p14:bounceEnd="99000">
                                          <p:cBhvr>
                                            <p:cTn id="23" dur="1000" fill="hold"/>
                                            <p:tgtEl>
                                              <p:spTgt spid="59"/>
                                            </p:tgtEl>
                                          </p:cBhvr>
                                          <p:by x="110000" y="110000"/>
                                        </p:animScale>
                                      </p:childTnLst>
                                    </p:cTn>
                                  </p:par>
                                  <p:par>
                                    <p:cTn id="24" presetID="64" presetClass="path" presetSubtype="0" decel="100000" fill="hold" nodeType="withEffect">
                                      <p:stCondLst>
                                        <p:cond delay="1000"/>
                                      </p:stCondLst>
                                      <p:childTnLst>
                                        <p:animMotion origin="layout" path="M -8.33333E-7 0.11968 L -8.33333E-7 -1.48148E-6 " pathEditMode="relative" rAng="0" ptsTypes="AA">
                                          <p:cBhvr>
                                            <p:cTn id="25" dur="250" fill="hold"/>
                                            <p:tgtEl>
                                              <p:spTgt spid="59"/>
                                            </p:tgtEl>
                                            <p:attrNameLst>
                                              <p:attrName>ppt_x</p:attrName>
                                              <p:attrName>ppt_y</p:attrName>
                                            </p:attrNameLst>
                                          </p:cBhvr>
                                          <p:rCtr x="0" y="-5995"/>
                                        </p:animMotion>
                                      </p:childTnLst>
                                    </p:cTn>
                                  </p:par>
                                  <p:par>
                                    <p:cTn id="26" presetID="6" presetClass="emph" presetSubtype="0" accel="50000" decel="50000" fill="hold" nodeType="withEffect">
                                      <p:stCondLst>
                                        <p:cond delay="1000"/>
                                      </p:stCondLst>
                                      <p:childTnLst>
                                        <p:animScale>
                                          <p:cBhvr>
                                            <p:cTn id="27" dur="250" fill="hold"/>
                                            <p:tgtEl>
                                              <p:spTgt spid="59"/>
                                            </p:tgtEl>
                                          </p:cBhvr>
                                          <p:by x="91000" y="91000"/>
                                        </p:animScale>
                                      </p:childTnLst>
                                    </p:cTn>
                                  </p:par>
                                  <p:par>
                                    <p:cTn id="28" presetID="10" presetClass="entr" presetSubtype="0" fill="hold" grpId="0" nodeType="withEffect">
                                      <p:stCondLst>
                                        <p:cond delay="100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63" presetClass="path" presetSubtype="0" decel="100000" fill="hold" grpId="1" nodeType="withEffect">
                                      <p:stCondLst>
                                        <p:cond delay="1000"/>
                                      </p:stCondLst>
                                      <p:childTnLst>
                                        <p:animMotion origin="layout" path="M 1.875E-6 0.05185 L 1.875E-6 1.11111E-6 " pathEditMode="relative" rAng="0" ptsTypes="AA">
                                          <p:cBhvr>
                                            <p:cTn id="32" dur="500" fill="hold"/>
                                            <p:tgtEl>
                                              <p:spTgt spid="75"/>
                                            </p:tgtEl>
                                            <p:attrNameLst>
                                              <p:attrName>ppt_x</p:attrName>
                                              <p:attrName>ppt_y</p:attrName>
                                            </p:attrNameLst>
                                          </p:cBhvr>
                                          <p:rCtr x="0" y="-2593"/>
                                        </p:animMotion>
                                      </p:childTnLst>
                                    </p:cTn>
                                  </p:par>
                                </p:childTnLst>
                              </p:cTn>
                            </p:par>
                            <p:par>
                              <p:cTn id="33" fill="hold">
                                <p:stCondLst>
                                  <p:cond delay="2000"/>
                                </p:stCondLst>
                                <p:childTnLst>
                                  <p:par>
                                    <p:cTn id="34" presetID="16" presetClass="entr" presetSubtype="37" fill="hold" nodeType="afterEffect">
                                      <p:stCondLst>
                                        <p:cond delay="500"/>
                                      </p:stCondLst>
                                      <p:childTnLst>
                                        <p:set>
                                          <p:cBhvr>
                                            <p:cTn id="35" dur="1" fill="hold">
                                              <p:stCondLst>
                                                <p:cond delay="0"/>
                                              </p:stCondLst>
                                            </p:cTn>
                                            <p:tgtEl>
                                              <p:spTgt spid="73"/>
                                            </p:tgtEl>
                                            <p:attrNameLst>
                                              <p:attrName>style.visibility</p:attrName>
                                            </p:attrNameLst>
                                          </p:cBhvr>
                                          <p:to>
                                            <p:strVal val="visible"/>
                                          </p:to>
                                        </p:set>
                                        <p:animEffect transition="in" filter="barn(outVertical)">
                                          <p:cBhvr>
                                            <p:cTn id="36" dur="500"/>
                                            <p:tgtEl>
                                              <p:spTgt spid="73"/>
                                            </p:tgtEl>
                                          </p:cBhvr>
                                        </p:animEffect>
                                      </p:childTnLst>
                                    </p:cTn>
                                  </p:par>
                                  <p:par>
                                    <p:cTn id="37" presetID="23" presetClass="entr" presetSubtype="16" fill="hold" grpId="0" nodeType="withEffect">
                                      <p:stCondLst>
                                        <p:cond delay="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00" fill="hold"/>
                                            <p:tgtEl>
                                              <p:spTgt spid="42"/>
                                            </p:tgtEl>
                                            <p:attrNameLst>
                                              <p:attrName>ppt_w</p:attrName>
                                            </p:attrNameLst>
                                          </p:cBhvr>
                                          <p:tavLst>
                                            <p:tav tm="0">
                                              <p:val>
                                                <p:fltVal val="0"/>
                                              </p:val>
                                            </p:tav>
                                            <p:tav tm="100000">
                                              <p:val>
                                                <p:strVal val="#ppt_w"/>
                                              </p:val>
                                            </p:tav>
                                          </p:tavLst>
                                        </p:anim>
                                        <p:anim calcmode="lin" valueType="num">
                                          <p:cBhvr>
                                            <p:cTn id="40" dur="200" fill="hold"/>
                                            <p:tgtEl>
                                              <p:spTgt spid="42"/>
                                            </p:tgtEl>
                                            <p:attrNameLst>
                                              <p:attrName>ppt_h</p:attrName>
                                            </p:attrNameLst>
                                          </p:cBhvr>
                                          <p:tavLst>
                                            <p:tav tm="0">
                                              <p:val>
                                                <p:fltVal val="0"/>
                                              </p:val>
                                            </p:tav>
                                            <p:tav tm="100000">
                                              <p:val>
                                                <p:strVal val="#ppt_h"/>
                                              </p:val>
                                            </p:tav>
                                          </p:tavLst>
                                        </p:anim>
                                      </p:childTnLst>
                                    </p:cTn>
                                  </p:par>
                                  <p:par>
                                    <p:cTn id="41" presetID="6" presetClass="emph" presetSubtype="0" fill="hold" grpId="1" nodeType="withEffect" p14:presetBounceEnd="99000">
                                      <p:stCondLst>
                                        <p:cond delay="250"/>
                                      </p:stCondLst>
                                      <p:childTnLst>
                                        <p:animScale p14:bounceEnd="99000">
                                          <p:cBhvr>
                                            <p:cTn id="42" dur="1000" fill="hold"/>
                                            <p:tgtEl>
                                              <p:spTgt spid="42"/>
                                            </p:tgtEl>
                                          </p:cBhvr>
                                          <p:by x="110000" y="110000"/>
                                        </p:animScale>
                                      </p:childTnLst>
                                    </p:cTn>
                                  </p:par>
                                  <p:par>
                                    <p:cTn id="43" presetID="64" presetClass="path" presetSubtype="0" decel="100000" fill="hold" grpId="2" nodeType="withEffect">
                                      <p:stCondLst>
                                        <p:cond delay="250"/>
                                      </p:stCondLst>
                                      <p:childTnLst>
                                        <p:animMotion origin="layout" path="M 2.91667E-6 0.11968 L 2.91667E-6 -1.85185E-6 " pathEditMode="relative" rAng="0" ptsTypes="AA">
                                          <p:cBhvr>
                                            <p:cTn id="44" dur="250" fill="hold"/>
                                            <p:tgtEl>
                                              <p:spTgt spid="42"/>
                                            </p:tgtEl>
                                            <p:attrNameLst>
                                              <p:attrName>ppt_x</p:attrName>
                                              <p:attrName>ppt_y</p:attrName>
                                            </p:attrNameLst>
                                          </p:cBhvr>
                                          <p:rCtr x="0" y="-5995"/>
                                        </p:animMotion>
                                      </p:childTnLst>
                                    </p:cTn>
                                  </p:par>
                                  <p:par>
                                    <p:cTn id="45" presetID="6" presetClass="emph" presetSubtype="0" accel="50000" decel="50000" fill="hold" grpId="3" nodeType="withEffect">
                                      <p:stCondLst>
                                        <p:cond delay="250"/>
                                      </p:stCondLst>
                                      <p:childTnLst>
                                        <p:animScale>
                                          <p:cBhvr>
                                            <p:cTn id="46" dur="250" fill="hold"/>
                                            <p:tgtEl>
                                              <p:spTgt spid="42"/>
                                            </p:tgtEl>
                                          </p:cBhvr>
                                          <p:by x="91000" y="91000"/>
                                        </p:animScale>
                                      </p:childTnLst>
                                    </p:cTn>
                                  </p:par>
                                  <p:par>
                                    <p:cTn id="47" presetID="23" presetClass="entr" presetSubtype="16" fill="hold" nodeType="withEffect">
                                      <p:stCondLst>
                                        <p:cond delay="25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00" fill="hold"/>
                                            <p:tgtEl>
                                              <p:spTgt spid="44"/>
                                            </p:tgtEl>
                                            <p:attrNameLst>
                                              <p:attrName>ppt_w</p:attrName>
                                            </p:attrNameLst>
                                          </p:cBhvr>
                                          <p:tavLst>
                                            <p:tav tm="0">
                                              <p:val>
                                                <p:fltVal val="0"/>
                                              </p:val>
                                            </p:tav>
                                            <p:tav tm="100000">
                                              <p:val>
                                                <p:strVal val="#ppt_w"/>
                                              </p:val>
                                            </p:tav>
                                          </p:tavLst>
                                        </p:anim>
                                        <p:anim calcmode="lin" valueType="num">
                                          <p:cBhvr>
                                            <p:cTn id="50" dur="200" fill="hold"/>
                                            <p:tgtEl>
                                              <p:spTgt spid="44"/>
                                            </p:tgtEl>
                                            <p:attrNameLst>
                                              <p:attrName>ppt_h</p:attrName>
                                            </p:attrNameLst>
                                          </p:cBhvr>
                                          <p:tavLst>
                                            <p:tav tm="0">
                                              <p:val>
                                                <p:fltVal val="0"/>
                                              </p:val>
                                            </p:tav>
                                            <p:tav tm="100000">
                                              <p:val>
                                                <p:strVal val="#ppt_h"/>
                                              </p:val>
                                            </p:tav>
                                          </p:tavLst>
                                        </p:anim>
                                      </p:childTnLst>
                                    </p:cTn>
                                  </p:par>
                                  <p:par>
                                    <p:cTn id="51" presetID="6" presetClass="emph" presetSubtype="0" fill="hold" nodeType="withEffect" p14:presetBounceEnd="99000">
                                      <p:stCondLst>
                                        <p:cond delay="250"/>
                                      </p:stCondLst>
                                      <p:childTnLst>
                                        <p:animScale p14:bounceEnd="99000">
                                          <p:cBhvr>
                                            <p:cTn id="52" dur="1000" fill="hold"/>
                                            <p:tgtEl>
                                              <p:spTgt spid="44"/>
                                            </p:tgtEl>
                                          </p:cBhvr>
                                          <p:by x="110000" y="110000"/>
                                        </p:animScale>
                                      </p:childTnLst>
                                    </p:cTn>
                                  </p:par>
                                  <p:par>
                                    <p:cTn id="53" presetID="64" presetClass="path" presetSubtype="0" decel="100000" fill="hold" nodeType="withEffect">
                                      <p:stCondLst>
                                        <p:cond delay="250"/>
                                      </p:stCondLst>
                                      <p:childTnLst>
                                        <p:animMotion origin="layout" path="M 2.08333E-6 0.11968 L 2.08333E-6 0 " pathEditMode="relative" rAng="0" ptsTypes="AA">
                                          <p:cBhvr>
                                            <p:cTn id="54" dur="250" fill="hold"/>
                                            <p:tgtEl>
                                              <p:spTgt spid="44"/>
                                            </p:tgtEl>
                                            <p:attrNameLst>
                                              <p:attrName>ppt_x</p:attrName>
                                              <p:attrName>ppt_y</p:attrName>
                                            </p:attrNameLst>
                                          </p:cBhvr>
                                          <p:rCtr x="0" y="-5995"/>
                                        </p:animMotion>
                                      </p:childTnLst>
                                    </p:cTn>
                                  </p:par>
                                  <p:par>
                                    <p:cTn id="55" presetID="6" presetClass="emph" presetSubtype="0" accel="50000" decel="50000" fill="hold" nodeType="withEffect">
                                      <p:stCondLst>
                                        <p:cond delay="250"/>
                                      </p:stCondLst>
                                      <p:childTnLst>
                                        <p:animScale>
                                          <p:cBhvr>
                                            <p:cTn id="56" dur="250" fill="hold"/>
                                            <p:tgtEl>
                                              <p:spTgt spid="44"/>
                                            </p:tgtEl>
                                          </p:cBhvr>
                                          <p:by x="91000" y="91000"/>
                                        </p:animScale>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63" presetClass="path" presetSubtype="0" decel="100000" fill="hold" grpId="1" nodeType="withEffect">
                                      <p:stCondLst>
                                        <p:cond delay="0"/>
                                      </p:stCondLst>
                                      <p:childTnLst>
                                        <p:animMotion origin="layout" path="M 2.91667E-6 0.05185 L 2.91667E-6 1.11111E-6 " pathEditMode="relative" rAng="0" ptsTypes="AA">
                                          <p:cBhvr>
                                            <p:cTn id="61" dur="500" fill="hold"/>
                                            <p:tgtEl>
                                              <p:spTgt spid="71"/>
                                            </p:tgtEl>
                                            <p:attrNameLst>
                                              <p:attrName>ppt_x</p:attrName>
                                              <p:attrName>ppt_y</p:attrName>
                                            </p:attrNameLst>
                                          </p:cBhvr>
                                          <p:rCtr x="0" y="-2593"/>
                                        </p:animMotion>
                                      </p:childTnLst>
                                    </p:cTn>
                                  </p:par>
                                </p:childTnLst>
                              </p:cTn>
                            </p:par>
                            <p:par>
                              <p:cTn id="62" fill="hold">
                                <p:stCondLst>
                                  <p:cond delay="3250"/>
                                </p:stCondLst>
                                <p:childTnLst>
                                  <p:par>
                                    <p:cTn id="63" presetID="16" presetClass="entr" presetSubtype="37" fill="hold" nodeType="afterEffect">
                                      <p:stCondLst>
                                        <p:cond delay="500"/>
                                      </p:stCondLst>
                                      <p:childTnLst>
                                        <p:set>
                                          <p:cBhvr>
                                            <p:cTn id="64" dur="1" fill="hold">
                                              <p:stCondLst>
                                                <p:cond delay="0"/>
                                              </p:stCondLst>
                                            </p:cTn>
                                            <p:tgtEl>
                                              <p:spTgt spid="74"/>
                                            </p:tgtEl>
                                            <p:attrNameLst>
                                              <p:attrName>style.visibility</p:attrName>
                                            </p:attrNameLst>
                                          </p:cBhvr>
                                          <p:to>
                                            <p:strVal val="visible"/>
                                          </p:to>
                                        </p:set>
                                        <p:animEffect transition="in" filter="barn(outVertical)">
                                          <p:cBhvr>
                                            <p:cTn id="65" dur="500"/>
                                            <p:tgtEl>
                                              <p:spTgt spid="74"/>
                                            </p:tgtEl>
                                          </p:cBhvr>
                                        </p:animEffect>
                                      </p:childTnLst>
                                    </p:cTn>
                                  </p:par>
                                  <p:par>
                                    <p:cTn id="66" presetID="23" presetClass="entr" presetSubtype="16" fill="hold" grpId="0" nodeType="withEffect">
                                      <p:stCondLst>
                                        <p:cond delay="250"/>
                                      </p:stCondLst>
                                      <p:childTnLst>
                                        <p:set>
                                          <p:cBhvr>
                                            <p:cTn id="67" dur="1" fill="hold">
                                              <p:stCondLst>
                                                <p:cond delay="0"/>
                                              </p:stCondLst>
                                            </p:cTn>
                                            <p:tgtEl>
                                              <p:spTgt spid="43"/>
                                            </p:tgtEl>
                                            <p:attrNameLst>
                                              <p:attrName>style.visibility</p:attrName>
                                            </p:attrNameLst>
                                          </p:cBhvr>
                                          <p:to>
                                            <p:strVal val="visible"/>
                                          </p:to>
                                        </p:set>
                                        <p:anim calcmode="lin" valueType="num">
                                          <p:cBhvr>
                                            <p:cTn id="68" dur="200" fill="hold"/>
                                            <p:tgtEl>
                                              <p:spTgt spid="43"/>
                                            </p:tgtEl>
                                            <p:attrNameLst>
                                              <p:attrName>ppt_w</p:attrName>
                                            </p:attrNameLst>
                                          </p:cBhvr>
                                          <p:tavLst>
                                            <p:tav tm="0">
                                              <p:val>
                                                <p:fltVal val="0"/>
                                              </p:val>
                                            </p:tav>
                                            <p:tav tm="100000">
                                              <p:val>
                                                <p:strVal val="#ppt_w"/>
                                              </p:val>
                                            </p:tav>
                                          </p:tavLst>
                                        </p:anim>
                                        <p:anim calcmode="lin" valueType="num">
                                          <p:cBhvr>
                                            <p:cTn id="69" dur="200" fill="hold"/>
                                            <p:tgtEl>
                                              <p:spTgt spid="43"/>
                                            </p:tgtEl>
                                            <p:attrNameLst>
                                              <p:attrName>ppt_h</p:attrName>
                                            </p:attrNameLst>
                                          </p:cBhvr>
                                          <p:tavLst>
                                            <p:tav tm="0">
                                              <p:val>
                                                <p:fltVal val="0"/>
                                              </p:val>
                                            </p:tav>
                                            <p:tav tm="100000">
                                              <p:val>
                                                <p:strVal val="#ppt_h"/>
                                              </p:val>
                                            </p:tav>
                                          </p:tavLst>
                                        </p:anim>
                                      </p:childTnLst>
                                    </p:cTn>
                                  </p:par>
                                  <p:par>
                                    <p:cTn id="70" presetID="6" presetClass="emph" presetSubtype="0" fill="hold" grpId="1" nodeType="withEffect" p14:presetBounceEnd="99000">
                                      <p:stCondLst>
                                        <p:cond delay="250"/>
                                      </p:stCondLst>
                                      <p:childTnLst>
                                        <p:animScale p14:bounceEnd="99000">
                                          <p:cBhvr>
                                            <p:cTn id="71" dur="1000" fill="hold"/>
                                            <p:tgtEl>
                                              <p:spTgt spid="43"/>
                                            </p:tgtEl>
                                          </p:cBhvr>
                                          <p:by x="110000" y="110000"/>
                                        </p:animScale>
                                      </p:childTnLst>
                                    </p:cTn>
                                  </p:par>
                                  <p:par>
                                    <p:cTn id="72" presetID="64" presetClass="path" presetSubtype="0" decel="100000" fill="hold" grpId="2" nodeType="withEffect">
                                      <p:stCondLst>
                                        <p:cond delay="250"/>
                                      </p:stCondLst>
                                      <p:childTnLst>
                                        <p:animMotion origin="layout" path="M -3.54167E-6 0.11967 L -3.54167E-6 2.22222E-6 " pathEditMode="relative" rAng="0" ptsTypes="AA">
                                          <p:cBhvr>
                                            <p:cTn id="73" dur="250" fill="hold"/>
                                            <p:tgtEl>
                                              <p:spTgt spid="43"/>
                                            </p:tgtEl>
                                            <p:attrNameLst>
                                              <p:attrName>ppt_x</p:attrName>
                                              <p:attrName>ppt_y</p:attrName>
                                            </p:attrNameLst>
                                          </p:cBhvr>
                                          <p:rCtr x="0" y="-5995"/>
                                        </p:animMotion>
                                      </p:childTnLst>
                                    </p:cTn>
                                  </p:par>
                                  <p:par>
                                    <p:cTn id="74" presetID="6" presetClass="emph" presetSubtype="0" accel="50000" decel="50000" fill="hold" grpId="3" nodeType="withEffect">
                                      <p:stCondLst>
                                        <p:cond delay="250"/>
                                      </p:stCondLst>
                                      <p:childTnLst>
                                        <p:animScale>
                                          <p:cBhvr>
                                            <p:cTn id="75" dur="250" fill="hold"/>
                                            <p:tgtEl>
                                              <p:spTgt spid="43"/>
                                            </p:tgtEl>
                                          </p:cBhvr>
                                          <p:by x="91000" y="91000"/>
                                        </p:animScale>
                                      </p:childTnLst>
                                    </p:cTn>
                                  </p:par>
                                  <p:par>
                                    <p:cTn id="76" presetID="23" presetClass="entr" presetSubtype="16" fill="hold" nodeType="withEffect">
                                      <p:stCondLst>
                                        <p:cond delay="25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00" fill="hold"/>
                                            <p:tgtEl>
                                              <p:spTgt spid="51"/>
                                            </p:tgtEl>
                                            <p:attrNameLst>
                                              <p:attrName>ppt_w</p:attrName>
                                            </p:attrNameLst>
                                          </p:cBhvr>
                                          <p:tavLst>
                                            <p:tav tm="0">
                                              <p:val>
                                                <p:fltVal val="0"/>
                                              </p:val>
                                            </p:tav>
                                            <p:tav tm="100000">
                                              <p:val>
                                                <p:strVal val="#ppt_w"/>
                                              </p:val>
                                            </p:tav>
                                          </p:tavLst>
                                        </p:anim>
                                        <p:anim calcmode="lin" valueType="num">
                                          <p:cBhvr>
                                            <p:cTn id="79" dur="200" fill="hold"/>
                                            <p:tgtEl>
                                              <p:spTgt spid="51"/>
                                            </p:tgtEl>
                                            <p:attrNameLst>
                                              <p:attrName>ppt_h</p:attrName>
                                            </p:attrNameLst>
                                          </p:cBhvr>
                                          <p:tavLst>
                                            <p:tav tm="0">
                                              <p:val>
                                                <p:fltVal val="0"/>
                                              </p:val>
                                            </p:tav>
                                            <p:tav tm="100000">
                                              <p:val>
                                                <p:strVal val="#ppt_h"/>
                                              </p:val>
                                            </p:tav>
                                          </p:tavLst>
                                        </p:anim>
                                      </p:childTnLst>
                                    </p:cTn>
                                  </p:par>
                                  <p:par>
                                    <p:cTn id="80" presetID="6" presetClass="emph" presetSubtype="0" fill="hold" nodeType="withEffect" p14:presetBounceEnd="99000">
                                      <p:stCondLst>
                                        <p:cond delay="250"/>
                                      </p:stCondLst>
                                      <p:childTnLst>
                                        <p:animScale p14:bounceEnd="99000">
                                          <p:cBhvr>
                                            <p:cTn id="81" dur="1000" fill="hold"/>
                                            <p:tgtEl>
                                              <p:spTgt spid="51"/>
                                            </p:tgtEl>
                                          </p:cBhvr>
                                          <p:by x="110000" y="110000"/>
                                        </p:animScale>
                                      </p:childTnLst>
                                    </p:cTn>
                                  </p:par>
                                  <p:par>
                                    <p:cTn id="82" presetID="6" presetClass="emph" presetSubtype="0" accel="50000" decel="50000" fill="hold" nodeType="withEffect">
                                      <p:stCondLst>
                                        <p:cond delay="250"/>
                                      </p:stCondLst>
                                      <p:childTnLst>
                                        <p:animScale>
                                          <p:cBhvr>
                                            <p:cTn id="83" dur="250" fill="hold"/>
                                            <p:tgtEl>
                                              <p:spTgt spid="51"/>
                                            </p:tgtEl>
                                          </p:cBhvr>
                                          <p:by x="91000" y="91000"/>
                                        </p:animScale>
                                      </p:childTnLst>
                                    </p:cTn>
                                  </p:par>
                                  <p:par>
                                    <p:cTn id="84" presetID="10" presetClass="entr" presetSubtype="0"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par>
                                    <p:cTn id="87" presetID="63" presetClass="path" presetSubtype="0" decel="100000" fill="hold" grpId="1" nodeType="withEffect">
                                      <p:stCondLst>
                                        <p:cond delay="0"/>
                                      </p:stCondLst>
                                      <p:childTnLst>
                                        <p:animMotion origin="layout" path="M -8.33333E-7 0.05186 L -8.33333E-7 -3.33333E-6 " pathEditMode="relative" rAng="0" ptsTypes="AA">
                                          <p:cBhvr>
                                            <p:cTn id="88" dur="500" fill="hold"/>
                                            <p:tgtEl>
                                              <p:spTgt spid="72"/>
                                            </p:tgtEl>
                                            <p:attrNameLst>
                                              <p:attrName>ppt_x</p:attrName>
                                              <p:attrName>ppt_y</p:attrName>
                                            </p:attrNameLst>
                                          </p:cBhvr>
                                          <p:rCtr x="0"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1" grpId="2" animBg="1"/>
          <p:bldP spid="41" grpId="3" animBg="1"/>
          <p:bldP spid="42" grpId="0" animBg="1"/>
          <p:bldP spid="42" grpId="1" animBg="1"/>
          <p:bldP spid="42" grpId="2" animBg="1"/>
          <p:bldP spid="42" grpId="3" animBg="1"/>
          <p:bldP spid="43" grpId="0" animBg="1"/>
          <p:bldP spid="43" grpId="1" animBg="1"/>
          <p:bldP spid="43" grpId="2" animBg="1"/>
          <p:bldP spid="43" grpId="3" animBg="1"/>
          <p:bldP spid="71" grpId="0"/>
          <p:bldP spid="71" grpId="1"/>
          <p:bldP spid="72" grpId="0"/>
          <p:bldP spid="72" grpId="1"/>
          <p:bldP spid="75" grpId="0"/>
          <p:bldP spid="7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3" presetClass="entr" presetSubtype="16"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 calcmode="lin" valueType="num">
                                          <p:cBhvr>
                                            <p:cTn id="10" dur="200" fill="hold"/>
                                            <p:tgtEl>
                                              <p:spTgt spid="41"/>
                                            </p:tgtEl>
                                            <p:attrNameLst>
                                              <p:attrName>ppt_w</p:attrName>
                                            </p:attrNameLst>
                                          </p:cBhvr>
                                          <p:tavLst>
                                            <p:tav tm="0">
                                              <p:val>
                                                <p:fltVal val="0"/>
                                              </p:val>
                                            </p:tav>
                                            <p:tav tm="100000">
                                              <p:val>
                                                <p:strVal val="#ppt_w"/>
                                              </p:val>
                                            </p:tav>
                                          </p:tavLst>
                                        </p:anim>
                                        <p:anim calcmode="lin" valueType="num">
                                          <p:cBhvr>
                                            <p:cTn id="11" dur="200" fill="hold"/>
                                            <p:tgtEl>
                                              <p:spTgt spid="41"/>
                                            </p:tgtEl>
                                            <p:attrNameLst>
                                              <p:attrName>ppt_h</p:attrName>
                                            </p:attrNameLst>
                                          </p:cBhvr>
                                          <p:tavLst>
                                            <p:tav tm="0">
                                              <p:val>
                                                <p:fltVal val="0"/>
                                              </p:val>
                                            </p:tav>
                                            <p:tav tm="100000">
                                              <p:val>
                                                <p:strVal val="#ppt_h"/>
                                              </p:val>
                                            </p:tav>
                                          </p:tavLst>
                                        </p:anim>
                                      </p:childTnLst>
                                    </p:cTn>
                                  </p:par>
                                  <p:par>
                                    <p:cTn id="12" presetID="6" presetClass="emph" presetSubtype="0" fill="hold" grpId="1" nodeType="withEffect">
                                      <p:stCondLst>
                                        <p:cond delay="1000"/>
                                      </p:stCondLst>
                                      <p:childTnLst>
                                        <p:animScale>
                                          <p:cBhvr>
                                            <p:cTn id="13" dur="1000" fill="hold"/>
                                            <p:tgtEl>
                                              <p:spTgt spid="41"/>
                                            </p:tgtEl>
                                          </p:cBhvr>
                                          <p:by x="110000" y="110000"/>
                                        </p:animScale>
                                      </p:childTnLst>
                                    </p:cTn>
                                  </p:par>
                                  <p:par>
                                    <p:cTn id="14" presetID="64" presetClass="path" presetSubtype="0" decel="100000" fill="hold" grpId="2" nodeType="withEffect">
                                      <p:stCondLst>
                                        <p:cond delay="1000"/>
                                      </p:stCondLst>
                                      <p:childTnLst>
                                        <p:animMotion origin="layout" path="M -8.33333E-7 0.11968 L -8.33333E-7 -1.85185E-6 " pathEditMode="relative" rAng="0" ptsTypes="AA">
                                          <p:cBhvr>
                                            <p:cTn id="15" dur="250" fill="hold"/>
                                            <p:tgtEl>
                                              <p:spTgt spid="41"/>
                                            </p:tgtEl>
                                            <p:attrNameLst>
                                              <p:attrName>ppt_x</p:attrName>
                                              <p:attrName>ppt_y</p:attrName>
                                            </p:attrNameLst>
                                          </p:cBhvr>
                                          <p:rCtr x="0" y="-5995"/>
                                        </p:animMotion>
                                      </p:childTnLst>
                                    </p:cTn>
                                  </p:par>
                                  <p:par>
                                    <p:cTn id="16" presetID="6" presetClass="emph" presetSubtype="0" accel="50000" decel="50000" fill="hold" grpId="3" nodeType="withEffect">
                                      <p:stCondLst>
                                        <p:cond delay="1000"/>
                                      </p:stCondLst>
                                      <p:childTnLst>
                                        <p:animScale>
                                          <p:cBhvr>
                                            <p:cTn id="17" dur="250" fill="hold"/>
                                            <p:tgtEl>
                                              <p:spTgt spid="41"/>
                                            </p:tgtEl>
                                          </p:cBhvr>
                                          <p:by x="91000" y="91000"/>
                                        </p:animScale>
                                      </p:childTnLst>
                                    </p:cTn>
                                  </p:par>
                                  <p:par>
                                    <p:cTn id="18" presetID="23" presetClass="entr" presetSubtype="16" fill="hold" nodeType="withEffect">
                                      <p:stCondLst>
                                        <p:cond delay="1000"/>
                                      </p:stCondLst>
                                      <p:childTnLst>
                                        <p:set>
                                          <p:cBhvr>
                                            <p:cTn id="19" dur="1" fill="hold">
                                              <p:stCondLst>
                                                <p:cond delay="0"/>
                                              </p:stCondLst>
                                            </p:cTn>
                                            <p:tgtEl>
                                              <p:spTgt spid="59"/>
                                            </p:tgtEl>
                                            <p:attrNameLst>
                                              <p:attrName>style.visibility</p:attrName>
                                            </p:attrNameLst>
                                          </p:cBhvr>
                                          <p:to>
                                            <p:strVal val="visible"/>
                                          </p:to>
                                        </p:set>
                                        <p:anim calcmode="lin" valueType="num">
                                          <p:cBhvr>
                                            <p:cTn id="20" dur="200" fill="hold"/>
                                            <p:tgtEl>
                                              <p:spTgt spid="59"/>
                                            </p:tgtEl>
                                            <p:attrNameLst>
                                              <p:attrName>ppt_w</p:attrName>
                                            </p:attrNameLst>
                                          </p:cBhvr>
                                          <p:tavLst>
                                            <p:tav tm="0">
                                              <p:val>
                                                <p:fltVal val="0"/>
                                              </p:val>
                                            </p:tav>
                                            <p:tav tm="100000">
                                              <p:val>
                                                <p:strVal val="#ppt_w"/>
                                              </p:val>
                                            </p:tav>
                                          </p:tavLst>
                                        </p:anim>
                                        <p:anim calcmode="lin" valueType="num">
                                          <p:cBhvr>
                                            <p:cTn id="21" dur="200" fill="hold"/>
                                            <p:tgtEl>
                                              <p:spTgt spid="59"/>
                                            </p:tgtEl>
                                            <p:attrNameLst>
                                              <p:attrName>ppt_h</p:attrName>
                                            </p:attrNameLst>
                                          </p:cBhvr>
                                          <p:tavLst>
                                            <p:tav tm="0">
                                              <p:val>
                                                <p:fltVal val="0"/>
                                              </p:val>
                                            </p:tav>
                                            <p:tav tm="100000">
                                              <p:val>
                                                <p:strVal val="#ppt_h"/>
                                              </p:val>
                                            </p:tav>
                                          </p:tavLst>
                                        </p:anim>
                                      </p:childTnLst>
                                    </p:cTn>
                                  </p:par>
                                  <p:par>
                                    <p:cTn id="22" presetID="6" presetClass="emph" presetSubtype="0" fill="hold" nodeType="withEffect">
                                      <p:stCondLst>
                                        <p:cond delay="1000"/>
                                      </p:stCondLst>
                                      <p:childTnLst>
                                        <p:animScale>
                                          <p:cBhvr>
                                            <p:cTn id="23" dur="1000" fill="hold"/>
                                            <p:tgtEl>
                                              <p:spTgt spid="59"/>
                                            </p:tgtEl>
                                          </p:cBhvr>
                                          <p:by x="110000" y="110000"/>
                                        </p:animScale>
                                      </p:childTnLst>
                                    </p:cTn>
                                  </p:par>
                                  <p:par>
                                    <p:cTn id="24" presetID="64" presetClass="path" presetSubtype="0" decel="100000" fill="hold" nodeType="withEffect">
                                      <p:stCondLst>
                                        <p:cond delay="1000"/>
                                      </p:stCondLst>
                                      <p:childTnLst>
                                        <p:animMotion origin="layout" path="M -8.33333E-7 0.11968 L -8.33333E-7 -1.48148E-6 " pathEditMode="relative" rAng="0" ptsTypes="AA">
                                          <p:cBhvr>
                                            <p:cTn id="25" dur="250" fill="hold"/>
                                            <p:tgtEl>
                                              <p:spTgt spid="59"/>
                                            </p:tgtEl>
                                            <p:attrNameLst>
                                              <p:attrName>ppt_x</p:attrName>
                                              <p:attrName>ppt_y</p:attrName>
                                            </p:attrNameLst>
                                          </p:cBhvr>
                                          <p:rCtr x="0" y="-5995"/>
                                        </p:animMotion>
                                      </p:childTnLst>
                                    </p:cTn>
                                  </p:par>
                                  <p:par>
                                    <p:cTn id="26" presetID="6" presetClass="emph" presetSubtype="0" accel="50000" decel="50000" fill="hold" nodeType="withEffect">
                                      <p:stCondLst>
                                        <p:cond delay="1000"/>
                                      </p:stCondLst>
                                      <p:childTnLst>
                                        <p:animScale>
                                          <p:cBhvr>
                                            <p:cTn id="27" dur="250" fill="hold"/>
                                            <p:tgtEl>
                                              <p:spTgt spid="59"/>
                                            </p:tgtEl>
                                          </p:cBhvr>
                                          <p:by x="91000" y="91000"/>
                                        </p:animScale>
                                      </p:childTnLst>
                                    </p:cTn>
                                  </p:par>
                                  <p:par>
                                    <p:cTn id="28" presetID="10" presetClass="entr" presetSubtype="0" fill="hold" grpId="0" nodeType="withEffect">
                                      <p:stCondLst>
                                        <p:cond delay="100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63" presetClass="path" presetSubtype="0" decel="100000" fill="hold" grpId="1" nodeType="withEffect">
                                      <p:stCondLst>
                                        <p:cond delay="1000"/>
                                      </p:stCondLst>
                                      <p:childTnLst>
                                        <p:animMotion origin="layout" path="M 1.875E-6 0.05185 L 1.875E-6 1.11111E-6 " pathEditMode="relative" rAng="0" ptsTypes="AA">
                                          <p:cBhvr>
                                            <p:cTn id="32" dur="500" fill="hold"/>
                                            <p:tgtEl>
                                              <p:spTgt spid="75"/>
                                            </p:tgtEl>
                                            <p:attrNameLst>
                                              <p:attrName>ppt_x</p:attrName>
                                              <p:attrName>ppt_y</p:attrName>
                                            </p:attrNameLst>
                                          </p:cBhvr>
                                          <p:rCtr x="0" y="-2593"/>
                                        </p:animMotion>
                                      </p:childTnLst>
                                    </p:cTn>
                                  </p:par>
                                </p:childTnLst>
                              </p:cTn>
                            </p:par>
                            <p:par>
                              <p:cTn id="33" fill="hold">
                                <p:stCondLst>
                                  <p:cond delay="2000"/>
                                </p:stCondLst>
                                <p:childTnLst>
                                  <p:par>
                                    <p:cTn id="34" presetID="16" presetClass="entr" presetSubtype="37" fill="hold" nodeType="afterEffect">
                                      <p:stCondLst>
                                        <p:cond delay="500"/>
                                      </p:stCondLst>
                                      <p:childTnLst>
                                        <p:set>
                                          <p:cBhvr>
                                            <p:cTn id="35" dur="1" fill="hold">
                                              <p:stCondLst>
                                                <p:cond delay="0"/>
                                              </p:stCondLst>
                                            </p:cTn>
                                            <p:tgtEl>
                                              <p:spTgt spid="73"/>
                                            </p:tgtEl>
                                            <p:attrNameLst>
                                              <p:attrName>style.visibility</p:attrName>
                                            </p:attrNameLst>
                                          </p:cBhvr>
                                          <p:to>
                                            <p:strVal val="visible"/>
                                          </p:to>
                                        </p:set>
                                        <p:animEffect transition="in" filter="barn(outVertical)">
                                          <p:cBhvr>
                                            <p:cTn id="36" dur="500"/>
                                            <p:tgtEl>
                                              <p:spTgt spid="73"/>
                                            </p:tgtEl>
                                          </p:cBhvr>
                                        </p:animEffect>
                                      </p:childTnLst>
                                    </p:cTn>
                                  </p:par>
                                  <p:par>
                                    <p:cTn id="37" presetID="23" presetClass="entr" presetSubtype="16" fill="hold" grpId="0" nodeType="withEffect">
                                      <p:stCondLst>
                                        <p:cond delay="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00" fill="hold"/>
                                            <p:tgtEl>
                                              <p:spTgt spid="42"/>
                                            </p:tgtEl>
                                            <p:attrNameLst>
                                              <p:attrName>ppt_w</p:attrName>
                                            </p:attrNameLst>
                                          </p:cBhvr>
                                          <p:tavLst>
                                            <p:tav tm="0">
                                              <p:val>
                                                <p:fltVal val="0"/>
                                              </p:val>
                                            </p:tav>
                                            <p:tav tm="100000">
                                              <p:val>
                                                <p:strVal val="#ppt_w"/>
                                              </p:val>
                                            </p:tav>
                                          </p:tavLst>
                                        </p:anim>
                                        <p:anim calcmode="lin" valueType="num">
                                          <p:cBhvr>
                                            <p:cTn id="40" dur="200" fill="hold"/>
                                            <p:tgtEl>
                                              <p:spTgt spid="42"/>
                                            </p:tgtEl>
                                            <p:attrNameLst>
                                              <p:attrName>ppt_h</p:attrName>
                                            </p:attrNameLst>
                                          </p:cBhvr>
                                          <p:tavLst>
                                            <p:tav tm="0">
                                              <p:val>
                                                <p:fltVal val="0"/>
                                              </p:val>
                                            </p:tav>
                                            <p:tav tm="100000">
                                              <p:val>
                                                <p:strVal val="#ppt_h"/>
                                              </p:val>
                                            </p:tav>
                                          </p:tavLst>
                                        </p:anim>
                                      </p:childTnLst>
                                    </p:cTn>
                                  </p:par>
                                  <p:par>
                                    <p:cTn id="41" presetID="6" presetClass="emph" presetSubtype="0" fill="hold" grpId="1" nodeType="withEffect">
                                      <p:stCondLst>
                                        <p:cond delay="250"/>
                                      </p:stCondLst>
                                      <p:childTnLst>
                                        <p:animScale>
                                          <p:cBhvr>
                                            <p:cTn id="42" dur="1000" fill="hold"/>
                                            <p:tgtEl>
                                              <p:spTgt spid="42"/>
                                            </p:tgtEl>
                                          </p:cBhvr>
                                          <p:by x="110000" y="110000"/>
                                        </p:animScale>
                                      </p:childTnLst>
                                    </p:cTn>
                                  </p:par>
                                  <p:par>
                                    <p:cTn id="43" presetID="64" presetClass="path" presetSubtype="0" decel="100000" fill="hold" grpId="2" nodeType="withEffect">
                                      <p:stCondLst>
                                        <p:cond delay="250"/>
                                      </p:stCondLst>
                                      <p:childTnLst>
                                        <p:animMotion origin="layout" path="M 2.91667E-6 0.11968 L 2.91667E-6 -1.85185E-6 " pathEditMode="relative" rAng="0" ptsTypes="AA">
                                          <p:cBhvr>
                                            <p:cTn id="44" dur="250" fill="hold"/>
                                            <p:tgtEl>
                                              <p:spTgt spid="42"/>
                                            </p:tgtEl>
                                            <p:attrNameLst>
                                              <p:attrName>ppt_x</p:attrName>
                                              <p:attrName>ppt_y</p:attrName>
                                            </p:attrNameLst>
                                          </p:cBhvr>
                                          <p:rCtr x="0" y="-5995"/>
                                        </p:animMotion>
                                      </p:childTnLst>
                                    </p:cTn>
                                  </p:par>
                                  <p:par>
                                    <p:cTn id="45" presetID="6" presetClass="emph" presetSubtype="0" accel="50000" decel="50000" fill="hold" grpId="3" nodeType="withEffect">
                                      <p:stCondLst>
                                        <p:cond delay="250"/>
                                      </p:stCondLst>
                                      <p:childTnLst>
                                        <p:animScale>
                                          <p:cBhvr>
                                            <p:cTn id="46" dur="250" fill="hold"/>
                                            <p:tgtEl>
                                              <p:spTgt spid="42"/>
                                            </p:tgtEl>
                                          </p:cBhvr>
                                          <p:by x="91000" y="91000"/>
                                        </p:animScale>
                                      </p:childTnLst>
                                    </p:cTn>
                                  </p:par>
                                  <p:par>
                                    <p:cTn id="47" presetID="23" presetClass="entr" presetSubtype="16" fill="hold" nodeType="withEffect">
                                      <p:stCondLst>
                                        <p:cond delay="25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00" fill="hold"/>
                                            <p:tgtEl>
                                              <p:spTgt spid="44"/>
                                            </p:tgtEl>
                                            <p:attrNameLst>
                                              <p:attrName>ppt_w</p:attrName>
                                            </p:attrNameLst>
                                          </p:cBhvr>
                                          <p:tavLst>
                                            <p:tav tm="0">
                                              <p:val>
                                                <p:fltVal val="0"/>
                                              </p:val>
                                            </p:tav>
                                            <p:tav tm="100000">
                                              <p:val>
                                                <p:strVal val="#ppt_w"/>
                                              </p:val>
                                            </p:tav>
                                          </p:tavLst>
                                        </p:anim>
                                        <p:anim calcmode="lin" valueType="num">
                                          <p:cBhvr>
                                            <p:cTn id="50" dur="200" fill="hold"/>
                                            <p:tgtEl>
                                              <p:spTgt spid="44"/>
                                            </p:tgtEl>
                                            <p:attrNameLst>
                                              <p:attrName>ppt_h</p:attrName>
                                            </p:attrNameLst>
                                          </p:cBhvr>
                                          <p:tavLst>
                                            <p:tav tm="0">
                                              <p:val>
                                                <p:fltVal val="0"/>
                                              </p:val>
                                            </p:tav>
                                            <p:tav tm="100000">
                                              <p:val>
                                                <p:strVal val="#ppt_h"/>
                                              </p:val>
                                            </p:tav>
                                          </p:tavLst>
                                        </p:anim>
                                      </p:childTnLst>
                                    </p:cTn>
                                  </p:par>
                                  <p:par>
                                    <p:cTn id="51" presetID="6" presetClass="emph" presetSubtype="0" fill="hold" nodeType="withEffect">
                                      <p:stCondLst>
                                        <p:cond delay="250"/>
                                      </p:stCondLst>
                                      <p:childTnLst>
                                        <p:animScale>
                                          <p:cBhvr>
                                            <p:cTn id="52" dur="1000" fill="hold"/>
                                            <p:tgtEl>
                                              <p:spTgt spid="44"/>
                                            </p:tgtEl>
                                          </p:cBhvr>
                                          <p:by x="110000" y="110000"/>
                                        </p:animScale>
                                      </p:childTnLst>
                                    </p:cTn>
                                  </p:par>
                                  <p:par>
                                    <p:cTn id="53" presetID="64" presetClass="path" presetSubtype="0" decel="100000" fill="hold" nodeType="withEffect">
                                      <p:stCondLst>
                                        <p:cond delay="250"/>
                                      </p:stCondLst>
                                      <p:childTnLst>
                                        <p:animMotion origin="layout" path="M 2.08333E-6 0.11968 L 2.08333E-6 0 " pathEditMode="relative" rAng="0" ptsTypes="AA">
                                          <p:cBhvr>
                                            <p:cTn id="54" dur="250" fill="hold"/>
                                            <p:tgtEl>
                                              <p:spTgt spid="44"/>
                                            </p:tgtEl>
                                            <p:attrNameLst>
                                              <p:attrName>ppt_x</p:attrName>
                                              <p:attrName>ppt_y</p:attrName>
                                            </p:attrNameLst>
                                          </p:cBhvr>
                                          <p:rCtr x="0" y="-5995"/>
                                        </p:animMotion>
                                      </p:childTnLst>
                                    </p:cTn>
                                  </p:par>
                                  <p:par>
                                    <p:cTn id="55" presetID="6" presetClass="emph" presetSubtype="0" accel="50000" decel="50000" fill="hold" nodeType="withEffect">
                                      <p:stCondLst>
                                        <p:cond delay="250"/>
                                      </p:stCondLst>
                                      <p:childTnLst>
                                        <p:animScale>
                                          <p:cBhvr>
                                            <p:cTn id="56" dur="250" fill="hold"/>
                                            <p:tgtEl>
                                              <p:spTgt spid="44"/>
                                            </p:tgtEl>
                                          </p:cBhvr>
                                          <p:by x="91000" y="91000"/>
                                        </p:animScale>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63" presetClass="path" presetSubtype="0" decel="100000" fill="hold" grpId="1" nodeType="withEffect">
                                      <p:stCondLst>
                                        <p:cond delay="0"/>
                                      </p:stCondLst>
                                      <p:childTnLst>
                                        <p:animMotion origin="layout" path="M 2.91667E-6 0.05185 L 2.91667E-6 1.11111E-6 " pathEditMode="relative" rAng="0" ptsTypes="AA">
                                          <p:cBhvr>
                                            <p:cTn id="61" dur="500" fill="hold"/>
                                            <p:tgtEl>
                                              <p:spTgt spid="71"/>
                                            </p:tgtEl>
                                            <p:attrNameLst>
                                              <p:attrName>ppt_x</p:attrName>
                                              <p:attrName>ppt_y</p:attrName>
                                            </p:attrNameLst>
                                          </p:cBhvr>
                                          <p:rCtr x="0" y="-2593"/>
                                        </p:animMotion>
                                      </p:childTnLst>
                                    </p:cTn>
                                  </p:par>
                                </p:childTnLst>
                              </p:cTn>
                            </p:par>
                            <p:par>
                              <p:cTn id="62" fill="hold">
                                <p:stCondLst>
                                  <p:cond delay="3250"/>
                                </p:stCondLst>
                                <p:childTnLst>
                                  <p:par>
                                    <p:cTn id="63" presetID="16" presetClass="entr" presetSubtype="37" fill="hold" nodeType="afterEffect">
                                      <p:stCondLst>
                                        <p:cond delay="500"/>
                                      </p:stCondLst>
                                      <p:childTnLst>
                                        <p:set>
                                          <p:cBhvr>
                                            <p:cTn id="64" dur="1" fill="hold">
                                              <p:stCondLst>
                                                <p:cond delay="0"/>
                                              </p:stCondLst>
                                            </p:cTn>
                                            <p:tgtEl>
                                              <p:spTgt spid="74"/>
                                            </p:tgtEl>
                                            <p:attrNameLst>
                                              <p:attrName>style.visibility</p:attrName>
                                            </p:attrNameLst>
                                          </p:cBhvr>
                                          <p:to>
                                            <p:strVal val="visible"/>
                                          </p:to>
                                        </p:set>
                                        <p:animEffect transition="in" filter="barn(outVertical)">
                                          <p:cBhvr>
                                            <p:cTn id="65" dur="500"/>
                                            <p:tgtEl>
                                              <p:spTgt spid="74"/>
                                            </p:tgtEl>
                                          </p:cBhvr>
                                        </p:animEffect>
                                      </p:childTnLst>
                                    </p:cTn>
                                  </p:par>
                                  <p:par>
                                    <p:cTn id="66" presetID="23" presetClass="entr" presetSubtype="16" fill="hold" grpId="0" nodeType="withEffect">
                                      <p:stCondLst>
                                        <p:cond delay="250"/>
                                      </p:stCondLst>
                                      <p:childTnLst>
                                        <p:set>
                                          <p:cBhvr>
                                            <p:cTn id="67" dur="1" fill="hold">
                                              <p:stCondLst>
                                                <p:cond delay="0"/>
                                              </p:stCondLst>
                                            </p:cTn>
                                            <p:tgtEl>
                                              <p:spTgt spid="43"/>
                                            </p:tgtEl>
                                            <p:attrNameLst>
                                              <p:attrName>style.visibility</p:attrName>
                                            </p:attrNameLst>
                                          </p:cBhvr>
                                          <p:to>
                                            <p:strVal val="visible"/>
                                          </p:to>
                                        </p:set>
                                        <p:anim calcmode="lin" valueType="num">
                                          <p:cBhvr>
                                            <p:cTn id="68" dur="200" fill="hold"/>
                                            <p:tgtEl>
                                              <p:spTgt spid="43"/>
                                            </p:tgtEl>
                                            <p:attrNameLst>
                                              <p:attrName>ppt_w</p:attrName>
                                            </p:attrNameLst>
                                          </p:cBhvr>
                                          <p:tavLst>
                                            <p:tav tm="0">
                                              <p:val>
                                                <p:fltVal val="0"/>
                                              </p:val>
                                            </p:tav>
                                            <p:tav tm="100000">
                                              <p:val>
                                                <p:strVal val="#ppt_w"/>
                                              </p:val>
                                            </p:tav>
                                          </p:tavLst>
                                        </p:anim>
                                        <p:anim calcmode="lin" valueType="num">
                                          <p:cBhvr>
                                            <p:cTn id="69" dur="200" fill="hold"/>
                                            <p:tgtEl>
                                              <p:spTgt spid="43"/>
                                            </p:tgtEl>
                                            <p:attrNameLst>
                                              <p:attrName>ppt_h</p:attrName>
                                            </p:attrNameLst>
                                          </p:cBhvr>
                                          <p:tavLst>
                                            <p:tav tm="0">
                                              <p:val>
                                                <p:fltVal val="0"/>
                                              </p:val>
                                            </p:tav>
                                            <p:tav tm="100000">
                                              <p:val>
                                                <p:strVal val="#ppt_h"/>
                                              </p:val>
                                            </p:tav>
                                          </p:tavLst>
                                        </p:anim>
                                      </p:childTnLst>
                                    </p:cTn>
                                  </p:par>
                                  <p:par>
                                    <p:cTn id="70" presetID="6" presetClass="emph" presetSubtype="0" fill="hold" grpId="1" nodeType="withEffect">
                                      <p:stCondLst>
                                        <p:cond delay="250"/>
                                      </p:stCondLst>
                                      <p:childTnLst>
                                        <p:animScale>
                                          <p:cBhvr>
                                            <p:cTn id="71" dur="1000" fill="hold"/>
                                            <p:tgtEl>
                                              <p:spTgt spid="43"/>
                                            </p:tgtEl>
                                          </p:cBhvr>
                                          <p:by x="110000" y="110000"/>
                                        </p:animScale>
                                      </p:childTnLst>
                                    </p:cTn>
                                  </p:par>
                                  <p:par>
                                    <p:cTn id="72" presetID="64" presetClass="path" presetSubtype="0" decel="100000" fill="hold" grpId="2" nodeType="withEffect">
                                      <p:stCondLst>
                                        <p:cond delay="250"/>
                                      </p:stCondLst>
                                      <p:childTnLst>
                                        <p:animMotion origin="layout" path="M -3.54167E-6 0.11967 L -3.54167E-6 2.22222E-6 " pathEditMode="relative" rAng="0" ptsTypes="AA">
                                          <p:cBhvr>
                                            <p:cTn id="73" dur="250" fill="hold"/>
                                            <p:tgtEl>
                                              <p:spTgt spid="43"/>
                                            </p:tgtEl>
                                            <p:attrNameLst>
                                              <p:attrName>ppt_x</p:attrName>
                                              <p:attrName>ppt_y</p:attrName>
                                            </p:attrNameLst>
                                          </p:cBhvr>
                                          <p:rCtr x="0" y="-5995"/>
                                        </p:animMotion>
                                      </p:childTnLst>
                                    </p:cTn>
                                  </p:par>
                                  <p:par>
                                    <p:cTn id="74" presetID="6" presetClass="emph" presetSubtype="0" accel="50000" decel="50000" fill="hold" grpId="3" nodeType="withEffect">
                                      <p:stCondLst>
                                        <p:cond delay="250"/>
                                      </p:stCondLst>
                                      <p:childTnLst>
                                        <p:animScale>
                                          <p:cBhvr>
                                            <p:cTn id="75" dur="250" fill="hold"/>
                                            <p:tgtEl>
                                              <p:spTgt spid="43"/>
                                            </p:tgtEl>
                                          </p:cBhvr>
                                          <p:by x="91000" y="91000"/>
                                        </p:animScale>
                                      </p:childTnLst>
                                    </p:cTn>
                                  </p:par>
                                  <p:par>
                                    <p:cTn id="76" presetID="23" presetClass="entr" presetSubtype="16" fill="hold" nodeType="withEffect">
                                      <p:stCondLst>
                                        <p:cond delay="25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00" fill="hold"/>
                                            <p:tgtEl>
                                              <p:spTgt spid="51"/>
                                            </p:tgtEl>
                                            <p:attrNameLst>
                                              <p:attrName>ppt_w</p:attrName>
                                            </p:attrNameLst>
                                          </p:cBhvr>
                                          <p:tavLst>
                                            <p:tav tm="0">
                                              <p:val>
                                                <p:fltVal val="0"/>
                                              </p:val>
                                            </p:tav>
                                            <p:tav tm="100000">
                                              <p:val>
                                                <p:strVal val="#ppt_w"/>
                                              </p:val>
                                            </p:tav>
                                          </p:tavLst>
                                        </p:anim>
                                        <p:anim calcmode="lin" valueType="num">
                                          <p:cBhvr>
                                            <p:cTn id="79" dur="200" fill="hold"/>
                                            <p:tgtEl>
                                              <p:spTgt spid="51"/>
                                            </p:tgtEl>
                                            <p:attrNameLst>
                                              <p:attrName>ppt_h</p:attrName>
                                            </p:attrNameLst>
                                          </p:cBhvr>
                                          <p:tavLst>
                                            <p:tav tm="0">
                                              <p:val>
                                                <p:fltVal val="0"/>
                                              </p:val>
                                            </p:tav>
                                            <p:tav tm="100000">
                                              <p:val>
                                                <p:strVal val="#ppt_h"/>
                                              </p:val>
                                            </p:tav>
                                          </p:tavLst>
                                        </p:anim>
                                      </p:childTnLst>
                                    </p:cTn>
                                  </p:par>
                                  <p:par>
                                    <p:cTn id="80" presetID="6" presetClass="emph" presetSubtype="0" fill="hold" nodeType="withEffect">
                                      <p:stCondLst>
                                        <p:cond delay="250"/>
                                      </p:stCondLst>
                                      <p:childTnLst>
                                        <p:animScale>
                                          <p:cBhvr>
                                            <p:cTn id="81" dur="1000" fill="hold"/>
                                            <p:tgtEl>
                                              <p:spTgt spid="51"/>
                                            </p:tgtEl>
                                          </p:cBhvr>
                                          <p:by x="110000" y="110000"/>
                                        </p:animScale>
                                      </p:childTnLst>
                                    </p:cTn>
                                  </p:par>
                                  <p:par>
                                    <p:cTn id="82" presetID="6" presetClass="emph" presetSubtype="0" accel="50000" decel="50000" fill="hold" nodeType="withEffect">
                                      <p:stCondLst>
                                        <p:cond delay="250"/>
                                      </p:stCondLst>
                                      <p:childTnLst>
                                        <p:animScale>
                                          <p:cBhvr>
                                            <p:cTn id="83" dur="250" fill="hold"/>
                                            <p:tgtEl>
                                              <p:spTgt spid="51"/>
                                            </p:tgtEl>
                                          </p:cBhvr>
                                          <p:by x="91000" y="91000"/>
                                        </p:animScale>
                                      </p:childTnLst>
                                    </p:cTn>
                                  </p:par>
                                  <p:par>
                                    <p:cTn id="84" presetID="10" presetClass="entr" presetSubtype="0"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par>
                                    <p:cTn id="87" presetID="63" presetClass="path" presetSubtype="0" decel="100000" fill="hold" grpId="1" nodeType="withEffect">
                                      <p:stCondLst>
                                        <p:cond delay="0"/>
                                      </p:stCondLst>
                                      <p:childTnLst>
                                        <p:animMotion origin="layout" path="M -8.33333E-7 0.05186 L -8.33333E-7 -3.33333E-6 " pathEditMode="relative" rAng="0" ptsTypes="AA">
                                          <p:cBhvr>
                                            <p:cTn id="88" dur="500" fill="hold"/>
                                            <p:tgtEl>
                                              <p:spTgt spid="72"/>
                                            </p:tgtEl>
                                            <p:attrNameLst>
                                              <p:attrName>ppt_x</p:attrName>
                                              <p:attrName>ppt_y</p:attrName>
                                            </p:attrNameLst>
                                          </p:cBhvr>
                                          <p:rCtr x="0"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1" grpId="2" animBg="1"/>
          <p:bldP spid="41" grpId="3" animBg="1"/>
          <p:bldP spid="42" grpId="0" animBg="1"/>
          <p:bldP spid="42" grpId="1" animBg="1"/>
          <p:bldP spid="42" grpId="2" animBg="1"/>
          <p:bldP spid="42" grpId="3" animBg="1"/>
          <p:bldP spid="43" grpId="0" animBg="1"/>
          <p:bldP spid="43" grpId="1" animBg="1"/>
          <p:bldP spid="43" grpId="2" animBg="1"/>
          <p:bldP spid="43" grpId="3" animBg="1"/>
          <p:bldP spid="71" grpId="0"/>
          <p:bldP spid="71" grpId="1"/>
          <p:bldP spid="72" grpId="0"/>
          <p:bldP spid="72" grpId="1"/>
          <p:bldP spid="75" grpId="0"/>
          <p:bldP spid="75" grpId="1"/>
        </p:bld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9666558-6455-40be-b0f7-366feb9f26ee">
      <UserInfo>
        <DisplayName>ALLEN, David</DisplayName>
        <AccountId>27</AccountId>
        <AccountType/>
      </UserInfo>
      <UserInfo>
        <DisplayName>EGUBE, Tega</DisplayName>
        <AccountId>60</AccountId>
        <AccountType/>
      </UserInfo>
      <UserInfo>
        <DisplayName>SWANSON, Kathryn</DisplayName>
        <AccountId>91</AccountId>
        <AccountType/>
      </UserInfo>
    </SharedWithUsers>
    <lcf76f155ced4ddcb4097134ff3c332f xmlns="a9eceb32-fb3f-48f3-8efa-6ba75ee74628">
      <Terms xmlns="http://schemas.microsoft.com/office/infopath/2007/PartnerControls"/>
    </lcf76f155ced4ddcb4097134ff3c332f>
    <TaxCatchAll xmlns="59666558-6455-40be-b0f7-366feb9f26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5B1C03727E0D43953D0EAC81EE0603" ma:contentTypeVersion="15" ma:contentTypeDescription="Create a new document." ma:contentTypeScope="" ma:versionID="7aae5f58250439145b27dc0279ef2f37">
  <xsd:schema xmlns:xsd="http://www.w3.org/2001/XMLSchema" xmlns:xs="http://www.w3.org/2001/XMLSchema" xmlns:p="http://schemas.microsoft.com/office/2006/metadata/properties" xmlns:ns2="a9eceb32-fb3f-48f3-8efa-6ba75ee74628" xmlns:ns3="59666558-6455-40be-b0f7-366feb9f26ee" targetNamespace="http://schemas.microsoft.com/office/2006/metadata/properties" ma:root="true" ma:fieldsID="486b9993d8191cdd8d9aacb518c3dfd7" ns2:_="" ns3:_="">
    <xsd:import namespace="a9eceb32-fb3f-48f3-8efa-6ba75ee74628"/>
    <xsd:import namespace="59666558-6455-40be-b0f7-366feb9f26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ceb32-fb3f-48f3-8efa-6ba75ee74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666558-6455-40be-b0f7-366feb9f26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53e07e-093f-4d28-a3fb-d9dbc550b3a6}" ma:internalName="TaxCatchAll" ma:showField="CatchAllData" ma:web="59666558-6455-40be-b0f7-366feb9f26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1CFA8-86EF-4DDE-8B52-8B3C868B5055}">
  <ds:schemaRefs>
    <ds:schemaRef ds:uri="http://schemas.microsoft.com/sharepoint/v3/contenttype/forms"/>
  </ds:schemaRefs>
</ds:datastoreItem>
</file>

<file path=customXml/itemProps2.xml><?xml version="1.0" encoding="utf-8"?>
<ds:datastoreItem xmlns:ds="http://schemas.openxmlformats.org/officeDocument/2006/customXml" ds:itemID="{FC159A26-3B12-4FC6-9C3A-F8439568EA77}">
  <ds:schemaRefs>
    <ds:schemaRef ds:uri="http://purl.org/dc/dcmitype/"/>
    <ds:schemaRef ds:uri="http://purl.org/dc/elements/1.1/"/>
    <ds:schemaRef ds:uri="http://www.w3.org/XML/1998/namespace"/>
    <ds:schemaRef ds:uri="337d47cd-d09f-43ff-b32f-51231e283762"/>
    <ds:schemaRef ds:uri="d2bf6076-42cb-4e6b-bb37-0d5119e0141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79EE1AC5-825E-4C61-92DD-8795F8846AE8}"/>
</file>

<file path=docProps/app.xml><?xml version="1.0" encoding="utf-8"?>
<Properties xmlns="http://schemas.openxmlformats.org/officeDocument/2006/extended-properties" xmlns:vt="http://schemas.openxmlformats.org/officeDocument/2006/docPropsVTypes">
  <Template>Office Theme</Template>
  <TotalTime>2990</TotalTime>
  <Words>1047</Words>
  <Application>Microsoft Office PowerPoint</Application>
  <PresentationFormat>Widescreen</PresentationFormat>
  <Paragraphs>86</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Helvetica</vt:lpstr>
      <vt:lpstr>Montserrat Medium</vt:lpstr>
      <vt:lpstr>Segoe UI</vt:lpstr>
      <vt:lpstr>Office Theme</vt:lpstr>
      <vt:lpstr>PowerPoint Presentation</vt:lpstr>
      <vt:lpstr>Pilot objective and opportunities</vt:lpstr>
      <vt:lpstr>Reducing risk of schools’ exposure to market volatility </vt:lpstr>
      <vt:lpstr>Summary of engagement</vt:lpstr>
      <vt:lpstr>PowerPoint Presentation</vt:lpstr>
      <vt:lpstr>Common Q’s</vt:lpstr>
      <vt:lpstr>Checklist</vt:lpstr>
      <vt:lpstr>Working model – energy as a service</vt:lpstr>
      <vt:lpstr>Cost Recovery Contract</vt:lpstr>
      <vt:lpstr>How to access the Cost Recovery Contract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HENSHAW, Beth</dc:creator>
  <cp:lastModifiedBy>BROWNE, Samantha</cp:lastModifiedBy>
  <cp:revision>13</cp:revision>
  <dcterms:created xsi:type="dcterms:W3CDTF">2021-06-14T11:59:17Z</dcterms:created>
  <dcterms:modified xsi:type="dcterms:W3CDTF">2025-04-30T09:30:51Z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0x010100D25B1C03727E0D43953D0EAC81EE0603</vt:lpwstr>
  </property>
  <property fmtid="{D5CDD505-2E9C-101B-9397-08002B2CF9AE}" pid="3" name="MediaServiceImageTags">
    <vt:lpwstr/>
  </property>
</Properties>
</file>