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2" r:id="rId2"/>
  </p:sldMasterIdLst>
  <p:notesMasterIdLst>
    <p:notesMasterId r:id="rId15"/>
  </p:notesMasterIdLst>
  <p:sldIdLst>
    <p:sldId id="363" r:id="rId3"/>
    <p:sldId id="356" r:id="rId4"/>
    <p:sldId id="375" r:id="rId5"/>
    <p:sldId id="287" r:id="rId6"/>
    <p:sldId id="337" r:id="rId7"/>
    <p:sldId id="376" r:id="rId8"/>
    <p:sldId id="377" r:id="rId9"/>
    <p:sldId id="316" r:id="rId10"/>
    <p:sldId id="365" r:id="rId11"/>
    <p:sldId id="366" r:id="rId12"/>
    <p:sldId id="370" r:id="rId13"/>
    <p:sldId id="3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618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935" userDrawn="1">
          <p15:clr>
            <a:srgbClr val="A4A3A4"/>
          </p15:clr>
        </p15:guide>
        <p15:guide id="6" pos="4679" userDrawn="1">
          <p15:clr>
            <a:srgbClr val="A4A3A4"/>
          </p15:clr>
        </p15:guide>
        <p15:guide id="7" pos="22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A5F812-FA77-F672-E465-5516A0E22D0C}" name="Nick Coombes" initials="NC" userId="Nick Coomb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676"/>
    <a:srgbClr val="DB0011"/>
    <a:srgbClr val="EC7046"/>
    <a:srgbClr val="D7D8D6"/>
    <a:srgbClr val="E8E8E7"/>
    <a:srgbClr val="63C2EF"/>
    <a:srgbClr val="B91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–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7" autoAdjust="0"/>
    <p:restoredTop sz="70388" autoAdjust="0"/>
  </p:normalViewPr>
  <p:slideViewPr>
    <p:cSldViewPr snapToGrid="0">
      <p:cViewPr varScale="1">
        <p:scale>
          <a:sx n="76" d="100"/>
          <a:sy n="76" d="100"/>
        </p:scale>
        <p:origin x="1938" y="114"/>
      </p:cViewPr>
      <p:guideLst>
        <p:guide orient="horz" pos="618"/>
        <p:guide pos="347"/>
        <p:guide pos="7333"/>
        <p:guide orient="horz" pos="935"/>
        <p:guide pos="4679"/>
        <p:guide pos="22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145" d="100"/>
          <a:sy n="145" d="100"/>
        </p:scale>
        <p:origin x="48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551A8-C33A-4505-8743-445035E56B3F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071B0-F000-4A36-9913-D1B5A1F7C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0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Today's Session will introduce to you the topic of Income. What is it? How is it paid? What tax do we need to pay on it? </a:t>
            </a:r>
          </a:p>
          <a:p>
            <a:r>
              <a:rPr lang="en-GB" b="1" dirty="0"/>
              <a:t> 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860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722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1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sz="1200" b="0" kern="1200" baseline="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46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54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73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C01A2-815F-1C4A-9BCB-F073B78CAA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47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38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315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FBB49-A62D-4379-9D4E-906C96DEC85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781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3" y="746125"/>
            <a:ext cx="6559550" cy="3690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 defTabSz="1377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C00000"/>
              </a:buClr>
              <a:buFont typeface="Wingdings" panose="05000000000000000000" pitchFamily="2" charset="2"/>
              <a:buNone/>
            </a:pPr>
            <a:endParaRPr lang="en-GB" dirty="0">
              <a:latin typeface="Univers Next for HSBC Regular" panose="020B0503030202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26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AA542-1BEB-429B-B120-4C7A998E8845}" type="slidenum">
              <a:rPr kumimoji="0" lang="en-GB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rPr>
              <a:pPr marL="0" marR="0" lvl="0" indent="0" algn="r" defTabSz="93326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09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071B0-F000-4A36-9913-D1B5A1F7C3E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96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" y="-24608"/>
            <a:ext cx="12176812" cy="6882608"/>
          </a:xfrm>
          <a:prstGeom prst="rect">
            <a:avLst/>
          </a:prstGeom>
        </p:spPr>
      </p:pic>
      <p:sp>
        <p:nvSpPr>
          <p:cNvPr id="2" name="Footer Placeholder"/>
          <p:cNvSpPr>
            <a:spLocks noGrp="1"/>
          </p:cNvSpPr>
          <p:nvPr>
            <p:ph type="ftr" sz="quarter" idx="12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14" name="Co-branding logo" hidden="1"/>
          <p:cNvGrpSpPr/>
          <p:nvPr userDrawn="1"/>
        </p:nvGrpSpPr>
        <p:grpSpPr>
          <a:xfrm>
            <a:off x="2522537" y="5925543"/>
            <a:ext cx="1259514" cy="698324"/>
            <a:chOff x="2117251" y="6274418"/>
            <a:chExt cx="1071243" cy="738413"/>
          </a:xfrm>
        </p:grpSpPr>
        <p:cxnSp>
          <p:nvCxnSpPr>
            <p:cNvPr id="15" name="Straight Connector 14" hidden="1"/>
            <p:cNvCxnSpPr/>
            <p:nvPr userDrawn="1"/>
          </p:nvCxnSpPr>
          <p:spPr bwMode="auto">
            <a:xfrm flipH="1">
              <a:off x="2117251" y="6296568"/>
              <a:ext cx="1" cy="694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 hidden="1"/>
            <p:cNvSpPr/>
            <p:nvPr userDrawn="1"/>
          </p:nvSpPr>
          <p:spPr bwMode="auto">
            <a:xfrm>
              <a:off x="2192615" y="6274418"/>
              <a:ext cx="995879" cy="738413"/>
            </a:xfrm>
            <a:prstGeom prst="rect">
              <a:avLst/>
            </a:prstGeom>
            <a:solidFill>
              <a:schemeClr val="bg1">
                <a:alpha val="43922"/>
              </a:schemeClr>
            </a:solidFill>
            <a:ln w="635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09812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5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CO-BRANDING LOGO</a:t>
              </a:r>
            </a:p>
          </p:txBody>
        </p:sp>
      </p:grpSp>
      <p:sp>
        <p:nvSpPr>
          <p:cNvPr id="27" name="Dat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80987" y="1685134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spcBef>
                <a:spcPct val="20000"/>
              </a:spcBef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Date: XXXX</a:t>
            </a:r>
          </a:p>
        </p:txBody>
      </p:sp>
      <p:sp>
        <p:nvSpPr>
          <p:cNvPr id="26" name="Prepared by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80987" y="2014757"/>
            <a:ext cx="2687764" cy="17464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>
              <a:defRPr lang="en-US" sz="1411" b="1" kern="1200" dirty="0" smtClean="0">
                <a:solidFill>
                  <a:schemeClr val="tx1"/>
                </a:solidFill>
                <a:latin typeface="+mj-lt"/>
                <a:ea typeface="SimHei"/>
                <a:cs typeface="Arial" charset="0"/>
              </a:defRPr>
            </a:lvl1pPr>
          </a:lstStyle>
          <a:p>
            <a:pPr lvl="0" eaLnBrk="0" hangingPunct="0">
              <a:spcBef>
                <a:spcPct val="20000"/>
              </a:spcBef>
            </a:pPr>
            <a:r>
              <a:rPr lang="en-US"/>
              <a:t>Prepared by: XXXX</a:t>
            </a:r>
          </a:p>
        </p:txBody>
      </p:sp>
      <p:sp>
        <p:nvSpPr>
          <p:cNvPr id="25" name="Master subtitle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ClrTx/>
              <a:buFontTx/>
              <a:buNone/>
              <a:defRPr sz="3057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4" name="Master title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480987" y="392882"/>
            <a:ext cx="11213355" cy="378388"/>
          </a:xfrm>
          <a:prstGeom prst="rect">
            <a:avLst/>
          </a:prstGeom>
        </p:spPr>
        <p:txBody>
          <a:bodyPr wrap="square" bIns="0">
            <a:noAutofit/>
          </a:bodyPr>
          <a:lstStyle>
            <a:lvl1pPr>
              <a:lnSpc>
                <a:spcPct val="100000"/>
              </a:lnSpc>
              <a:defRPr sz="3057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MonoB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W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15188" y="1"/>
            <a:ext cx="12176812" cy="6882608"/>
          </a:xfrm>
          <a:prstGeom prst="rect">
            <a:avLst/>
          </a:prstGeom>
          <a:solidFill>
            <a:srgbClr val="000000">
              <a:alpha val="10196"/>
            </a:srgb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74" tIns="43237" rIns="86474" bIns="4323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1220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567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8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8025" y="1028763"/>
            <a:ext cx="11502311" cy="293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4" y="3840481"/>
            <a:ext cx="8538855" cy="25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31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30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406909-1C50-4C1D-9F0A-F3E3CEB0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40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0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+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9EA3-B50B-EC53-DF8D-9939FBF4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73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F9F0C4-11BB-55D5-0BD6-0F5705129259}"/>
              </a:ext>
            </a:extLst>
          </p:cNvPr>
          <p:cNvSpPr txBox="1"/>
          <p:nvPr userDrawn="1"/>
        </p:nvSpPr>
        <p:spPr>
          <a:xfrm>
            <a:off x="4657068" y="6433345"/>
            <a:ext cx="66938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1 – Session 1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Income and Money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C28ADA2-1FE8-D75A-17FF-7FE6D8B70C7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1353207" y="6433345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AD26BB-939C-3DA6-B622-3C89C0A1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4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0179D7-3A30-5DD5-3F12-63A543C6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46" y="1457072"/>
            <a:ext cx="11090275" cy="4351338"/>
          </a:xfrm>
        </p:spPr>
        <p:txBody>
          <a:bodyPr lIns="0" tIns="0" rIns="0" bIns="0">
            <a:normAutofit/>
          </a:bodyPr>
          <a:lstStyle>
            <a:lvl1pPr>
              <a:defRPr sz="1600" b="0" i="0">
                <a:latin typeface="Univers Next for HSBC Light" panose="020B0403030202020203" pitchFamily="34" charset="0"/>
              </a:defRPr>
            </a:lvl1pPr>
            <a:lvl2pPr>
              <a:defRPr sz="1600" b="0" i="0">
                <a:latin typeface="Univers Next for HSBC Light" panose="020B0403030202020203" pitchFamily="34" charset="0"/>
              </a:defRPr>
            </a:lvl2pPr>
            <a:lvl3pPr>
              <a:defRPr sz="1600" b="0" i="0">
                <a:latin typeface="Univers Next for HSBC Light" panose="020B0403030202020203" pitchFamily="34" charset="0"/>
              </a:defRPr>
            </a:lvl3pPr>
            <a:lvl4pPr>
              <a:defRPr sz="1600" b="0" i="0">
                <a:latin typeface="Univers Next for HSBC Light" panose="020B0403030202020203" pitchFamily="34" charset="0"/>
              </a:defRPr>
            </a:lvl4pPr>
            <a:lvl5pPr>
              <a:defRPr sz="1600" b="0" i="0">
                <a:latin typeface="Univers Next for HSBC Light" panose="020B0403030202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58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91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rgbClr val="FFFFFF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4" name="HSBC Masterbrand RGBW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chemeClr val="bg1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4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>
              <a:defRPr lang="en-GB" sz="3057" b="1" noProof="0" dirty="0" smtClean="0">
                <a:solidFill>
                  <a:srgbClr val="FFFFFF"/>
                </a:solidFill>
                <a:latin typeface="+mj-lt"/>
                <a:cs typeface="+mj-cs"/>
              </a:defRPr>
            </a:lvl1pPr>
          </a:lstStyle>
          <a:p>
            <a:pPr lvl="0" defTabSz="1370058">
              <a:lnSpc>
                <a:spcPct val="100000"/>
              </a:lnSpc>
              <a:spcBef>
                <a:spcPct val="0"/>
              </a:spcBef>
              <a:buClrTx/>
              <a:buFontTx/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bg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bg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 hidden="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676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"/>
          <p:cNvSpPr>
            <a:spLocks noChangeArrowheads="1"/>
          </p:cNvSpPr>
          <p:nvPr userDrawn="1"/>
        </p:nvSpPr>
        <p:spPr bwMode="gray">
          <a:xfrm>
            <a:off x="5995167" y="6345768"/>
            <a:ext cx="201667" cy="16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176" b="0" i="0" baseline="0" smtClean="0">
                <a:solidFill>
                  <a:schemeClr val="tx1"/>
                </a:solidFill>
                <a:latin typeface="+mn-lt"/>
                <a:ea typeface="SimHei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altLang="zh-TW" sz="1176" b="0" i="0" baseline="0">
              <a:solidFill>
                <a:schemeClr val="tx1"/>
              </a:solidFill>
              <a:latin typeface="+mn-lt"/>
              <a:ea typeface="SimHei"/>
            </a:endParaRPr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5" name="HSBC Masterbrand RGBW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2" name="Master sub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0986" y="888779"/>
            <a:ext cx="11213355" cy="378388"/>
          </a:xfrm>
          <a:prstGeom prst="rect">
            <a:avLst/>
          </a:prstGeom>
        </p:spPr>
        <p:txBody>
          <a:bodyPr wrap="square" lIns="0" tIns="0">
            <a:noAutofit/>
          </a:bodyPr>
          <a:lstStyle>
            <a:lvl1pPr marL="0" indent="0">
              <a:buClrTx/>
              <a:buFontTx/>
              <a:buNone/>
              <a:defRPr lang="en-GB" sz="3057" b="1" baseline="0" noProof="0" dirty="0" smtClean="0">
                <a:solidFill>
                  <a:schemeClr val="tx1"/>
                </a:solidFill>
                <a:latin typeface="+mj-lt"/>
                <a:ea typeface="SimHei"/>
                <a:cs typeface="+mj-cs"/>
              </a:defRPr>
            </a:lvl1pPr>
          </a:lstStyle>
          <a:p>
            <a:pPr lvl="0" algn="l" defTabSz="1370058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" name="HSBC Masterbrand RGBB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3" name="HSBC Masterbrand RGBW" hidden="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6" name="HSBC Masterbrand MonoB" hidden="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  <p:pic>
        <p:nvPicPr>
          <p:cNvPr id="7" name="HSBC Masterbrand MonoW" hidden="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1409"/>
            <a:ext cx="2759060" cy="11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6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33" y="326792"/>
            <a:ext cx="11217685" cy="2931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85292" y="704141"/>
            <a:ext cx="11217685" cy="3256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16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83799" y="1234078"/>
            <a:ext cx="11210219" cy="50069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6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/>
          <p:cNvSpPr>
            <a:spLocks noChangeAspect="1" noChangeArrowheads="1" noTextEdit="1"/>
          </p:cNvSpPr>
          <p:nvPr userDrawn="1"/>
        </p:nvSpPr>
        <p:spPr bwMode="auto">
          <a:xfrm>
            <a:off x="4735320" y="2855498"/>
            <a:ext cx="2721362" cy="114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511" tIns="53755" rIns="107511" bIns="53755" numCol="1" anchor="t" anchorCtr="0" compatLnSpc="1">
            <a:prstTxWarp prst="textNoShape">
              <a:avLst/>
            </a:prstTxWarp>
          </a:bodyPr>
          <a:lstStyle/>
          <a:p>
            <a:endParaRPr lang="en-US" sz="1411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935481" y="6305518"/>
            <a:ext cx="302373" cy="225197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07511" tIns="53755" rIns="107511" bIns="53755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09812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5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232785" y="2282010"/>
            <a:ext cx="5726432" cy="2293975"/>
            <a:chOff x="4433888" y="3424238"/>
            <a:chExt cx="809625" cy="403225"/>
          </a:xfrm>
        </p:grpSpPr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>
              <a:off x="4635501" y="3424238"/>
              <a:ext cx="404813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6" name="Freeform 6"/>
            <p:cNvSpPr>
              <a:spLocks/>
            </p:cNvSpPr>
            <p:nvPr userDrawn="1"/>
          </p:nvSpPr>
          <p:spPr bwMode="auto">
            <a:xfrm>
              <a:off x="5040313" y="3424238"/>
              <a:ext cx="203200" cy="403225"/>
            </a:xfrm>
            <a:custGeom>
              <a:avLst/>
              <a:gdLst>
                <a:gd name="T0" fmla="*/ 128 w 128"/>
                <a:gd name="T1" fmla="*/ 127 h 254"/>
                <a:gd name="T2" fmla="*/ 0 w 128"/>
                <a:gd name="T3" fmla="*/ 0 h 254"/>
                <a:gd name="T4" fmla="*/ 0 w 128"/>
                <a:gd name="T5" fmla="*/ 254 h 254"/>
                <a:gd name="T6" fmla="*/ 128 w 128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254">
                  <a:moveTo>
                    <a:pt x="128" y="127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7" name="Freeform 7"/>
            <p:cNvSpPr>
              <a:spLocks/>
            </p:cNvSpPr>
            <p:nvPr userDrawn="1"/>
          </p:nvSpPr>
          <p:spPr bwMode="auto">
            <a:xfrm>
              <a:off x="4635501" y="3424238"/>
              <a:ext cx="404813" cy="201613"/>
            </a:xfrm>
            <a:custGeom>
              <a:avLst/>
              <a:gdLst>
                <a:gd name="T0" fmla="*/ 128 w 255"/>
                <a:gd name="T1" fmla="*/ 127 h 127"/>
                <a:gd name="T2" fmla="*/ 255 w 255"/>
                <a:gd name="T3" fmla="*/ 0 h 127"/>
                <a:gd name="T4" fmla="*/ 0 w 255"/>
                <a:gd name="T5" fmla="*/ 0 h 127"/>
                <a:gd name="T6" fmla="*/ 128 w 255"/>
                <a:gd name="T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127"/>
                  </a:moveTo>
                  <a:lnTo>
                    <a:pt x="255" y="0"/>
                  </a:lnTo>
                  <a:lnTo>
                    <a:pt x="0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4433888" y="3424238"/>
              <a:ext cx="201613" cy="403225"/>
            </a:xfrm>
            <a:custGeom>
              <a:avLst/>
              <a:gdLst>
                <a:gd name="T0" fmla="*/ 0 w 127"/>
                <a:gd name="T1" fmla="*/ 127 h 254"/>
                <a:gd name="T2" fmla="*/ 127 w 127"/>
                <a:gd name="T3" fmla="*/ 254 h 254"/>
                <a:gd name="T4" fmla="*/ 127 w 127"/>
                <a:gd name="T5" fmla="*/ 0 h 254"/>
                <a:gd name="T6" fmla="*/ 0 w 127"/>
                <a:gd name="T7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54">
                  <a:moveTo>
                    <a:pt x="0" y="127"/>
                  </a:moveTo>
                  <a:lnTo>
                    <a:pt x="127" y="254"/>
                  </a:lnTo>
                  <a:lnTo>
                    <a:pt x="127" y="0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  <p:sp>
          <p:nvSpPr>
            <p:cNvPr id="29" name="Freeform 9"/>
            <p:cNvSpPr>
              <a:spLocks/>
            </p:cNvSpPr>
            <p:nvPr userDrawn="1"/>
          </p:nvSpPr>
          <p:spPr bwMode="auto">
            <a:xfrm>
              <a:off x="4635501" y="3625850"/>
              <a:ext cx="404813" cy="201613"/>
            </a:xfrm>
            <a:custGeom>
              <a:avLst/>
              <a:gdLst>
                <a:gd name="T0" fmla="*/ 128 w 255"/>
                <a:gd name="T1" fmla="*/ 0 h 127"/>
                <a:gd name="T2" fmla="*/ 0 w 255"/>
                <a:gd name="T3" fmla="*/ 127 h 127"/>
                <a:gd name="T4" fmla="*/ 255 w 255"/>
                <a:gd name="T5" fmla="*/ 127 h 127"/>
                <a:gd name="T6" fmla="*/ 128 w 255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127">
                  <a:moveTo>
                    <a:pt x="128" y="0"/>
                  </a:moveTo>
                  <a:lnTo>
                    <a:pt x="0" y="127"/>
                  </a:lnTo>
                  <a:lnTo>
                    <a:pt x="255" y="12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DB00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11"/>
            </a:p>
          </p:txBody>
        </p:sp>
      </p:grpSp>
    </p:spTree>
    <p:extLst>
      <p:ext uri="{BB962C8B-B14F-4D97-AF65-F5344CB8AC3E}">
        <p14:creationId xmlns:p14="http://schemas.microsoft.com/office/powerpoint/2010/main" val="21627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875" y="1312590"/>
            <a:ext cx="11400381" cy="29312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981350" y="6347913"/>
            <a:ext cx="2721626" cy="16001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065342" y="497150"/>
            <a:ext cx="2718671" cy="254173"/>
          </a:xfrm>
        </p:spPr>
        <p:txBody>
          <a:bodyPr/>
          <a:lstStyle/>
          <a:p>
            <a:fld id="{1E899A84-0A7C-4488-B245-0310F52DBB7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30663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30663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8345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8345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21140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21140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4239978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4239978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10067925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10067925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134586" y="1773239"/>
            <a:ext cx="1716087" cy="1152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8134586" y="3078480"/>
            <a:ext cx="1716087" cy="3098484"/>
          </a:xfrm>
        </p:spPr>
        <p:txBody>
          <a:bodyPr>
            <a:noAutofit/>
          </a:bodyPr>
          <a:lstStyle>
            <a:lvl1pPr marL="182560" indent="-182560">
              <a:defRPr sz="1050"/>
            </a:lvl1pPr>
            <a:lvl2pPr marL="355594" indent="-173035">
              <a:defRPr sz="1050"/>
            </a:lvl2pPr>
            <a:lvl3pPr marL="538154" indent="-182560">
              <a:defRPr sz="1050"/>
            </a:lvl3pPr>
            <a:lvl4pPr marL="720713" indent="-182560">
              <a:defRPr sz="1050"/>
            </a:lvl4pPr>
            <a:lvl5pPr marL="893748" indent="-177797">
              <a:defRPr sz="105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1F9C7-A8A4-45FE-A48B-C3D0FB9595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587991" y="347928"/>
            <a:ext cx="11217685" cy="29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zh-TW"/>
              <a:t>Click to edit Master title style</a:t>
            </a:r>
          </a:p>
        </p:txBody>
      </p:sp>
      <p:grpSp>
        <p:nvGrpSpPr>
          <p:cNvPr id="11" name="Background grid" hidden="1"/>
          <p:cNvGrpSpPr/>
          <p:nvPr userDrawn="1"/>
        </p:nvGrpSpPr>
        <p:grpSpPr>
          <a:xfrm>
            <a:off x="492758" y="415863"/>
            <a:ext cx="11213950" cy="5826598"/>
            <a:chOff x="419101" y="439737"/>
            <a:chExt cx="9537698" cy="6161088"/>
          </a:xfrm>
        </p:grpSpPr>
        <p:sp>
          <p:nvSpPr>
            <p:cNvPr id="12" name="Rectangle 446" hidden="1"/>
            <p:cNvSpPr>
              <a:spLocks noChangeArrowheads="1"/>
            </p:cNvSpPr>
            <p:nvPr/>
          </p:nvSpPr>
          <p:spPr bwMode="auto">
            <a:xfrm>
              <a:off x="8805991" y="439737"/>
              <a:ext cx="1150808" cy="576263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321" tIns="45162" rIns="90321" bIns="45162" anchor="ctr"/>
            <a:lstStyle>
              <a:lvl1pPr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017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defTabSz="901700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lnSpc>
                  <a:spcPts val="823"/>
                </a:lnSpc>
                <a:defRPr/>
              </a:pPr>
              <a:r>
                <a:rPr lang="en-GB" altLang="en-US" sz="941" b="0">
                  <a:solidFill>
                    <a:schemeClr val="bg1">
                      <a:lumMod val="75000"/>
                    </a:schemeClr>
                  </a:solidFill>
                </a:rPr>
                <a:t>Third party logo</a:t>
              </a:r>
            </a:p>
          </p:txBody>
        </p:sp>
        <p:sp>
          <p:nvSpPr>
            <p:cNvPr id="13" name="Rectangle 204" hidden="1"/>
            <p:cNvSpPr>
              <a:spLocks noChangeArrowheads="1"/>
            </p:cNvSpPr>
            <p:nvPr userDrawn="1"/>
          </p:nvSpPr>
          <p:spPr bwMode="auto">
            <a:xfrm>
              <a:off x="419101" y="1333501"/>
              <a:ext cx="4673509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4" name="Rectangle 206" hidden="1"/>
            <p:cNvSpPr>
              <a:spLocks noChangeArrowheads="1"/>
            </p:cNvSpPr>
            <p:nvPr userDrawn="1"/>
          </p:nvSpPr>
          <p:spPr bwMode="auto">
            <a:xfrm>
              <a:off x="419101" y="4059936"/>
              <a:ext cx="4673509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5" name="Rectangle 223" hidden="1"/>
            <p:cNvSpPr>
              <a:spLocks noChangeArrowheads="1"/>
            </p:cNvSpPr>
            <p:nvPr userDrawn="1"/>
          </p:nvSpPr>
          <p:spPr bwMode="auto">
            <a:xfrm>
              <a:off x="5280548" y="1333501"/>
              <a:ext cx="4671361" cy="2543555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  <p:sp>
          <p:nvSpPr>
            <p:cNvPr id="16" name="Rectangle 224" hidden="1"/>
            <p:cNvSpPr>
              <a:spLocks noChangeArrowheads="1"/>
            </p:cNvSpPr>
            <p:nvPr userDrawn="1"/>
          </p:nvSpPr>
          <p:spPr bwMode="auto">
            <a:xfrm>
              <a:off x="5280548" y="4059936"/>
              <a:ext cx="4671361" cy="2540889"/>
            </a:xfrm>
            <a:prstGeom prst="rect">
              <a:avLst/>
            </a:prstGeom>
            <a:noFill/>
            <a:ln w="6350" algn="ctr">
              <a:solidFill>
                <a:srgbClr val="A5A6A9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2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defRPr/>
              </a:pPr>
              <a:endParaRPr lang="en-US" altLang="en-US" sz="1411"/>
            </a:p>
          </p:txBody>
        </p:sp>
      </p:grpSp>
      <p:cxnSp>
        <p:nvCxnSpPr>
          <p:cNvPr id="18" name="Straight Connector 17"/>
          <p:cNvCxnSpPr/>
          <p:nvPr userDrawn="1"/>
        </p:nvCxnSpPr>
        <p:spPr bwMode="auto">
          <a:xfrm>
            <a:off x="478493" y="641057"/>
            <a:ext cx="11440414" cy="19043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DB6EC645-FBEF-C0F2-740F-A07785C02680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6643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hdr="0" ftr="0" dt="0"/>
  <p:txStyles>
    <p:titleStyle>
      <a:lvl1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16" b="1" baseline="0">
          <a:solidFill>
            <a:schemeClr val="tx1"/>
          </a:solidFill>
          <a:latin typeface="+mj-lt"/>
          <a:ea typeface="SimHei"/>
          <a:cs typeface="+mj-cs"/>
        </a:defRPr>
      </a:lvl1pPr>
      <a:lvl2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2pPr>
      <a:lvl3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3pPr>
      <a:lvl4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4pPr>
      <a:lvl5pPr algn="l" defTabSz="137005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86">
          <a:solidFill>
            <a:schemeClr val="tx2"/>
          </a:solidFill>
          <a:latin typeface="Arial" charset="0"/>
          <a:cs typeface="Arial" charset="0"/>
        </a:defRPr>
      </a:lvl5pPr>
      <a:lvl6pPr marL="537571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6pPr>
      <a:lvl7pPr marL="107514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7pPr>
      <a:lvl8pPr marL="1612712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8pPr>
      <a:lvl9pPr marL="2150283" algn="l" defTabSz="1304729" rtl="0" fontAlgn="base">
        <a:spcBef>
          <a:spcPct val="0"/>
        </a:spcBef>
        <a:spcAft>
          <a:spcPct val="0"/>
        </a:spcAft>
        <a:defRPr sz="2822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0" indent="0" algn="l" defTabSz="1060209" rtl="0" eaLnBrk="0" fontAlgn="base" hangingPunct="0">
        <a:spcBef>
          <a:spcPts val="235"/>
        </a:spcBef>
        <a:spcAft>
          <a:spcPct val="0"/>
        </a:spcAft>
        <a:buClr>
          <a:schemeClr val="tx2"/>
        </a:buClr>
        <a:buFont typeface="Symbol" pitchFamily="18" charset="2"/>
        <a:buNone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1pPr>
      <a:lvl2pPr marL="268785" indent="-2687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u"/>
        <a:defRPr lang="en-GB" altLang="zh-TW" sz="1646" baseline="0" dirty="0" smtClean="0">
          <a:solidFill>
            <a:schemeClr val="tx1"/>
          </a:solidFill>
          <a:latin typeface="+mn-lt"/>
          <a:ea typeface="SimHei"/>
          <a:cs typeface="+mn-cs"/>
        </a:defRPr>
      </a:lvl2pPr>
      <a:lvl3pPr marL="543171" indent="-274385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"/>
        <a:defRPr lang="en-GB" altLang="zh-TW" sz="1411" baseline="0" dirty="0" smtClean="0">
          <a:solidFill>
            <a:schemeClr val="tx1"/>
          </a:solidFill>
          <a:latin typeface="+mn-lt"/>
          <a:ea typeface="SimHei"/>
          <a:cs typeface="+mn-cs"/>
        </a:defRPr>
      </a:lvl3pPr>
      <a:lvl4pPr marL="804490" indent="-261319" algn="l" defTabSz="1060209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176" baseline="0" dirty="0" smtClean="0">
          <a:solidFill>
            <a:schemeClr val="tx1"/>
          </a:solidFill>
          <a:latin typeface="+mn-lt"/>
          <a:ea typeface="SimHei"/>
          <a:cs typeface="+mn-cs"/>
        </a:defRPr>
      </a:lvl4pPr>
      <a:lvl5pPr marL="1075142" indent="-270653" algn="l" defTabSz="1370058" rtl="0" eaLnBrk="0" fontAlgn="base" hangingPunct="0">
        <a:spcBef>
          <a:spcPts val="235"/>
        </a:spcBef>
        <a:spcAft>
          <a:spcPct val="0"/>
        </a:spcAft>
        <a:buClr>
          <a:schemeClr val="accent1"/>
        </a:buClr>
        <a:buFont typeface="Helvetica Neue for HSBC Lt" panose="020B0404020202020204" pitchFamily="34" charset="0"/>
        <a:buChar char="–"/>
        <a:defRPr lang="en-GB" altLang="zh-TW" sz="1058" dirty="0">
          <a:solidFill>
            <a:schemeClr val="tx1"/>
          </a:solidFill>
          <a:latin typeface="+mn-lt"/>
          <a:ea typeface="SimHei"/>
          <a:cs typeface="+mn-cs"/>
        </a:defRPr>
      </a:lvl5pPr>
      <a:lvl6pPr marL="1816168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6pPr>
      <a:lvl7pPr marL="235373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7pPr>
      <a:lvl8pPr marL="2891309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8pPr>
      <a:lvl9pPr marL="3428880" indent="-250120" algn="l" defTabSz="1304729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–"/>
        <a:defRPr sz="94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1pPr>
      <a:lvl2pPr marL="537571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2pPr>
      <a:lvl3pPr marL="107514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3pPr>
      <a:lvl4pPr marL="1612712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5028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87853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22542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762994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300565" algn="l" defTabSz="1075142" rtl="0" eaLnBrk="1" latinLnBrk="0" hangingPunct="1"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8EFFE-950B-7AF6-5E3C-20AD0FF2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134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170A21-725D-635D-E8FE-5F9F97CA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8409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MSIPCMContentMarking" descr="{&quot;HashCode&quot;:1316537984,&quot;Placement&quot;:&quot;Footer&quot;,&quot;Top&quot;:519.343,&quot;Left&quot;:454.760162,&quot;SlideWidth&quot;:960,&quot;SlideHeight&quot;:540}">
            <a:extLst>
              <a:ext uri="{FF2B5EF4-FFF2-40B4-BE49-F238E27FC236}">
                <a16:creationId xmlns:a16="http://schemas.microsoft.com/office/drawing/2014/main" id="{6CDC370E-802B-2346-244B-723F881FACA1}"/>
              </a:ext>
            </a:extLst>
          </p:cNvPr>
          <p:cNvSpPr txBox="1"/>
          <p:nvPr userDrawn="1"/>
        </p:nvSpPr>
        <p:spPr>
          <a:xfrm>
            <a:off x="5775454" y="6595656"/>
            <a:ext cx="6410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1398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36" r:id="rId2"/>
    <p:sldLayoutId id="214748373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Univers Next for HSBC Thin" panose="020B0303030202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Univers Next for HSBC Light" panose="020B04030302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3940" userDrawn="1">
          <p15:clr>
            <a:srgbClr val="F26B43"/>
          </p15:clr>
        </p15:guide>
        <p15:guide id="5" orient="horz" pos="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EC29C8-2478-7565-858B-9BA8191EA8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10149" cy="6858000"/>
          </a:xfrm>
          <a:prstGeom prst="rect">
            <a:avLst/>
          </a:prstGeom>
        </p:spPr>
      </p:pic>
      <p:pic>
        <p:nvPicPr>
          <p:cNvPr id="5" name="Picture 4" descr="A couple of women sitting on a ledge&#10;&#10;Description automatically generated">
            <a:extLst>
              <a:ext uri="{FF2B5EF4-FFF2-40B4-BE49-F238E27FC236}">
                <a16:creationId xmlns:a16="http://schemas.microsoft.com/office/drawing/2014/main" id="{DA79F0B5-0041-72FA-B8F8-C814BCEB2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9332" y="5503333"/>
            <a:ext cx="4402667" cy="135734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037108" y="2271713"/>
            <a:ext cx="6607175" cy="1674812"/>
          </a:xfrm>
          <a:prstGeom prst="rect">
            <a:avLst/>
          </a:prstGeom>
        </p:spPr>
        <p:txBody>
          <a:bodyPr vert="horz" wrap="square" lIns="0" tIns="12724" rIns="0" bIns="0" rtlCol="0" anchor="ctr">
            <a:noAutofit/>
          </a:bodyPr>
          <a:lstStyle/>
          <a:p>
            <a:pPr marL="12724">
              <a:lnSpc>
                <a:spcPct val="100000"/>
              </a:lnSpc>
              <a:spcBef>
                <a:spcPts val="0"/>
              </a:spcBef>
            </a:pPr>
            <a: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Saving and </a:t>
            </a:r>
            <a:b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</a:br>
            <a:r>
              <a:rPr lang="en-GB" sz="5000" spc="-150" dirty="0">
                <a:solidFill>
                  <a:srgbClr val="000000"/>
                </a:solidFill>
                <a:latin typeface="Univers Next for HSBC Thin" panose="020B0303030202020203" pitchFamily="34" charset="77"/>
              </a:rPr>
              <a:t>Investing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8AC1A1-0CEC-799F-8009-AF4AFCE78262}"/>
              </a:ext>
            </a:extLst>
          </p:cNvPr>
          <p:cNvSpPr txBox="1"/>
          <p:nvPr/>
        </p:nvSpPr>
        <p:spPr>
          <a:xfrm>
            <a:off x="6983320" y="4231825"/>
            <a:ext cx="3870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spc="30">
                <a:solidFill>
                  <a:srgbClr val="000000"/>
                </a:solidFill>
                <a:latin typeface="Univers Next for HSBC Regular" panose="020B0503030202020203" pitchFamily="34" charset="0"/>
              </a:rPr>
              <a:t>Session 8: </a:t>
            </a:r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Short and </a:t>
            </a:r>
            <a:b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</a:br>
            <a:r>
              <a:rPr lang="en-GB" sz="1800" b="1" spc="30" dirty="0">
                <a:solidFill>
                  <a:srgbClr val="000000"/>
                </a:solidFill>
                <a:latin typeface="Univers Next for HSBC Regular" panose="020B0503030202020203" pitchFamily="34" charset="0"/>
              </a:rPr>
              <a:t>Medium Term Savings</a:t>
            </a:r>
            <a:endParaRPr lang="en-US" b="1" spc="30" dirty="0">
              <a:latin typeface="Univers Next for HSBC Regular" panose="020B050303020202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0E0C0A8-5FE9-EA63-07CF-15917F5FDE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790703" y="591539"/>
            <a:ext cx="3210079" cy="15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56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13F23CEE-7151-D4A0-A120-F130D991004C}"/>
              </a:ext>
            </a:extLst>
          </p:cNvPr>
          <p:cNvSpPr/>
          <p:nvPr/>
        </p:nvSpPr>
        <p:spPr>
          <a:xfrm>
            <a:off x="0" y="0"/>
            <a:ext cx="6596857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">
            <a:extLst>
              <a:ext uri="{FF2B5EF4-FFF2-40B4-BE49-F238E27FC236}">
                <a16:creationId xmlns:a16="http://schemas.microsoft.com/office/drawing/2014/main" id="{AEBF3504-1EC6-6187-4250-4069DDA484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10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EB90FD90-7C88-4F15-9DFA-1DE2DD34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6045994" cy="836354"/>
          </a:xfrm>
        </p:spPr>
        <p:txBody>
          <a:bodyPr>
            <a:normAutofit/>
          </a:bodyPr>
          <a:lstStyle/>
          <a:p>
            <a:r>
              <a:rPr lang="en-US" dirty="0"/>
              <a:t>Rates of Credit Interest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E9EFCF-1E03-77F6-7891-EF74FC2BDF30}"/>
              </a:ext>
            </a:extLst>
          </p:cNvPr>
          <p:cNvGrpSpPr/>
          <p:nvPr/>
        </p:nvGrpSpPr>
        <p:grpSpPr>
          <a:xfrm>
            <a:off x="9663823" y="2724271"/>
            <a:ext cx="1375485" cy="1854879"/>
            <a:chOff x="5657375" y="4093620"/>
            <a:chExt cx="1375485" cy="185487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603530-6A86-7413-67E4-86CEB2625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7375" y="4573014"/>
              <a:ext cx="1375485" cy="137548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lvl="0" algn="ctr" defTabSz="864748">
                <a:spcAft>
                  <a:spcPts val="567"/>
                </a:spcAft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Cash </a:t>
              </a:r>
              <a:b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</a:b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ISA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46C236-5F3C-1BED-4D1B-0BB957E5B73E}"/>
                </a:ext>
              </a:extLst>
            </p:cNvPr>
            <p:cNvGrpSpPr/>
            <p:nvPr/>
          </p:nvGrpSpPr>
          <p:grpSpPr>
            <a:xfrm>
              <a:off x="5806507" y="4093620"/>
              <a:ext cx="1077219" cy="1077219"/>
              <a:chOff x="9558998" y="68901"/>
              <a:chExt cx="2562406" cy="256240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BFF681C-0DB3-3EA1-E7C0-810D3C7FEE57}"/>
                  </a:ext>
                </a:extLst>
              </p:cNvPr>
              <p:cNvSpPr/>
              <p:nvPr/>
            </p:nvSpPr>
            <p:spPr>
              <a:xfrm>
                <a:off x="9692891" y="1733100"/>
                <a:ext cx="2252181" cy="342725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 descr="A stack of gold coins&#10;&#10;Description automatically generated">
                <a:extLst>
                  <a:ext uri="{FF2B5EF4-FFF2-40B4-BE49-F238E27FC236}">
                    <a16:creationId xmlns:a16="http://schemas.microsoft.com/office/drawing/2014/main" id="{40624AC7-9934-D206-5014-EFF2EA0E0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58998" y="68901"/>
                <a:ext cx="2562406" cy="2562406"/>
              </a:xfrm>
              <a:prstGeom prst="rect">
                <a:avLst/>
              </a:prstGeom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14A6FB-1DEB-55D7-67B5-D10A037543E2}"/>
              </a:ext>
            </a:extLst>
          </p:cNvPr>
          <p:cNvGrpSpPr/>
          <p:nvPr/>
        </p:nvGrpSpPr>
        <p:grpSpPr>
          <a:xfrm>
            <a:off x="9663823" y="878129"/>
            <a:ext cx="1375485" cy="1846142"/>
            <a:chOff x="5657375" y="1906004"/>
            <a:chExt cx="1375485" cy="184614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8BDFDF0-FBB8-CF20-4318-55F6B32001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7375" y="2376661"/>
              <a:ext cx="1375485" cy="137548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lvl="0" algn="ctr" defTabSz="864748">
                <a:spcAft>
                  <a:spcPts val="567"/>
                </a:spcAft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Regular</a:t>
              </a:r>
              <a:b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</a:b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Saver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5671C35-905E-EE46-8C97-54BEB1F4EA8B}"/>
                </a:ext>
              </a:extLst>
            </p:cNvPr>
            <p:cNvGrpSpPr/>
            <p:nvPr/>
          </p:nvGrpSpPr>
          <p:grpSpPr>
            <a:xfrm>
              <a:off x="5806507" y="1906004"/>
              <a:ext cx="1077219" cy="1077219"/>
              <a:chOff x="9558998" y="68901"/>
              <a:chExt cx="2562406" cy="2562406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66B7CC4-A8D7-2411-86B2-D3EFCA9EF886}"/>
                  </a:ext>
                </a:extLst>
              </p:cNvPr>
              <p:cNvSpPr/>
              <p:nvPr/>
            </p:nvSpPr>
            <p:spPr>
              <a:xfrm>
                <a:off x="9692891" y="1733100"/>
                <a:ext cx="2252181" cy="342725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 descr="A stack of gold coins&#10;&#10;Description automatically generated">
                <a:extLst>
                  <a:ext uri="{FF2B5EF4-FFF2-40B4-BE49-F238E27FC236}">
                    <a16:creationId xmlns:a16="http://schemas.microsoft.com/office/drawing/2014/main" id="{4322320F-F76E-2365-EC10-67DBB3008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58998" y="68901"/>
                <a:ext cx="2562406" cy="2562406"/>
              </a:xfrm>
              <a:prstGeom prst="rect">
                <a:avLst/>
              </a:prstGeom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ACE0EF-9667-BD77-5624-40BC7206E06B}"/>
              </a:ext>
            </a:extLst>
          </p:cNvPr>
          <p:cNvGrpSpPr/>
          <p:nvPr/>
        </p:nvGrpSpPr>
        <p:grpSpPr>
          <a:xfrm>
            <a:off x="7721584" y="878129"/>
            <a:ext cx="1375485" cy="1846142"/>
            <a:chOff x="753166" y="1906004"/>
            <a:chExt cx="1375485" cy="184614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401AF37-E11E-290B-0301-11D51AE1A2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166" y="2376661"/>
              <a:ext cx="1375485" cy="137548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lvl="0" algn="ctr" defTabSz="864748">
                <a:spcAft>
                  <a:spcPts val="567"/>
                </a:spcAft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Instant</a:t>
              </a:r>
              <a:b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</a:b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-Access</a:t>
              </a:r>
              <a:b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</a:b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Saver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64279C-DE28-04E1-D2A2-C402F79B2072}"/>
                </a:ext>
              </a:extLst>
            </p:cNvPr>
            <p:cNvGrpSpPr/>
            <p:nvPr/>
          </p:nvGrpSpPr>
          <p:grpSpPr>
            <a:xfrm>
              <a:off x="921991" y="1906004"/>
              <a:ext cx="1077219" cy="1077219"/>
              <a:chOff x="9558998" y="68901"/>
              <a:chExt cx="2562406" cy="256240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F9B4055-3FF1-ED93-52B6-554D120C940C}"/>
                  </a:ext>
                </a:extLst>
              </p:cNvPr>
              <p:cNvSpPr/>
              <p:nvPr/>
            </p:nvSpPr>
            <p:spPr>
              <a:xfrm>
                <a:off x="9692891" y="1733100"/>
                <a:ext cx="2252181" cy="342725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 descr="A stack of gold coins&#10;&#10;Description automatically generated">
                <a:extLst>
                  <a:ext uri="{FF2B5EF4-FFF2-40B4-BE49-F238E27FC236}">
                    <a16:creationId xmlns:a16="http://schemas.microsoft.com/office/drawing/2014/main" id="{13BC4B28-0EA9-9545-DA8B-3A9F60D53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58998" y="68901"/>
                <a:ext cx="2562406" cy="2562406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0A73B5C-43BE-A53D-4F95-B3FF30CA29A0}"/>
              </a:ext>
            </a:extLst>
          </p:cNvPr>
          <p:cNvGrpSpPr/>
          <p:nvPr/>
        </p:nvGrpSpPr>
        <p:grpSpPr>
          <a:xfrm>
            <a:off x="7721584" y="2724270"/>
            <a:ext cx="1375485" cy="1854880"/>
            <a:chOff x="753166" y="4093619"/>
            <a:chExt cx="1375485" cy="18548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2B43ACC-AA76-A90E-A4A4-EB6E259C8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166" y="4573014"/>
              <a:ext cx="1375485" cy="137548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lvl="0" algn="ctr" defTabSz="864748">
                <a:spcAft>
                  <a:spcPts val="567"/>
                </a:spcAft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Lifetime</a:t>
              </a:r>
              <a:b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</a:b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ISA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186C6D-2970-4CB6-1B19-7E6C8FF55783}"/>
                </a:ext>
              </a:extLst>
            </p:cNvPr>
            <p:cNvGrpSpPr/>
            <p:nvPr/>
          </p:nvGrpSpPr>
          <p:grpSpPr>
            <a:xfrm>
              <a:off x="921991" y="4093619"/>
              <a:ext cx="1077219" cy="1077219"/>
              <a:chOff x="9558998" y="68901"/>
              <a:chExt cx="2562406" cy="256240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F624D1F-BED8-E71B-4560-0D6000AF39B9}"/>
                  </a:ext>
                </a:extLst>
              </p:cNvPr>
              <p:cNvSpPr/>
              <p:nvPr/>
            </p:nvSpPr>
            <p:spPr>
              <a:xfrm>
                <a:off x="9692891" y="1733100"/>
                <a:ext cx="2252181" cy="342725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 descr="A stack of gold coins&#10;&#10;Description automatically generated">
                <a:extLst>
                  <a:ext uri="{FF2B5EF4-FFF2-40B4-BE49-F238E27FC236}">
                    <a16:creationId xmlns:a16="http://schemas.microsoft.com/office/drawing/2014/main" id="{BD264C28-1A96-CA90-2379-5FB77C51E2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58998" y="68901"/>
                <a:ext cx="2562406" cy="2562406"/>
              </a:xfrm>
              <a:prstGeom prst="rect">
                <a:avLst/>
              </a:prstGeom>
            </p:spPr>
          </p:pic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FDCC5C2-4AA5-C2E1-84B4-AA7B7FA7EB3C}"/>
              </a:ext>
            </a:extLst>
          </p:cNvPr>
          <p:cNvSpPr txBox="1"/>
          <p:nvPr/>
        </p:nvSpPr>
        <p:spPr>
          <a:xfrm>
            <a:off x="486271" y="1426263"/>
            <a:ext cx="5724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Jas is looking to save money towards buying his first house.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It is going to take a long time to save for his deposit, so he is looking around for the best options. Over the next 5yrs he hopes to pay in around </a:t>
            </a: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£1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00p/m.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What do you feel might be a good option for him?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E75BE70-8057-82A4-C333-E829463A25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49703"/>
            <a:ext cx="6336262" cy="4108298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5B39A36-34E3-9536-1DFD-0EC2AA027C85}"/>
              </a:ext>
            </a:extLst>
          </p:cNvPr>
          <p:cNvGrpSpPr/>
          <p:nvPr/>
        </p:nvGrpSpPr>
        <p:grpSpPr>
          <a:xfrm>
            <a:off x="8023124" y="4424148"/>
            <a:ext cx="2644876" cy="2195532"/>
            <a:chOff x="8023124" y="4424148"/>
            <a:chExt cx="2644876" cy="219553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3FAD423-F0A2-ABE0-10CA-0424195A9D34}"/>
                </a:ext>
              </a:extLst>
            </p:cNvPr>
            <p:cNvSpPr/>
            <p:nvPr/>
          </p:nvSpPr>
          <p:spPr>
            <a:xfrm>
              <a:off x="8023124" y="6088626"/>
              <a:ext cx="2644876" cy="177701"/>
            </a:xfrm>
            <a:prstGeom prst="ellipse">
              <a:avLst/>
            </a:prstGeom>
            <a:solidFill>
              <a:schemeClr val="tx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 descr="A house with a red roof&#10;&#10;Description automatically generated">
              <a:extLst>
                <a:ext uri="{FF2B5EF4-FFF2-40B4-BE49-F238E27FC236}">
                  <a16:creationId xmlns:a16="http://schemas.microsoft.com/office/drawing/2014/main" id="{05AEE5E0-D77B-529C-26B7-C8353B9A1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57280" y="4424148"/>
              <a:ext cx="2195532" cy="219553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6E46617-A888-A7DC-0EA8-356FBD1DE6AF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8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Short and Medium Term Savings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85A573A-6241-C227-82A1-D150973C74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>
            <a:extLst>
              <a:ext uri="{FF2B5EF4-FFF2-40B4-BE49-F238E27FC236}">
                <a16:creationId xmlns:a16="http://schemas.microsoft.com/office/drawing/2014/main" id="{AEBF3504-1EC6-6187-4250-4069DDA484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6" name="Title 20">
            <a:extLst>
              <a:ext uri="{FF2B5EF4-FFF2-40B4-BE49-F238E27FC236}">
                <a16:creationId xmlns:a16="http://schemas.microsoft.com/office/drawing/2014/main" id="{EB90FD90-7C88-4F15-9DFA-1DE2DD34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1394518"/>
          </a:xfrm>
        </p:spPr>
        <p:txBody>
          <a:bodyPr>
            <a:normAutofit/>
          </a:bodyPr>
          <a:lstStyle/>
          <a:p>
            <a:r>
              <a:rPr lang="en-US" dirty="0"/>
              <a:t>Rates of credit interest </a:t>
            </a:r>
            <a:br>
              <a:rPr lang="en-US" dirty="0"/>
            </a:br>
            <a:r>
              <a:rPr lang="en-US" dirty="0"/>
              <a:t>– calculations (based on 5yrs)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536BCCF-51A4-B36F-38C2-87B64500C275}"/>
              </a:ext>
            </a:extLst>
          </p:cNvPr>
          <p:cNvGrpSpPr/>
          <p:nvPr/>
        </p:nvGrpSpPr>
        <p:grpSpPr>
          <a:xfrm>
            <a:off x="555810" y="2058337"/>
            <a:ext cx="4693491" cy="1993710"/>
            <a:chOff x="555810" y="2058337"/>
            <a:chExt cx="4693491" cy="19937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0958D8-28AC-8C80-CB7E-266B6D41924D}"/>
                </a:ext>
              </a:extLst>
            </p:cNvPr>
            <p:cNvSpPr/>
            <p:nvPr/>
          </p:nvSpPr>
          <p:spPr>
            <a:xfrm>
              <a:off x="555810" y="2058337"/>
              <a:ext cx="4693491" cy="1993710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93E302-C6E0-EF25-2949-BCFA10DAF5D5}"/>
                </a:ext>
              </a:extLst>
            </p:cNvPr>
            <p:cNvSpPr txBox="1"/>
            <p:nvPr/>
          </p:nvSpPr>
          <p:spPr>
            <a:xfrm>
              <a:off x="2360521" y="2568663"/>
              <a:ext cx="2381808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An </a:t>
              </a:r>
              <a:r>
                <a:rPr lang="en-GB" sz="1600" noProof="0" dirty="0">
                  <a:solidFill>
                    <a:prstClr val="black"/>
                  </a:solidFill>
                  <a:latin typeface="Univers Next for HSBC Light" panose="020B0403030202020203" pitchFamily="34" charset="0"/>
                </a:rPr>
                <a:t>Instant Saver</a:t>
              </a:r>
              <a:r>
                <a:rPr kumimoji="0" lang="en-GB" sz="1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 AER could</a:t>
              </a:r>
              <a:r>
                <a:rPr kumimoji="0" lang="en-GB" sz="160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 </a:t>
              </a:r>
              <a:r>
                <a:rPr kumimoji="0" lang="en-GB" sz="1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be around </a:t>
              </a:r>
              <a:r>
                <a:rPr lang="en-GB" sz="1600" dirty="0">
                  <a:solidFill>
                    <a:prstClr val="black"/>
                  </a:solidFill>
                  <a:latin typeface="Univers Next for HSBC Light" panose="020B0403030202020203" pitchFamily="34" charset="0"/>
                </a:rPr>
                <a:t>3</a:t>
              </a:r>
              <a:r>
                <a:rPr kumimoji="0" lang="en-GB" sz="1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%.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endParaRPr>
            </a:p>
            <a:p>
              <a:pPr lvl="0">
                <a:defRPr/>
              </a:pPr>
              <a:r>
                <a:rPr lang="en-GB" sz="1600" dirty="0">
                  <a:solidFill>
                    <a:prstClr val="black"/>
                  </a:solidFill>
                  <a:latin typeface="Univers Next for HSBC Light" panose="020B0403030202020203" pitchFamily="34" charset="0"/>
                </a:rPr>
                <a:t>Total Saved = </a:t>
              </a:r>
              <a:r>
                <a:rPr lang="en-GB" sz="1600" b="1" dirty="0">
                  <a:solidFill>
                    <a:prstClr val="black"/>
                  </a:solidFill>
                  <a:latin typeface="Univers Next for HSBC Regular" panose="020B0503030202020203" pitchFamily="34" charset="0"/>
                </a:rPr>
                <a:t>£6,481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30DF081-31E9-7E5A-79E7-B5B36FFA13FD}"/>
              </a:ext>
            </a:extLst>
          </p:cNvPr>
          <p:cNvGrpSpPr/>
          <p:nvPr/>
        </p:nvGrpSpPr>
        <p:grpSpPr>
          <a:xfrm>
            <a:off x="555810" y="4254690"/>
            <a:ext cx="4693491" cy="1993710"/>
            <a:chOff x="555810" y="4254690"/>
            <a:chExt cx="4693491" cy="199371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A162560-B4A5-A059-7714-4938FB1294BF}"/>
                </a:ext>
              </a:extLst>
            </p:cNvPr>
            <p:cNvSpPr/>
            <p:nvPr/>
          </p:nvSpPr>
          <p:spPr>
            <a:xfrm>
              <a:off x="555810" y="4254690"/>
              <a:ext cx="4693491" cy="1993710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EC9E0E-1362-AC1D-A061-03EDD10F8B31}"/>
                </a:ext>
              </a:extLst>
            </p:cNvPr>
            <p:cNvSpPr txBox="1"/>
            <p:nvPr/>
          </p:nvSpPr>
          <p:spPr>
            <a:xfrm>
              <a:off x="2339369" y="4437453"/>
              <a:ext cx="2909932" cy="16466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A Lifetime ISA AER could be around 3.5% and includes the Government bonus.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endParaRPr>
            </a:p>
            <a:p>
              <a:pPr lvl="0">
                <a:defRPr/>
              </a:pPr>
              <a:r>
                <a:rPr lang="en-GB" sz="1600" dirty="0">
                  <a:solidFill>
                    <a:prstClr val="black"/>
                  </a:solidFill>
                  <a:latin typeface="Univers Next for HSBC Light" panose="020B0403030202020203" pitchFamily="34" charset="0"/>
                </a:rPr>
                <a:t>Total Saved = </a:t>
              </a:r>
              <a:r>
                <a:rPr lang="en-GB" sz="1600" b="1" dirty="0">
                  <a:solidFill>
                    <a:prstClr val="black"/>
                  </a:solidFill>
                  <a:latin typeface="Univers Next for HSBC Regular" panose="020B0503030202020203" pitchFamily="34" charset="0"/>
                </a:rPr>
                <a:t>£8,152*</a:t>
              </a:r>
            </a:p>
            <a:p>
              <a:pPr lvl="0">
                <a:defRPr/>
              </a:pPr>
              <a:r>
                <a:rPr lang="en-GB" sz="1050" dirty="0">
                  <a:solidFill>
                    <a:prstClr val="black"/>
                  </a:solidFill>
                  <a:latin typeface="Univers Next for HSBC Light" panose="020B0403030202020203" pitchFamily="34" charset="0"/>
                </a:rPr>
                <a:t>*made up of £6,691 savings &amp; interest and £1500 bonus</a:t>
              </a:r>
              <a:endPara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E00B3AF-BCC7-0318-6C60-5C56EE82B6F4}"/>
              </a:ext>
            </a:extLst>
          </p:cNvPr>
          <p:cNvGrpSpPr/>
          <p:nvPr/>
        </p:nvGrpSpPr>
        <p:grpSpPr>
          <a:xfrm>
            <a:off x="5460018" y="4254690"/>
            <a:ext cx="4693491" cy="1993710"/>
            <a:chOff x="5460018" y="4254690"/>
            <a:chExt cx="4693491" cy="199371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FB944C2-E94D-3F65-57E0-4582E7307384}"/>
                </a:ext>
              </a:extLst>
            </p:cNvPr>
            <p:cNvSpPr/>
            <p:nvPr/>
          </p:nvSpPr>
          <p:spPr>
            <a:xfrm>
              <a:off x="5460018" y="4254690"/>
              <a:ext cx="4693491" cy="1993710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C5C60C-B64C-26EE-CF1A-F41A484F288D}"/>
                </a:ext>
              </a:extLst>
            </p:cNvPr>
            <p:cNvSpPr txBox="1"/>
            <p:nvPr/>
          </p:nvSpPr>
          <p:spPr>
            <a:xfrm>
              <a:off x="7427913" y="4712936"/>
              <a:ext cx="2550316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A Cash ISA AER could be around 4%.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endParaRPr>
            </a:p>
            <a:p>
              <a:pPr lvl="0">
                <a:defRPr/>
              </a:pPr>
              <a:r>
                <a:rPr lang="en-GB" sz="1600" dirty="0">
                  <a:solidFill>
                    <a:prstClr val="black"/>
                  </a:solidFill>
                  <a:latin typeface="Univers Next for HSBC Light" panose="020B0403030202020203" pitchFamily="34" charset="0"/>
                </a:rPr>
                <a:t>Total Saved = </a:t>
              </a:r>
              <a:r>
                <a:rPr lang="en-GB" sz="1600" b="1" dirty="0">
                  <a:solidFill>
                    <a:prstClr val="black"/>
                  </a:solidFill>
                  <a:latin typeface="Univers Next for HSBC Regular" panose="020B0503030202020203" pitchFamily="34" charset="0"/>
                </a:rPr>
                <a:t>£6,652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15B99D-BC21-F5B9-7AB8-725B2A39F07B}"/>
              </a:ext>
            </a:extLst>
          </p:cNvPr>
          <p:cNvGrpSpPr/>
          <p:nvPr/>
        </p:nvGrpSpPr>
        <p:grpSpPr>
          <a:xfrm>
            <a:off x="5657375" y="4093620"/>
            <a:ext cx="1375485" cy="1854879"/>
            <a:chOff x="5657375" y="4093620"/>
            <a:chExt cx="1375485" cy="185487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FEA25B3-02C6-5112-CCE4-9183E25A94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7375" y="4573014"/>
              <a:ext cx="1375485" cy="137548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lvl="0" algn="ctr" defTabSz="864748">
                <a:spcAft>
                  <a:spcPts val="567"/>
                </a:spcAft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Cash </a:t>
              </a:r>
              <a:b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</a:b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ISA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B711CBC-402E-2B7A-CD61-E109C97D35D1}"/>
                </a:ext>
              </a:extLst>
            </p:cNvPr>
            <p:cNvGrpSpPr/>
            <p:nvPr/>
          </p:nvGrpSpPr>
          <p:grpSpPr>
            <a:xfrm>
              <a:off x="5806507" y="4093620"/>
              <a:ext cx="1077219" cy="1077219"/>
              <a:chOff x="9558998" y="68901"/>
              <a:chExt cx="2562406" cy="256240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4B48EF0-3923-EEBB-42F3-68B28FA34335}"/>
                  </a:ext>
                </a:extLst>
              </p:cNvPr>
              <p:cNvSpPr/>
              <p:nvPr/>
            </p:nvSpPr>
            <p:spPr>
              <a:xfrm>
                <a:off x="9692891" y="1733100"/>
                <a:ext cx="2252181" cy="342725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 descr="A stack of gold coins&#10;&#10;Description automatically generated">
                <a:extLst>
                  <a:ext uri="{FF2B5EF4-FFF2-40B4-BE49-F238E27FC236}">
                    <a16:creationId xmlns:a16="http://schemas.microsoft.com/office/drawing/2014/main" id="{0F210A7D-FDAB-7386-12AE-32C6C826B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58998" y="68901"/>
                <a:ext cx="2562406" cy="2562406"/>
              </a:xfrm>
              <a:prstGeom prst="rect">
                <a:avLst/>
              </a:prstGeom>
            </p:spPr>
          </p:pic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AF9DA28-4732-35A4-ABF5-5A8FF9350B88}"/>
              </a:ext>
            </a:extLst>
          </p:cNvPr>
          <p:cNvGrpSpPr/>
          <p:nvPr/>
        </p:nvGrpSpPr>
        <p:grpSpPr>
          <a:xfrm>
            <a:off x="5460018" y="2058337"/>
            <a:ext cx="4693491" cy="1993710"/>
            <a:chOff x="5460018" y="2058337"/>
            <a:chExt cx="4693491" cy="19937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A38BF1E-AB3E-FCA2-210A-5F6F2CFD8158}"/>
                </a:ext>
              </a:extLst>
            </p:cNvPr>
            <p:cNvSpPr/>
            <p:nvPr/>
          </p:nvSpPr>
          <p:spPr>
            <a:xfrm>
              <a:off x="5460018" y="2058337"/>
              <a:ext cx="4693491" cy="1993710"/>
            </a:xfrm>
            <a:prstGeom prst="rect">
              <a:avLst/>
            </a:prstGeom>
            <a:solidFill>
              <a:srgbClr val="D7D8D6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1D1680-BBD5-FEA4-07EB-84E7DD0B6CD0}"/>
                </a:ext>
              </a:extLst>
            </p:cNvPr>
            <p:cNvSpPr txBox="1"/>
            <p:nvPr/>
          </p:nvSpPr>
          <p:spPr>
            <a:xfrm>
              <a:off x="7427913" y="2294962"/>
              <a:ext cx="2550316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nivers Next for HSBC Light" panose="020B0403030202020203" pitchFamily="34" charset="0"/>
                </a:rPr>
                <a:t>A Regular Saver AER could be 5% and would need to be set up again each year.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endParaRPr>
            </a:p>
            <a:p>
              <a:pPr lvl="0">
                <a:defRPr/>
              </a:pPr>
              <a:r>
                <a:rPr lang="en-GB" sz="1600" dirty="0">
                  <a:solidFill>
                    <a:prstClr val="black"/>
                  </a:solidFill>
                  <a:latin typeface="Univers Next for HSBC Light" panose="020B0403030202020203" pitchFamily="34" charset="0"/>
                </a:rPr>
                <a:t>Total Saved = </a:t>
              </a:r>
              <a:r>
                <a:rPr lang="en-GB" sz="1600" b="1" dirty="0">
                  <a:solidFill>
                    <a:prstClr val="black"/>
                  </a:solidFill>
                  <a:latin typeface="Univers Next for HSBC Regular" panose="020B0503030202020203" pitchFamily="34" charset="0"/>
                </a:rPr>
                <a:t>£6,829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C2990E-0A75-A4B9-AE09-4F1B25B6D52D}"/>
              </a:ext>
            </a:extLst>
          </p:cNvPr>
          <p:cNvGrpSpPr/>
          <p:nvPr/>
        </p:nvGrpSpPr>
        <p:grpSpPr>
          <a:xfrm>
            <a:off x="5657375" y="1906004"/>
            <a:ext cx="1375485" cy="1846142"/>
            <a:chOff x="5657375" y="1906004"/>
            <a:chExt cx="1375485" cy="184614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679C70C-DF54-01DE-A86A-63DC2B83C3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7375" y="2376661"/>
              <a:ext cx="1375485" cy="137548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lvl="0" algn="ctr" defTabSz="864748">
                <a:spcAft>
                  <a:spcPts val="567"/>
                </a:spcAft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Regular</a:t>
              </a:r>
              <a:b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</a:b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Saver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7DFA1C6-42D3-7CAF-7132-1183894057E7}"/>
                </a:ext>
              </a:extLst>
            </p:cNvPr>
            <p:cNvGrpSpPr/>
            <p:nvPr/>
          </p:nvGrpSpPr>
          <p:grpSpPr>
            <a:xfrm>
              <a:off x="5806507" y="1906004"/>
              <a:ext cx="1077219" cy="1077219"/>
              <a:chOff x="9558998" y="68901"/>
              <a:chExt cx="2562406" cy="2562406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D47FEC8-D5CD-162C-54C6-6B987EBEF75C}"/>
                  </a:ext>
                </a:extLst>
              </p:cNvPr>
              <p:cNvSpPr/>
              <p:nvPr/>
            </p:nvSpPr>
            <p:spPr>
              <a:xfrm>
                <a:off x="9692891" y="1733100"/>
                <a:ext cx="2252181" cy="342725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" name="Picture 40" descr="A stack of gold coins&#10;&#10;Description automatically generated">
                <a:extLst>
                  <a:ext uri="{FF2B5EF4-FFF2-40B4-BE49-F238E27FC236}">
                    <a16:creationId xmlns:a16="http://schemas.microsoft.com/office/drawing/2014/main" id="{EC58D30A-4053-905C-92AD-DAEEE76FF8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58998" y="68901"/>
                <a:ext cx="2562406" cy="2562406"/>
              </a:xfrm>
              <a:prstGeom prst="rect">
                <a:avLst/>
              </a:prstGeom>
            </p:spPr>
          </p:pic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42D7589-E7D9-A43C-3112-1B896AB13219}"/>
              </a:ext>
            </a:extLst>
          </p:cNvPr>
          <p:cNvGrpSpPr/>
          <p:nvPr/>
        </p:nvGrpSpPr>
        <p:grpSpPr>
          <a:xfrm>
            <a:off x="753166" y="1906004"/>
            <a:ext cx="1375485" cy="1846142"/>
            <a:chOff x="753166" y="1906004"/>
            <a:chExt cx="1375485" cy="184614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7A97314-A6D1-EAC7-DF05-6FD17B1798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166" y="2376661"/>
              <a:ext cx="1375485" cy="137548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lvl="0" algn="ctr" defTabSz="864748">
                <a:spcAft>
                  <a:spcPts val="567"/>
                </a:spcAft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Instant</a:t>
              </a:r>
              <a:b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</a:b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-Access</a:t>
              </a:r>
              <a:b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</a:b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Saver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E8BF908-A24C-F9AD-3DE6-4B81745C7102}"/>
                </a:ext>
              </a:extLst>
            </p:cNvPr>
            <p:cNvGrpSpPr/>
            <p:nvPr/>
          </p:nvGrpSpPr>
          <p:grpSpPr>
            <a:xfrm>
              <a:off x="921991" y="1906004"/>
              <a:ext cx="1077219" cy="1077219"/>
              <a:chOff x="9558998" y="68901"/>
              <a:chExt cx="2562406" cy="2562406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D901CF53-B893-32C5-BEBB-C78C79BD57D4}"/>
                  </a:ext>
                </a:extLst>
              </p:cNvPr>
              <p:cNvSpPr/>
              <p:nvPr/>
            </p:nvSpPr>
            <p:spPr>
              <a:xfrm>
                <a:off x="9692891" y="1733100"/>
                <a:ext cx="2252181" cy="342725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 descr="A stack of gold coins&#10;&#10;Description automatically generated">
                <a:extLst>
                  <a:ext uri="{FF2B5EF4-FFF2-40B4-BE49-F238E27FC236}">
                    <a16:creationId xmlns:a16="http://schemas.microsoft.com/office/drawing/2014/main" id="{81469E71-E13E-988A-048B-C46C4D4EB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58998" y="68901"/>
                <a:ext cx="2562406" cy="2562406"/>
              </a:xfrm>
              <a:prstGeom prst="rect">
                <a:avLst/>
              </a:prstGeom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BBFDD6E-4364-8E80-4BE2-9103452E9136}"/>
              </a:ext>
            </a:extLst>
          </p:cNvPr>
          <p:cNvGrpSpPr/>
          <p:nvPr/>
        </p:nvGrpSpPr>
        <p:grpSpPr>
          <a:xfrm>
            <a:off x="753166" y="4093619"/>
            <a:ext cx="1375485" cy="1854880"/>
            <a:chOff x="753166" y="4093619"/>
            <a:chExt cx="1375485" cy="185488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43127C8-3864-0B31-D9BF-B45885A70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166" y="4573014"/>
              <a:ext cx="1375485" cy="1375485"/>
            </a:xfrm>
            <a:prstGeom prst="ellipse">
              <a:avLst/>
            </a:prstGeom>
            <a:solidFill>
              <a:srgbClr val="DB00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/>
            <a:lstStyle/>
            <a:p>
              <a:pPr lvl="0" algn="ctr" defTabSz="864748">
                <a:spcAft>
                  <a:spcPts val="567"/>
                </a:spcAft>
                <a:defRPr/>
              </a:pP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Lifetime</a:t>
              </a:r>
              <a:b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</a:br>
              <a:r>
                <a:rPr lang="en-GB" sz="1600" kern="0" dirty="0">
                  <a:solidFill>
                    <a:srgbClr val="FFFFFF"/>
                  </a:solidFill>
                  <a:latin typeface="Univers Next for HSBC Light" panose="020B0403030202020203" pitchFamily="34" charset="0"/>
                  <a:cs typeface="Arial"/>
                </a:rPr>
                <a:t>ISA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62C7B16-A52A-AF75-28CC-489B9D9E759D}"/>
                </a:ext>
              </a:extLst>
            </p:cNvPr>
            <p:cNvGrpSpPr/>
            <p:nvPr/>
          </p:nvGrpSpPr>
          <p:grpSpPr>
            <a:xfrm>
              <a:off x="921991" y="4093619"/>
              <a:ext cx="1077219" cy="1077219"/>
              <a:chOff x="9558998" y="68901"/>
              <a:chExt cx="2562406" cy="2562406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A0FFA7A-EAC9-FEBD-302D-12277554CDDB}"/>
                  </a:ext>
                </a:extLst>
              </p:cNvPr>
              <p:cNvSpPr/>
              <p:nvPr/>
            </p:nvSpPr>
            <p:spPr>
              <a:xfrm>
                <a:off x="9692891" y="1733100"/>
                <a:ext cx="2252181" cy="342725"/>
              </a:xfrm>
              <a:prstGeom prst="ellipse">
                <a:avLst/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7" name="Picture 46" descr="A stack of gold coins&#10;&#10;Description automatically generated">
                <a:extLst>
                  <a:ext uri="{FF2B5EF4-FFF2-40B4-BE49-F238E27FC236}">
                    <a16:creationId xmlns:a16="http://schemas.microsoft.com/office/drawing/2014/main" id="{A9D291F3-10DE-41D6-B9F6-78CC738E74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558998" y="68901"/>
                <a:ext cx="2562406" cy="2562406"/>
              </a:xfrm>
              <a:prstGeom prst="rect">
                <a:avLst/>
              </a:prstGeom>
            </p:spPr>
          </p:pic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49C796A7-8465-B486-F927-6C7F0BE75AB2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8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Short and Medium Term Savings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4" name="Picture 3" descr="A white calculator with red and green buttons&#10;&#10;Description automatically generated">
            <a:extLst>
              <a:ext uri="{FF2B5EF4-FFF2-40B4-BE49-F238E27FC236}">
                <a16:creationId xmlns:a16="http://schemas.microsoft.com/office/drawing/2014/main" id="{E2F0667C-0FC4-60DC-59C5-A8776F1A0A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0" y="-299032"/>
            <a:ext cx="3212119" cy="321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8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507ABE-644E-C551-3E56-37A12AC00D4E}"/>
              </a:ext>
            </a:extLst>
          </p:cNvPr>
          <p:cNvSpPr/>
          <p:nvPr/>
        </p:nvSpPr>
        <p:spPr>
          <a:xfrm>
            <a:off x="0" y="0"/>
            <a:ext cx="7427913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8E516-DCF4-D648-C984-6B7367B9E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sz="4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Thin" panose="020B0303030202020203" pitchFamily="34" charset="77"/>
                <a:ea typeface="+mn-ea"/>
                <a:cs typeface="+mn-cs"/>
              </a:rPr>
              <a:t>Stretch Challenge</a:t>
            </a: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id="{9FEB72E5-0182-D282-6EC1-478BBC819C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12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76862359-02D6-4D16-F72C-2B647B9A24D3}"/>
              </a:ext>
            </a:extLst>
          </p:cNvPr>
          <p:cNvSpPr txBox="1"/>
          <p:nvPr/>
        </p:nvSpPr>
        <p:spPr>
          <a:xfrm>
            <a:off x="550863" y="1449388"/>
            <a:ext cx="4531091" cy="426561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Using a comparison website or your own bank, research the APR on 4 saving accounts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How much interest would you earn on savings now and in the year 2021?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How do you think low savings interest rates affect people's financial health?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Where would you like to see interest rates move to in the future?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</p:txBody>
      </p:sp>
      <p:pic>
        <p:nvPicPr>
          <p:cNvPr id="5" name="Picture 4" descr="A safe with a coin in the top&#10;&#10;Description automatically generated">
            <a:extLst>
              <a:ext uri="{FF2B5EF4-FFF2-40B4-BE49-F238E27FC236}">
                <a16:creationId xmlns:a16="http://schemas.microsoft.com/office/drawing/2014/main" id="{49B7AD99-BFF8-D9C9-1A0B-FF04F3CB1A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028" y="4253666"/>
            <a:ext cx="1988755" cy="2309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8626BF-2617-A7FD-2984-2564798BC1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136" y="3429000"/>
            <a:ext cx="45508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DB45F71-5D51-2B46-D023-3EE42731EF4A}"/>
              </a:ext>
            </a:extLst>
          </p:cNvPr>
          <p:cNvSpPr/>
          <p:nvPr/>
        </p:nvSpPr>
        <p:spPr>
          <a:xfrm>
            <a:off x="4290253" y="1484313"/>
            <a:ext cx="3556828" cy="461354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68103-A0A5-1226-AC97-3DED34CBF965}"/>
              </a:ext>
            </a:extLst>
          </p:cNvPr>
          <p:cNvSpPr/>
          <p:nvPr/>
        </p:nvSpPr>
        <p:spPr>
          <a:xfrm>
            <a:off x="8029643" y="1484313"/>
            <a:ext cx="3556828" cy="461354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566FD19-50A6-2D9E-99B2-D7F58E36B434}"/>
              </a:ext>
            </a:extLst>
          </p:cNvPr>
          <p:cNvSpPr/>
          <p:nvPr/>
        </p:nvSpPr>
        <p:spPr>
          <a:xfrm>
            <a:off x="550863" y="1484313"/>
            <a:ext cx="3556828" cy="4613545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EC31E6-C3F5-7DC9-C3F4-DD8CDEB00451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8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Short and Medium Term Savings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0CBE89-854A-A7E6-9FC6-6298B4F851C6}"/>
              </a:ext>
            </a:extLst>
          </p:cNvPr>
          <p:cNvSpPr txBox="1"/>
          <p:nvPr/>
        </p:nvSpPr>
        <p:spPr>
          <a:xfrm>
            <a:off x="733425" y="3267086"/>
            <a:ext cx="3191703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spcAft>
                <a:spcPts val="600"/>
              </a:spcAft>
              <a:buClr>
                <a:srgbClr val="DB0011"/>
              </a:buClr>
              <a:buSzPct val="90000"/>
              <a:defRPr/>
            </a:pPr>
            <a:r>
              <a: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What do we mean by </a:t>
            </a:r>
            <a:br>
              <a: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</a:br>
            <a:r>
              <a: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saving money?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Saving is putting money aside until you need it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If you save your money in the bank, the bank will reward you with interest for not using that money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You can save for goals in the short, medium and long term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kern="0" dirty="0">
              <a:solidFill>
                <a:prstClr val="black"/>
              </a:solidFill>
              <a:latin typeface="Univers Next for HSBC Light"/>
            </a:endParaRPr>
          </a:p>
          <a:p>
            <a:pPr lvl="0">
              <a:spcBef>
                <a:spcPts val="1000"/>
              </a:spcBef>
              <a:buClr>
                <a:srgbClr val="DB0011"/>
              </a:buClr>
              <a:buSzPct val="90000"/>
              <a:defRPr/>
            </a:pPr>
            <a:endParaRPr lang="en-GB" dirty="0">
              <a:solidFill>
                <a:prstClr val="black"/>
              </a:solidFill>
              <a:latin typeface="Univers Next for HSBC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70C542-5D4D-4C4D-8ED0-297B23D37B30}"/>
              </a:ext>
            </a:extLst>
          </p:cNvPr>
          <p:cNvSpPr txBox="1"/>
          <p:nvPr/>
        </p:nvSpPr>
        <p:spPr>
          <a:xfrm>
            <a:off x="8173623" y="2195713"/>
            <a:ext cx="3373286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spcAft>
                <a:spcPts val="600"/>
              </a:spcAft>
              <a:buClr>
                <a:srgbClr val="DB0011"/>
              </a:buClr>
              <a:buSzPct val="90000"/>
              <a:defRPr/>
            </a:pPr>
            <a:r>
              <a: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How do savings work? </a:t>
            </a:r>
            <a:br>
              <a: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</a:br>
            <a:r>
              <a: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Why do banks pay interest </a:t>
            </a:r>
            <a:br>
              <a: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</a:br>
            <a:r>
              <a: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on savings?  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Your savings are used to back the bank’s lending to other customers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You are rewarded with credit interest for leaving your money in your savings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The higher the AER, the faster your money grows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Don’t forget, any interest you make will in turn make interest too (compound interest)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FSCS Protection up to £85,0000 </a:t>
            </a:r>
            <a:br>
              <a:rPr lang="en-GB" sz="1400" kern="0" dirty="0">
                <a:solidFill>
                  <a:prstClr val="black"/>
                </a:solidFill>
                <a:latin typeface="Univers Next for HSBC Light"/>
              </a:rPr>
            </a:b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per savings institution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2C54F4-C76C-B6A8-FF21-D894D2FAC413}"/>
              </a:ext>
            </a:extLst>
          </p:cNvPr>
          <p:cNvSpPr txBox="1"/>
          <p:nvPr/>
        </p:nvSpPr>
        <p:spPr>
          <a:xfrm>
            <a:off x="4406900" y="3267086"/>
            <a:ext cx="3284951" cy="3452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1000"/>
              </a:spcBef>
              <a:spcAft>
                <a:spcPts val="600"/>
              </a:spcAft>
              <a:buClr>
                <a:srgbClr val="DB0011"/>
              </a:buClr>
              <a:buSzPct val="90000"/>
              <a:defRPr/>
            </a:pPr>
            <a:r>
              <a:rPr lang="en-GB" sz="1600" dirty="0">
                <a:solidFill>
                  <a:prstClr val="black"/>
                </a:solidFill>
                <a:latin typeface="Univers Next for HSBC Light"/>
              </a:rPr>
              <a:t> </a:t>
            </a:r>
            <a:r>
              <a:rPr lang="en-GB" sz="16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What is AER? 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Annual equivalent rate is the interest rate for savings and investment accounts 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It tells you how much you will earn on your savings in one year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It helps you to compare savings products and always relates to one year of the term of the account</a:t>
            </a: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sz="1600" kern="0" dirty="0">
              <a:solidFill>
                <a:prstClr val="black"/>
              </a:solidFill>
              <a:latin typeface="Univers Next for HSBC Light"/>
            </a:endParaRPr>
          </a:p>
          <a:p>
            <a:pPr marL="298450" marR="5080" indent="-285750">
              <a:spcAft>
                <a:spcPts val="6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endParaRPr lang="en-GB" kern="0" dirty="0">
              <a:solidFill>
                <a:prstClr val="black"/>
              </a:solidFill>
              <a:latin typeface="Univers Next for HSBC Light"/>
            </a:endParaRPr>
          </a:p>
          <a:p>
            <a:pPr lvl="0">
              <a:spcBef>
                <a:spcPts val="1000"/>
              </a:spcBef>
              <a:buClr>
                <a:srgbClr val="DB0011"/>
              </a:buClr>
              <a:buSzPct val="90000"/>
              <a:defRPr/>
            </a:pPr>
            <a:endParaRPr lang="en-GB" dirty="0">
              <a:solidFill>
                <a:prstClr val="black"/>
              </a:solidFill>
              <a:latin typeface="Univers Next for HSBC Light"/>
            </a:endParaRPr>
          </a:p>
        </p:txBody>
      </p:sp>
      <p:pic>
        <p:nvPicPr>
          <p:cNvPr id="30" name="Picture 29" descr="A whiteboard with a green arrow pointing up&#10;&#10;Description automatically generated">
            <a:extLst>
              <a:ext uri="{FF2B5EF4-FFF2-40B4-BE49-F238E27FC236}">
                <a16:creationId xmlns:a16="http://schemas.microsoft.com/office/drawing/2014/main" id="{DF4E201A-4450-F266-28AC-D56FA196F6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098" y="1060082"/>
            <a:ext cx="2271262" cy="227126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5176606" cy="836354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Saving Money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011483F-1983-4DDA-94CE-01058A1EE1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  <p:pic>
        <p:nvPicPr>
          <p:cNvPr id="4" name="Picture 3" descr="A safe with a coin in the top&#10;&#10;Description automatically generated">
            <a:extLst>
              <a:ext uri="{FF2B5EF4-FFF2-40B4-BE49-F238E27FC236}">
                <a16:creationId xmlns:a16="http://schemas.microsoft.com/office/drawing/2014/main" id="{3C5D2BC7-BE94-6026-D9A5-BDE5919B52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19" y="1166417"/>
            <a:ext cx="1578340" cy="18332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0B9E14-D034-B10E-6CF4-C35BE6E6A7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536" y="1166417"/>
            <a:ext cx="1654817" cy="94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318AE71B-3080-80F8-1044-58C29CB58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1458"/>
            <a:ext cx="11090274" cy="1815859"/>
          </a:xfrm>
        </p:spPr>
        <p:txBody>
          <a:bodyPr anchor="t">
            <a:normAutofit/>
          </a:bodyPr>
          <a:lstStyle/>
          <a:p>
            <a:pPr lvl="0"/>
            <a:r>
              <a:rPr lang="en-GB" noProof="0" dirty="0"/>
              <a:t>What is the impact of </a:t>
            </a:r>
            <a:br>
              <a:rPr lang="en-GB" noProof="0" dirty="0"/>
            </a:br>
            <a:r>
              <a:rPr lang="en-GB" noProof="0" dirty="0"/>
              <a:t>changing interest rates? (M4W8)</a:t>
            </a:r>
          </a:p>
        </p:txBody>
      </p:sp>
      <p:sp>
        <p:nvSpPr>
          <p:cNvPr id="21" name="Slide number">
            <a:extLst>
              <a:ext uri="{FF2B5EF4-FFF2-40B4-BE49-F238E27FC236}">
                <a16:creationId xmlns:a16="http://schemas.microsoft.com/office/drawing/2014/main" id="{68263FEC-AC6C-7FD8-7507-53A64AB239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graphicFrame>
        <p:nvGraphicFramePr>
          <p:cNvPr id="3" name="Content Placeholder 12">
            <a:extLst>
              <a:ext uri="{FF2B5EF4-FFF2-40B4-BE49-F238E27FC236}">
                <a16:creationId xmlns:a16="http://schemas.microsoft.com/office/drawing/2014/main" id="{BD80E2FF-99AA-C42B-DD28-00E21DF7E3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623711"/>
              </p:ext>
            </p:extLst>
          </p:nvPr>
        </p:nvGraphicFramePr>
        <p:xfrm>
          <a:off x="550863" y="2067953"/>
          <a:ext cx="11050662" cy="3508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4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3697882823"/>
                    </a:ext>
                  </a:extLst>
                </a:gridCol>
                <a:gridCol w="3312000">
                  <a:extLst>
                    <a:ext uri="{9D8B030D-6E8A-4147-A177-3AD203B41FA5}">
                      <a16:colId xmlns:a16="http://schemas.microsoft.com/office/drawing/2014/main" val="2180979785"/>
                    </a:ext>
                  </a:extLst>
                </a:gridCol>
              </a:tblGrid>
              <a:tr h="340254">
                <a:tc>
                  <a:txBody>
                    <a:bodyPr/>
                    <a:lstStyle/>
                    <a:p>
                      <a:pPr algn="l"/>
                      <a:endParaRPr lang="en-GB" sz="1200" b="0" i="0" dirty="0">
                        <a:solidFill>
                          <a:schemeClr val="bg1"/>
                        </a:solidFill>
                        <a:latin typeface="Univers Next for HSBC Bold" panose="020B0603030202020203" pitchFamily="34" charset="0"/>
                      </a:endParaRPr>
                    </a:p>
                  </a:txBody>
                  <a:tcPr marL="101250" marR="101250" marT="0" marB="3375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Savers</a:t>
                      </a:r>
                    </a:p>
                  </a:txBody>
                  <a:tcPr marL="60350" marR="101250" marT="0" marB="337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Banks</a:t>
                      </a:r>
                    </a:p>
                  </a:txBody>
                  <a:tcPr marL="60350" marR="101250" marT="0" marB="337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Society</a:t>
                      </a:r>
                    </a:p>
                  </a:txBody>
                  <a:tcPr marL="60350" marR="101250" marT="0" marB="3375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solidFill>
                            <a:srgbClr val="333333"/>
                          </a:solidFill>
                          <a:latin typeface="Univers Next for HSBC Regular" panose="020B0503030202020203" pitchFamily="34" charset="0"/>
                        </a:rPr>
                        <a:t>Interest Rates are HIGH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Money grows quicker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Preference for fixed rates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Reach goals faster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Feel incentivised to save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Brings in higher deposits 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Greater returns on own deposits with Bank of England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More capital to lend to borrowers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Bills become more expensive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Budgets are reviewed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Change in spending habits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 algn="l"/>
                      <a:r>
                        <a:rPr lang="en-GB" sz="1200" b="1" i="0" dirty="0">
                          <a:solidFill>
                            <a:srgbClr val="333333"/>
                          </a:solidFill>
                          <a:latin typeface="Univers Next for HSBC Regular" panose="020B0503030202020203" pitchFamily="34" charset="0"/>
                        </a:rPr>
                        <a:t>Interest Rates are LOW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Need to save for longer to meet goals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Demotivating to save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Value of savings may decrease if interest is lower than inflation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Customers spend more and save less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Less capital to lend to borrowers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May put off paying off debts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May put off emergency savings 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May stretch finances only based on current interest rates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EA9177A1-F61E-2C93-32BF-EC86CA7CFE61}"/>
              </a:ext>
            </a:extLst>
          </p:cNvPr>
          <p:cNvSpPr/>
          <p:nvPr/>
        </p:nvSpPr>
        <p:spPr>
          <a:xfrm>
            <a:off x="1713881" y="2463565"/>
            <a:ext cx="3198778" cy="1471941"/>
          </a:xfrm>
          <a:prstGeom prst="rect">
            <a:avLst/>
          </a:prstGeom>
          <a:solidFill>
            <a:srgbClr val="DB0011"/>
          </a:solidFill>
          <a:ln w="22225" cap="flat" cmpd="sng" algn="ctr">
            <a:solidFill>
              <a:srgbClr val="DB0011"/>
            </a:solidFill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7C1DA-2AD4-81E1-A879-CCFFA9489CDA}"/>
              </a:ext>
            </a:extLst>
          </p:cNvPr>
          <p:cNvSpPr/>
          <p:nvPr/>
        </p:nvSpPr>
        <p:spPr>
          <a:xfrm>
            <a:off x="5030822" y="2463565"/>
            <a:ext cx="3198778" cy="1471941"/>
          </a:xfrm>
          <a:prstGeom prst="rect">
            <a:avLst/>
          </a:prstGeom>
          <a:solidFill>
            <a:srgbClr val="DB0011"/>
          </a:solidFill>
          <a:ln w="22225" cap="flat" cmpd="sng" algn="ctr">
            <a:solidFill>
              <a:srgbClr val="DB0011"/>
            </a:solidFill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F7D0B-5182-0E58-6786-86093C392F4B}"/>
              </a:ext>
            </a:extLst>
          </p:cNvPr>
          <p:cNvSpPr/>
          <p:nvPr/>
        </p:nvSpPr>
        <p:spPr>
          <a:xfrm>
            <a:off x="8347763" y="2463565"/>
            <a:ext cx="3198778" cy="1471941"/>
          </a:xfrm>
          <a:prstGeom prst="rect">
            <a:avLst/>
          </a:prstGeom>
          <a:solidFill>
            <a:srgbClr val="DB0011"/>
          </a:solidFill>
          <a:ln w="22225" cap="flat" cmpd="sng" algn="ctr">
            <a:solidFill>
              <a:srgbClr val="DB0011"/>
            </a:solidFill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FE9F39-04A3-913D-C335-EF4FC5AA3BCF}"/>
              </a:ext>
            </a:extLst>
          </p:cNvPr>
          <p:cNvSpPr/>
          <p:nvPr/>
        </p:nvSpPr>
        <p:spPr>
          <a:xfrm>
            <a:off x="1713881" y="4041353"/>
            <a:ext cx="3198778" cy="1471941"/>
          </a:xfrm>
          <a:prstGeom prst="rect">
            <a:avLst/>
          </a:prstGeom>
          <a:solidFill>
            <a:srgbClr val="DB0011"/>
          </a:solidFill>
          <a:ln w="22225" cap="flat" cmpd="sng" algn="ctr">
            <a:solidFill>
              <a:srgbClr val="DB0011"/>
            </a:solidFill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B65320-C21B-8680-998F-73D9F344EFBE}"/>
              </a:ext>
            </a:extLst>
          </p:cNvPr>
          <p:cNvSpPr/>
          <p:nvPr/>
        </p:nvSpPr>
        <p:spPr>
          <a:xfrm>
            <a:off x="5030822" y="4041353"/>
            <a:ext cx="3198778" cy="1471941"/>
          </a:xfrm>
          <a:prstGeom prst="rect">
            <a:avLst/>
          </a:prstGeom>
          <a:solidFill>
            <a:srgbClr val="DB0011"/>
          </a:solidFill>
          <a:ln w="22225" cap="flat" cmpd="sng" algn="ctr">
            <a:solidFill>
              <a:srgbClr val="DB0011"/>
            </a:solidFill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352296-34A4-007D-DD21-65F909C0E100}"/>
              </a:ext>
            </a:extLst>
          </p:cNvPr>
          <p:cNvSpPr/>
          <p:nvPr/>
        </p:nvSpPr>
        <p:spPr>
          <a:xfrm>
            <a:off x="8347763" y="4041353"/>
            <a:ext cx="3198778" cy="1471941"/>
          </a:xfrm>
          <a:prstGeom prst="rect">
            <a:avLst/>
          </a:prstGeom>
          <a:solidFill>
            <a:srgbClr val="DB0011"/>
          </a:solidFill>
          <a:ln w="22225" cap="flat" cmpd="sng" algn="ctr">
            <a:solidFill>
              <a:srgbClr val="DB0011"/>
            </a:solidFill>
            <a:prstDash val="solid"/>
            <a:miter lim="800000"/>
          </a:ln>
          <a:effectLst/>
        </p:spPr>
        <p:txBody>
          <a:bodyPr tIns="90167" bIns="90167" rtlCol="0" anchor="ctr"/>
          <a:lstStyle/>
          <a:p>
            <a:pPr marL="0" marR="0" lvl="0" indent="0" algn="ctr" defTabSz="916137" rtl="0" eaLnBrk="1" fontAlgn="auto" latinLnBrk="0" hangingPunct="1">
              <a:lnSpc>
                <a:spcPts val="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549B37-2FA6-918F-18EC-747C35B1DA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661194"/>
            <a:ext cx="958143" cy="6434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F4471D-537F-63EA-31A2-E94CC967B648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8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Short and Medium Term Savings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7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B3435F7-FD67-64E0-C9D7-5C43FBEDE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00427"/>
            <a:ext cx="5042904" cy="25883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1EB574B-E650-7D3A-DC8B-568C1B62D03F}"/>
              </a:ext>
            </a:extLst>
          </p:cNvPr>
          <p:cNvSpPr/>
          <p:nvPr/>
        </p:nvSpPr>
        <p:spPr>
          <a:xfrm>
            <a:off x="5029200" y="0"/>
            <a:ext cx="7162800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50863" y="488183"/>
            <a:ext cx="11090275" cy="622246"/>
          </a:xfrm>
        </p:spPr>
        <p:txBody>
          <a:bodyPr vert="horz" wrap="square" lIns="0" tIns="12724" rIns="0" bIns="0" rtlCol="0" anchor="ctr">
            <a:spAutoFit/>
          </a:bodyPr>
          <a:lstStyle/>
          <a:p>
            <a:pPr lvl="0"/>
            <a:r>
              <a:rPr lang="en-GB" dirty="0"/>
              <a:t>Saving Goals</a:t>
            </a:r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id="{EAAD5218-6F97-308D-1262-89D4120CF0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F2900F-5630-B16E-1838-3217B914A33B}"/>
              </a:ext>
            </a:extLst>
          </p:cNvPr>
          <p:cNvSpPr txBox="1"/>
          <p:nvPr/>
        </p:nvSpPr>
        <p:spPr>
          <a:xfrm>
            <a:off x="442064" y="1389530"/>
            <a:ext cx="34557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Goal setting is an important part of getting into the psychology of saving 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There may be times we have multiple goals and will need different accounts to help our build our savings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What financial goals do you think you might have in the short, medium and long term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D93F94-8CA3-509C-4D08-F4A63D5EC78D}"/>
              </a:ext>
            </a:extLst>
          </p:cNvPr>
          <p:cNvSpPr/>
          <p:nvPr/>
        </p:nvSpPr>
        <p:spPr>
          <a:xfrm>
            <a:off x="5396753" y="1689846"/>
            <a:ext cx="6244383" cy="1295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AAFA6-E4D3-0093-6CDF-A06EDD9439F9}"/>
              </a:ext>
            </a:extLst>
          </p:cNvPr>
          <p:cNvSpPr txBox="1"/>
          <p:nvPr/>
        </p:nvSpPr>
        <p:spPr>
          <a:xfrm>
            <a:off x="5302581" y="1389530"/>
            <a:ext cx="3455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Short Term (Up to 1 Year)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E6E88-EDBE-753A-7B93-3F10EA1EE2E3}"/>
              </a:ext>
            </a:extLst>
          </p:cNvPr>
          <p:cNvSpPr/>
          <p:nvPr/>
        </p:nvSpPr>
        <p:spPr>
          <a:xfrm>
            <a:off x="5396753" y="3420035"/>
            <a:ext cx="6244383" cy="1295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AAF3A9-8BD2-001F-3ECF-2E8854AFCEAE}"/>
              </a:ext>
            </a:extLst>
          </p:cNvPr>
          <p:cNvSpPr txBox="1"/>
          <p:nvPr/>
        </p:nvSpPr>
        <p:spPr>
          <a:xfrm>
            <a:off x="5302581" y="3119719"/>
            <a:ext cx="3455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Medium Term (1-5 Years)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EA525F-52D3-4D22-4F4C-11294A0256F5}"/>
              </a:ext>
            </a:extLst>
          </p:cNvPr>
          <p:cNvSpPr/>
          <p:nvPr/>
        </p:nvSpPr>
        <p:spPr>
          <a:xfrm>
            <a:off x="5396753" y="5150223"/>
            <a:ext cx="6244383" cy="1295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A83F21-E08B-F5A8-E0B1-237A6129F3C1}"/>
              </a:ext>
            </a:extLst>
          </p:cNvPr>
          <p:cNvSpPr txBox="1"/>
          <p:nvPr/>
        </p:nvSpPr>
        <p:spPr>
          <a:xfrm>
            <a:off x="5302581" y="4849907"/>
            <a:ext cx="3455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400" kern="0" dirty="0">
                <a:solidFill>
                  <a:prstClr val="black"/>
                </a:solidFill>
                <a:latin typeface="Univers Next for HSBC Light"/>
              </a:rPr>
              <a:t>Long Term (5+ Years)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B57D0C-046D-939D-A422-78395C98810F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8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Short and Medium Term Savings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179F67-8FC0-CE39-267D-9176F4E937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3" cy="6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2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Short Term Savings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graphicFrame>
        <p:nvGraphicFramePr>
          <p:cNvPr id="3" name="Content Placeholder 12">
            <a:extLst>
              <a:ext uri="{FF2B5EF4-FFF2-40B4-BE49-F238E27FC236}">
                <a16:creationId xmlns:a16="http://schemas.microsoft.com/office/drawing/2014/main" id="{D9362505-11E4-37AC-77C1-EB4172074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173097"/>
              </p:ext>
            </p:extLst>
          </p:nvPr>
        </p:nvGraphicFramePr>
        <p:xfrm>
          <a:off x="550862" y="1316039"/>
          <a:ext cx="11090272" cy="41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9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9681">
                  <a:extLst>
                    <a:ext uri="{9D8B030D-6E8A-4147-A177-3AD203B41FA5}">
                      <a16:colId xmlns:a16="http://schemas.microsoft.com/office/drawing/2014/main" val="3697882823"/>
                    </a:ext>
                  </a:extLst>
                </a:gridCol>
                <a:gridCol w="2589681">
                  <a:extLst>
                    <a:ext uri="{9D8B030D-6E8A-4147-A177-3AD203B41FA5}">
                      <a16:colId xmlns:a16="http://schemas.microsoft.com/office/drawing/2014/main" val="2180979785"/>
                    </a:ext>
                  </a:extLst>
                </a:gridCol>
                <a:gridCol w="2589681">
                  <a:extLst>
                    <a:ext uri="{9D8B030D-6E8A-4147-A177-3AD203B41FA5}">
                      <a16:colId xmlns:a16="http://schemas.microsoft.com/office/drawing/2014/main" val="3786907071"/>
                    </a:ext>
                  </a:extLst>
                </a:gridCol>
              </a:tblGrid>
              <a:tr h="111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Univers Next for HSBC Regular" panose="020B0503030202020203" pitchFamily="34" charset="0"/>
                        </a:rPr>
                        <a:t>Less than 1 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766487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Pros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You can save your change from days outs and shopping 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Easy to access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Money can be accessed easily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Often no limits on how much you can save</a:t>
                      </a:r>
                    </a:p>
                    <a:p>
                      <a:pPr algn="l"/>
                      <a:b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</a:br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Useful emergency fund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Fixed for 12 months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Higher AER in comparison to more flexible products</a:t>
                      </a:r>
                    </a:p>
                    <a:p>
                      <a:pPr algn="l"/>
                      <a:b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</a:br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Useful for saving up for annual events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Instant access account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May have higher AER than other instant access savings.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Tax efficient 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200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Cons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200" dirty="0">
                          <a:latin typeface="Univers Next for HSBC Light" panose="020B0403030202020203" pitchFamily="34" charset="0"/>
                        </a:rPr>
                        <a:t>No Interest</a:t>
                      </a:r>
                    </a:p>
                    <a:p>
                      <a:pPr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GB" sz="1200" dirty="0">
                          <a:latin typeface="Univers Next for HSBC Light" panose="020B0403030202020203" pitchFamily="34" charset="0"/>
                        </a:rPr>
                        <a:t>Easy to access the money for impulse purchases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Low interest in comparison to other savings products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Need willpower to not dip </a:t>
                      </a:r>
                      <a:b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</a:br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into your savings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You are limited by how much you can deposit each month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You may lose some of the interest earned for closing account early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Maximum deposit £20,000 per tax year.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  <a:p>
                      <a:pPr algn="l"/>
                      <a:r>
                        <a:rPr lang="en-GB" sz="1200" b="0" i="0" dirty="0">
                          <a:solidFill>
                            <a:srgbClr val="333333"/>
                          </a:solidFill>
                          <a:latin typeface="Univers Next for HSBC Light" panose="020B0403030202020203" pitchFamily="34" charset="0"/>
                        </a:rPr>
                        <a:t>You can have multiple accounts in the same tax year, but not more than one of the same type.</a:t>
                      </a:r>
                    </a:p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8C568B6-3A0B-BA5D-CA75-F5CC3FC58DA7}"/>
              </a:ext>
            </a:extLst>
          </p:cNvPr>
          <p:cNvSpPr>
            <a:spLocks noChangeAspect="1"/>
          </p:cNvSpPr>
          <p:nvPr/>
        </p:nvSpPr>
        <p:spPr>
          <a:xfrm>
            <a:off x="550863" y="5573176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Regular</a:t>
            </a:r>
            <a:b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Saver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597EF4-28D8-3FD6-2BB1-D82208DFFF09}"/>
              </a:ext>
            </a:extLst>
          </p:cNvPr>
          <p:cNvSpPr>
            <a:spLocks noChangeAspect="1"/>
          </p:cNvSpPr>
          <p:nvPr/>
        </p:nvSpPr>
        <p:spPr>
          <a:xfrm>
            <a:off x="2245192" y="5573176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Cash ISA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984B85-44EC-C29D-D875-C2F0486B78A7}"/>
              </a:ext>
            </a:extLst>
          </p:cNvPr>
          <p:cNvSpPr>
            <a:spLocks noChangeAspect="1"/>
          </p:cNvSpPr>
          <p:nvPr/>
        </p:nvSpPr>
        <p:spPr>
          <a:xfrm>
            <a:off x="3939522" y="5573176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Flexible</a:t>
            </a:r>
            <a:b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Saver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85D3C5-85AB-F39F-B2DF-18521D3AEDCA}"/>
              </a:ext>
            </a:extLst>
          </p:cNvPr>
          <p:cNvSpPr>
            <a:spLocks noChangeAspect="1"/>
          </p:cNvSpPr>
          <p:nvPr/>
        </p:nvSpPr>
        <p:spPr>
          <a:xfrm>
            <a:off x="5633851" y="5573176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Change</a:t>
            </a:r>
            <a:b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Jar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A7528-0573-6A32-B005-0365A61E463E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8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Short and Medium Term Savings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6C71E71-86F4-BC96-157F-215376EE15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0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28385 -0.6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06901 -0.6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55951 -0.6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39 L 0.63294 -0.60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15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1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</p:spPr>
        <p:txBody>
          <a:bodyPr>
            <a:normAutofit/>
          </a:bodyPr>
          <a:lstStyle/>
          <a:p>
            <a:pPr lvl="0"/>
            <a:r>
              <a:rPr lang="en-GB" noProof="0" dirty="0"/>
              <a:t>Short-Term Saving Strategies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A7528-0573-6A32-B005-0365A61E463E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8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Short and Medium Term Savings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E52EAC-3282-4513-9853-2C43CB27EE25}"/>
              </a:ext>
            </a:extLst>
          </p:cNvPr>
          <p:cNvSpPr txBox="1"/>
          <p:nvPr/>
        </p:nvSpPr>
        <p:spPr>
          <a:xfrm>
            <a:off x="521756" y="1484313"/>
            <a:ext cx="573299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For short term savings, the money is not in the savings account long enough to earn large amounts of interest.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Reviewing day-to-day financial habits is important to drive growth of savings.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23D760-1BB5-CFFE-A0A5-8D645C915F4C}"/>
              </a:ext>
            </a:extLst>
          </p:cNvPr>
          <p:cNvSpPr/>
          <p:nvPr/>
        </p:nvSpPr>
        <p:spPr>
          <a:xfrm>
            <a:off x="550863" y="2982884"/>
            <a:ext cx="3556828" cy="3114974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BBD64D-9D70-0C6A-623C-E46D54823E5B}"/>
              </a:ext>
            </a:extLst>
          </p:cNvPr>
          <p:cNvSpPr/>
          <p:nvPr/>
        </p:nvSpPr>
        <p:spPr>
          <a:xfrm>
            <a:off x="4335463" y="2982884"/>
            <a:ext cx="3556828" cy="3114974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2308D5-001A-23C0-7818-853164E956FC}"/>
              </a:ext>
            </a:extLst>
          </p:cNvPr>
          <p:cNvSpPr/>
          <p:nvPr/>
        </p:nvSpPr>
        <p:spPr>
          <a:xfrm>
            <a:off x="8120063" y="2982884"/>
            <a:ext cx="3556828" cy="3114974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79270A-A7E0-0363-EE73-9C845F2C1CA9}"/>
              </a:ext>
            </a:extLst>
          </p:cNvPr>
          <p:cNvSpPr txBox="1"/>
          <p:nvPr/>
        </p:nvSpPr>
        <p:spPr>
          <a:xfrm>
            <a:off x="762000" y="3255404"/>
            <a:ext cx="3175000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GB" sz="16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</a:rPr>
              <a:t>Round ups</a:t>
            </a:r>
            <a:endParaRPr lang="en-GB" sz="1600" b="1" dirty="0">
              <a:latin typeface="Univers Next for HSBC Regular" panose="020B0503030202020203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You may be able to 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round up your purchases and save the difference in a digital savings pot.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baseline="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You could do this with your end of day balance by rounding it down to the nearest pound.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The savings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  <a:ea typeface="+mn-ea"/>
                <a:cs typeface="+mn-cs"/>
              </a:rPr>
              <a:t> pot may also earn interest.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BB845A-7EFD-877B-F8B6-5A5672EBEE3C}"/>
              </a:ext>
            </a:extLst>
          </p:cNvPr>
          <p:cNvSpPr txBox="1"/>
          <p:nvPr/>
        </p:nvSpPr>
        <p:spPr>
          <a:xfrm>
            <a:off x="4533900" y="3255404"/>
            <a:ext cx="317500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GB" sz="16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</a:rPr>
              <a:t>Challenges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£1 a day challenge: </a:t>
            </a:r>
            <a:r>
              <a:rPr lang="en-GB" sz="14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£365 </a:t>
            </a:r>
          </a:p>
          <a:p>
            <a:pPr>
              <a:defRPr/>
            </a:pPr>
            <a:endParaRPr lang="en-GB" sz="14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1p challenge: Increase the amount you save by 1p each day. </a:t>
            </a:r>
            <a:r>
              <a:rPr lang="en-GB" sz="14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£667.95</a:t>
            </a:r>
          </a:p>
          <a:p>
            <a:pPr>
              <a:defRPr/>
            </a:pPr>
            <a:endParaRPr lang="en-GB" sz="14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12 month challenge: Increase the amount you save by £10 per month. </a:t>
            </a:r>
            <a:r>
              <a:rPr lang="en-GB" sz="14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£780.</a:t>
            </a:r>
          </a:p>
          <a:p>
            <a:pPr>
              <a:defRPr/>
            </a:pPr>
            <a:endParaRPr lang="en-GB" sz="14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586D1A-10D4-B312-C74D-68D1465A4EE9}"/>
              </a:ext>
            </a:extLst>
          </p:cNvPr>
          <p:cNvSpPr txBox="1"/>
          <p:nvPr/>
        </p:nvSpPr>
        <p:spPr>
          <a:xfrm>
            <a:off x="8318500" y="3255404"/>
            <a:ext cx="3175000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kumimoji="0" lang="en-GB" sz="1600" b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</a:rPr>
              <a:t>Cutbacks</a:t>
            </a: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No Spend Week: Try not to spend any money on impulse purchases for a whole week. Those drinks and snacks soon add up.</a:t>
            </a:r>
          </a:p>
          <a:p>
            <a:pPr>
              <a:defRPr/>
            </a:pPr>
            <a:endParaRPr lang="en-GB" sz="14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Review your budget: Change a habit and save the money instead. Cutting out that weekly </a:t>
            </a:r>
            <a:r>
              <a:rPr lang="en-GB" sz="14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£10 </a:t>
            </a: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takeaway could save you </a:t>
            </a:r>
            <a:r>
              <a:rPr lang="en-GB" sz="1400" b="1" dirty="0">
                <a:solidFill>
                  <a:prstClr val="black"/>
                </a:solidFill>
                <a:latin typeface="Univers Next for HSBC Regular" panose="020B0503030202020203" pitchFamily="34" charset="0"/>
              </a:rPr>
              <a:t>£520 </a:t>
            </a:r>
            <a:r>
              <a:rPr lang="en-GB" sz="14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a year. </a:t>
            </a:r>
          </a:p>
        </p:txBody>
      </p:sp>
      <p:pic>
        <p:nvPicPr>
          <p:cNvPr id="22" name="Picture 21" descr="A cup of coffee and a spoon&#10;&#10;Description automatically generated">
            <a:extLst>
              <a:ext uri="{FF2B5EF4-FFF2-40B4-BE49-F238E27FC236}">
                <a16:creationId xmlns:a16="http://schemas.microsoft.com/office/drawing/2014/main" id="{C4C64676-2581-8F6C-BD05-5EF80D021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300" y="1403062"/>
            <a:ext cx="1917700" cy="19177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15A4B5-4A53-A706-9DD9-D07EC7BC84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88B7D4-4B85-2260-FC9A-24E9AF66B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11090274" cy="836354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Medium</a:t>
            </a:r>
            <a:r>
              <a:rPr lang="en-GB" noProof="0" dirty="0"/>
              <a:t> Term Savings</a:t>
            </a: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id="{50CBDFFD-C975-D222-EE32-D475DA1835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graphicFrame>
        <p:nvGraphicFramePr>
          <p:cNvPr id="3" name="Content Placeholder 12">
            <a:extLst>
              <a:ext uri="{FF2B5EF4-FFF2-40B4-BE49-F238E27FC236}">
                <a16:creationId xmlns:a16="http://schemas.microsoft.com/office/drawing/2014/main" id="{D9362505-11E4-37AC-77C1-EB41720740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002618"/>
              </p:ext>
            </p:extLst>
          </p:nvPr>
        </p:nvGraphicFramePr>
        <p:xfrm>
          <a:off x="550863" y="1316039"/>
          <a:ext cx="11065736" cy="3993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3943">
                  <a:extLst>
                    <a:ext uri="{9D8B030D-6E8A-4147-A177-3AD203B41FA5}">
                      <a16:colId xmlns:a16="http://schemas.microsoft.com/office/drawing/2014/main" val="3697882823"/>
                    </a:ext>
                  </a:extLst>
                </a:gridCol>
                <a:gridCol w="3323943">
                  <a:extLst>
                    <a:ext uri="{9D8B030D-6E8A-4147-A177-3AD203B41FA5}">
                      <a16:colId xmlns:a16="http://schemas.microsoft.com/office/drawing/2014/main" val="2180979785"/>
                    </a:ext>
                  </a:extLst>
                </a:gridCol>
              </a:tblGrid>
              <a:tr h="10691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Univers Next for HSBC Regular" panose="020B0503030202020203" pitchFamily="34" charset="0"/>
                        </a:rPr>
                        <a:t>1-5</a:t>
                      </a:r>
                      <a:br>
                        <a:rPr lang="en-GB" sz="1200" b="1" i="0" dirty="0">
                          <a:solidFill>
                            <a:schemeClr val="tx1"/>
                          </a:solidFill>
                          <a:latin typeface="Univers Next for HSBC Regular" panose="020B0503030202020203" pitchFamily="34" charset="0"/>
                        </a:rPr>
                      </a:br>
                      <a:r>
                        <a:rPr lang="en-GB" sz="1200" b="1" i="0" dirty="0">
                          <a:solidFill>
                            <a:schemeClr val="tx1"/>
                          </a:solidFill>
                          <a:latin typeface="Univers Next for HSBC Regular" panose="020B0503030202020203" pitchFamily="34" charset="0"/>
                        </a:rPr>
                        <a:t>Years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i="0" dirty="0">
                        <a:solidFill>
                          <a:schemeClr val="tx1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200" b="0" i="0" dirty="0">
                        <a:solidFill>
                          <a:srgbClr val="333333"/>
                        </a:solidFill>
                        <a:latin typeface="Univers Next for HSBC Light" panose="020B0403030202020203" pitchFamily="34" charset="0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9766487"/>
                  </a:ext>
                </a:extLst>
              </a:tr>
              <a:tr h="1475583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Pros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25% Government bonus on deposits </a:t>
                      </a:r>
                      <a:b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</a:b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and high AER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Can be cash or investment ISA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Tax Efficient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High AER earnt by locking away access to money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Fixing the interest means you know what you will earn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Stops you dipping into the money early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High AER earnt by locking away access to money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Fixing the interest means you know what you will earn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Tax Efficient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564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dirty="0">
                          <a:solidFill>
                            <a:schemeClr val="bg1"/>
                          </a:solidFill>
                          <a:latin typeface="Univers Next for HSBC Regular" panose="020B0503030202020203" pitchFamily="34" charset="0"/>
                        </a:rPr>
                        <a:t>Cons</a:t>
                      </a: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Only suitable if your goal is buying a home or saving for retirement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Lose 25% on withdrawals for any </a:t>
                      </a:r>
                      <a:b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</a:b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other reason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You cannot add any more money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If rates rise you may miss out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You may face penalty for closing </a:t>
                      </a:r>
                      <a:b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</a:b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account early</a:t>
                      </a: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Same restrictions as Cash ISA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  <a:latin typeface="Univers Next for HSBC Light"/>
                        </a:rPr>
                        <a:t>Same restrictions as Fixed Bonds</a:t>
                      </a:r>
                    </a:p>
                    <a:p>
                      <a:pPr marL="298450" marR="5080" indent="-285750">
                        <a:spcAft>
                          <a:spcPts val="1200"/>
                        </a:spcAft>
                        <a:buClr>
                          <a:srgbClr val="DB0011"/>
                        </a:buClr>
                        <a:buSzPct val="110000"/>
                        <a:buFont typeface="System Font Regular"/>
                        <a:buChar char="●"/>
                      </a:pPr>
                      <a:endParaRPr lang="en-GB" sz="1200" kern="0" dirty="0">
                        <a:solidFill>
                          <a:prstClr val="black"/>
                        </a:solidFill>
                        <a:latin typeface="Univers Next for HSBC Light"/>
                      </a:endParaRPr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8C568B6-3A0B-BA5D-CA75-F5CC3FC58DA7}"/>
              </a:ext>
            </a:extLst>
          </p:cNvPr>
          <p:cNvSpPr>
            <a:spLocks noChangeAspect="1"/>
          </p:cNvSpPr>
          <p:nvPr/>
        </p:nvSpPr>
        <p:spPr>
          <a:xfrm>
            <a:off x="550863" y="5573176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Fixed Bond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597EF4-28D8-3FD6-2BB1-D82208DFFF09}"/>
              </a:ext>
            </a:extLst>
          </p:cNvPr>
          <p:cNvSpPr>
            <a:spLocks noChangeAspect="1"/>
          </p:cNvSpPr>
          <p:nvPr/>
        </p:nvSpPr>
        <p:spPr>
          <a:xfrm>
            <a:off x="2245192" y="5573176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Fixed Cash</a:t>
            </a:r>
            <a:b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ISA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A984B85-44EC-C29D-D875-C2F0486B78A7}"/>
              </a:ext>
            </a:extLst>
          </p:cNvPr>
          <p:cNvSpPr>
            <a:spLocks noChangeAspect="1"/>
          </p:cNvSpPr>
          <p:nvPr/>
        </p:nvSpPr>
        <p:spPr>
          <a:xfrm>
            <a:off x="3939522" y="5573176"/>
            <a:ext cx="944685" cy="944685"/>
          </a:xfrm>
          <a:prstGeom prst="ellipse">
            <a:avLst/>
          </a:prstGeom>
          <a:solidFill>
            <a:srgbClr val="DB00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marL="0" marR="0" lvl="0" indent="0" algn="ctr" defTabSz="864748" rtl="0" eaLnBrk="1" fontAlgn="auto" latinLnBrk="0" hangingPunct="1">
              <a:spcBef>
                <a:spcPts val="0"/>
              </a:spcBef>
              <a:spcAft>
                <a:spcPts val="56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Lifetime</a:t>
            </a:r>
            <a:b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</a:br>
            <a:r>
              <a:rPr kumimoji="0" lang="en-GB" sz="1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 Next for HSBC Regular" panose="020B0503030202020203" pitchFamily="34" charset="0"/>
                <a:ea typeface="+mn-ea"/>
                <a:cs typeface="Arial"/>
              </a:rPr>
              <a:t>ISA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0A7528-0573-6A32-B005-0365A61E463E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8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Short and Medium Term Savings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B13619-42CC-12B3-802E-F93B81904D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6087" y="331507"/>
            <a:ext cx="865050" cy="8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-0.11029 -0.6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1.48148E-6 L 0.46316 -0.6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3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85 L 0.5931 -0.60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22" y="-3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8F7CB2B-CC49-2873-2110-8A6547119848}"/>
              </a:ext>
            </a:extLst>
          </p:cNvPr>
          <p:cNvSpPr/>
          <p:nvPr/>
        </p:nvSpPr>
        <p:spPr>
          <a:xfrm>
            <a:off x="5029200" y="0"/>
            <a:ext cx="7162800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">
            <a:extLst>
              <a:ext uri="{FF2B5EF4-FFF2-40B4-BE49-F238E27FC236}">
                <a16:creationId xmlns:a16="http://schemas.microsoft.com/office/drawing/2014/main" id="{61938D25-F250-8378-418E-6F79241E24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643472" y="6593968"/>
            <a:ext cx="6427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noAutofit/>
          </a:bodyPr>
          <a:lstStyle/>
          <a:p>
            <a:pPr algn="ctr" defTabSz="1060209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fld id="{1CF9EA00-886D-43B8-A53F-CB3B22E97C6F}" type="slidenum">
              <a:rPr lang="en-GB" altLang="zh-TW" sz="1000" b="0" i="0" kern="1200" smtClean="0">
                <a:solidFill>
                  <a:schemeClr val="tx1"/>
                </a:solidFill>
                <a:latin typeface="Univers Next for HSBC Light" panose="020B0403030202020203" pitchFamily="34" charset="0"/>
                <a:ea typeface="+mn-ea"/>
                <a:cs typeface="+mn-cs"/>
              </a:rPr>
              <a:pPr algn="ctr" defTabSz="1060209" fontAlgn="bas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t>8</a:t>
            </a:fld>
            <a:endParaRPr lang="en-GB" altLang="zh-TW" sz="1000" b="0" i="0" kern="1200" dirty="0">
              <a:solidFill>
                <a:schemeClr val="tx1"/>
              </a:solidFill>
              <a:latin typeface="Univers Next for HSBC Light" panose="020B0403030202020203" pitchFamily="34" charset="0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F99B59-9DA1-397C-085B-E96868DA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4980361" cy="1452678"/>
          </a:xfrm>
        </p:spPr>
        <p:txBody>
          <a:bodyPr>
            <a:normAutofit/>
          </a:bodyPr>
          <a:lstStyle/>
          <a:p>
            <a:r>
              <a:rPr lang="en-US" dirty="0"/>
              <a:t>Medium Term </a:t>
            </a:r>
            <a:br>
              <a:rPr lang="en-US" dirty="0"/>
            </a:br>
            <a:r>
              <a:rPr lang="en-US" dirty="0"/>
              <a:t>Saving Strategies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690064-37FA-C735-E532-32C8B544A5F7}"/>
              </a:ext>
            </a:extLst>
          </p:cNvPr>
          <p:cNvSpPr txBox="1"/>
          <p:nvPr/>
        </p:nvSpPr>
        <p:spPr>
          <a:xfrm>
            <a:off x="432857" y="2263265"/>
            <a:ext cx="312631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dirty="0">
                <a:latin typeface="Univers Next for HSBC Light" panose="020B0403030202020203" pitchFamily="34" charset="0"/>
              </a:rPr>
              <a:t>Things to consider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Seek out the best AER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Pay yourself first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Automate savings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Pay off debts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Pay bills annually</a:t>
            </a:r>
          </a:p>
          <a:p>
            <a:pPr marL="298450" marR="5080" indent="-285750">
              <a:spcAft>
                <a:spcPts val="1200"/>
              </a:spcAft>
              <a:buClr>
                <a:srgbClr val="DB0011"/>
              </a:buClr>
              <a:buSzPct val="110000"/>
              <a:buFont typeface="System Font Regular"/>
              <a:buChar char="●"/>
            </a:pPr>
            <a:r>
              <a:rPr lang="en-GB" sz="1600" kern="0" dirty="0">
                <a:solidFill>
                  <a:prstClr val="black"/>
                </a:solidFill>
                <a:latin typeface="Univers Next for HSBC Light"/>
              </a:rPr>
              <a:t>Compound interest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E87F8DC-0772-21DD-6301-7399DA4DE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38218"/>
              </p:ext>
            </p:extLst>
          </p:nvPr>
        </p:nvGraphicFramePr>
        <p:xfrm>
          <a:off x="5364346" y="1599587"/>
          <a:ext cx="6344405" cy="3157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990926536"/>
                    </a:ext>
                  </a:extLst>
                </a:gridCol>
                <a:gridCol w="1124405">
                  <a:extLst>
                    <a:ext uri="{9D8B030D-6E8A-4147-A177-3AD203B41FA5}">
                      <a16:colId xmlns:a16="http://schemas.microsoft.com/office/drawing/2014/main" val="261844066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3788426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0560236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1404143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7262338"/>
                    </a:ext>
                  </a:extLst>
                </a:gridCol>
              </a:tblGrid>
              <a:tr h="45108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Year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Opening</a:t>
                      </a:r>
                      <a:br>
                        <a:rPr lang="en-GB" sz="1200" dirty="0">
                          <a:latin typeface="Univers Next for HSBC Regular" panose="020B0503030202020203" pitchFamily="34" charset="0"/>
                        </a:rPr>
                      </a:br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Univers Next for HSBC Regular" panose="020B05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Yearly interest </a:t>
                      </a:r>
                      <a:br>
                        <a:rPr lang="en-GB" sz="1200" dirty="0">
                          <a:latin typeface="Univers Next for HSBC Regular" panose="020B0503030202020203" pitchFamily="34" charset="0"/>
                        </a:rPr>
                      </a:br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of 4% AER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Univers Next for HSBC Regular" panose="020B05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Closing 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9899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£1,000.00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£40.00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£1,040.00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400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£1,040.00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£41.60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£1,081.60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633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£1,081.60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£43.26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£1,124.86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679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£1,124.86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£45.00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£1,169.85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8834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£1,169.85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£46.79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£1,216.64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46789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E8688FDF-5675-F004-7337-54EEE34F11D8}"/>
              </a:ext>
            </a:extLst>
          </p:cNvPr>
          <p:cNvSpPr txBox="1"/>
          <p:nvPr/>
        </p:nvSpPr>
        <p:spPr>
          <a:xfrm>
            <a:off x="5262746" y="1237466"/>
            <a:ext cx="61453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spcAft>
                <a:spcPts val="1200"/>
              </a:spcAft>
              <a:buClr>
                <a:srgbClr val="DB0011"/>
              </a:buClr>
              <a:buSzPct val="110000"/>
            </a:pPr>
            <a:r>
              <a:rPr lang="en-GB" sz="1600" dirty="0">
                <a:latin typeface="Univers Next for HSBC Light" panose="020B0403030202020203" pitchFamily="34" charset="0"/>
              </a:rPr>
              <a:t>Understanding compound interest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0068ED-912F-563F-2BC5-310B8EF3E585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8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Short and Medium Term Savings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6020886-10A5-73A2-0E98-D716FDFCE2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3" cy="6434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DE7F9D-3BFD-0DC2-7B7E-FF96BB92C6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39" y="4879897"/>
            <a:ext cx="3205498" cy="183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71CD98-B4E2-0BC7-7716-FCDD7078E856}"/>
              </a:ext>
            </a:extLst>
          </p:cNvPr>
          <p:cNvSpPr/>
          <p:nvPr/>
        </p:nvSpPr>
        <p:spPr>
          <a:xfrm>
            <a:off x="5029200" y="-39230"/>
            <a:ext cx="7162800" cy="6858000"/>
          </a:xfrm>
          <a:prstGeom prst="rect">
            <a:avLst/>
          </a:prstGeom>
          <a:solidFill>
            <a:srgbClr val="D7D8D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411212C9-56A0-D11B-0B4D-EBD282E3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0494"/>
            <a:ext cx="4745870" cy="2045206"/>
          </a:xfrm>
        </p:spPr>
        <p:txBody>
          <a:bodyPr>
            <a:normAutofit/>
          </a:bodyPr>
          <a:lstStyle/>
          <a:p>
            <a:r>
              <a:rPr lang="en-US" dirty="0"/>
              <a:t>Have a go at compound </a:t>
            </a:r>
            <a:br>
              <a:rPr lang="en-US" dirty="0"/>
            </a:br>
            <a:r>
              <a:rPr lang="en-US" dirty="0"/>
              <a:t>interest 3%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8E60B-3331-79E7-ACCE-F8A2ACAC7625}"/>
              </a:ext>
            </a:extLst>
          </p:cNvPr>
          <p:cNvSpPr txBox="1"/>
          <p:nvPr/>
        </p:nvSpPr>
        <p:spPr>
          <a:xfrm>
            <a:off x="450629" y="2626084"/>
            <a:ext cx="38419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How much will I save in 5 years?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</a:rPr>
              <a:t>Step 1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Opening Balance X Yearly Interest Rate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= Interest Earnt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</a:rPr>
              <a:t>Step 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Interest Earnt + Opening Balance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= Closing Balance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dirty="0">
              <a:solidFill>
                <a:prstClr val="black"/>
              </a:solidFill>
              <a:latin typeface="Univers Next for HSBC Light" panose="020B0403030202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nivers Next for HSBC Regular" panose="020B0503030202020203" pitchFamily="34" charset="0"/>
              </a:rPr>
              <a:t>Step 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Closing balance becomes opening balance in the new year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 Next for HSBC Light" panose="020B0403030202020203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Univers Next for HSBC Light" panose="020B0403030202020203" pitchFamily="34" charset="0"/>
              </a:rPr>
              <a:t>Repeat until table is complete.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ivers Next for HSBC Light" panose="020B0403030202020203" pitchFamily="34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5D8408-377F-DC1D-FC0B-0DEA5DD89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809984"/>
              </p:ext>
            </p:extLst>
          </p:nvPr>
        </p:nvGraphicFramePr>
        <p:xfrm>
          <a:off x="5296731" y="1783169"/>
          <a:ext cx="6344405" cy="3157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990926536"/>
                    </a:ext>
                  </a:extLst>
                </a:gridCol>
                <a:gridCol w="1124405">
                  <a:extLst>
                    <a:ext uri="{9D8B030D-6E8A-4147-A177-3AD203B41FA5}">
                      <a16:colId xmlns:a16="http://schemas.microsoft.com/office/drawing/2014/main" val="261844066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3788426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0560236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1404143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7262338"/>
                    </a:ext>
                  </a:extLst>
                </a:gridCol>
              </a:tblGrid>
              <a:tr h="45108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Year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Opening</a:t>
                      </a:r>
                      <a:br>
                        <a:rPr lang="en-GB" sz="1200" dirty="0">
                          <a:latin typeface="Univers Next for HSBC Regular" panose="020B0503030202020203" pitchFamily="34" charset="0"/>
                        </a:rPr>
                      </a:br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Univers Next for HSBC Regular" panose="020B05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Yearly interest </a:t>
                      </a:r>
                      <a:br>
                        <a:rPr lang="en-GB" sz="1200" dirty="0">
                          <a:latin typeface="Univers Next for HSBC Regular" panose="020B0503030202020203" pitchFamily="34" charset="0"/>
                        </a:rPr>
                      </a:br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of 3% AER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Univers Next for HSBC Regular" panose="020B05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Closing 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9899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£1,000.00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£30.00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£1,030.00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400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£1,030.00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633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679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8834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0" i="0" dirty="0">
                        <a:latin typeface="Univers Next for HSBC Light" panose="020B04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4678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B13AB61-85B4-78CA-61A0-17A7627236E9}"/>
              </a:ext>
            </a:extLst>
          </p:cNvPr>
          <p:cNvSpPr txBox="1"/>
          <p:nvPr/>
        </p:nvSpPr>
        <p:spPr>
          <a:xfrm>
            <a:off x="6197601" y="6593968"/>
            <a:ext cx="5443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i="0" dirty="0">
                <a:latin typeface="Univers Next for HSBC Light" panose="020B0403030202020203" pitchFamily="34" charset="0"/>
              </a:rPr>
              <a:t>Module 4 – Session 8 – </a:t>
            </a:r>
            <a:r>
              <a:rPr lang="en-GB" sz="1000" dirty="0">
                <a:solidFill>
                  <a:srgbClr val="000000"/>
                </a:solidFill>
                <a:latin typeface="Univers Next for HSBC Light" panose="020B0403030202020203" pitchFamily="34" charset="0"/>
              </a:rPr>
              <a:t>Short and Medium Term Savings</a:t>
            </a:r>
            <a:endParaRPr lang="en-US" sz="1000" b="0" i="0" dirty="0">
              <a:latin typeface="Univers Next for HSBC Light" panose="020B0403030202020203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73A02A-9055-A4D7-5876-078D01615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20885"/>
              </p:ext>
            </p:extLst>
          </p:nvPr>
        </p:nvGraphicFramePr>
        <p:xfrm>
          <a:off x="5296730" y="1775638"/>
          <a:ext cx="6344405" cy="3157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990926536"/>
                    </a:ext>
                  </a:extLst>
                </a:gridCol>
                <a:gridCol w="1124405">
                  <a:extLst>
                    <a:ext uri="{9D8B030D-6E8A-4147-A177-3AD203B41FA5}">
                      <a16:colId xmlns:a16="http://schemas.microsoft.com/office/drawing/2014/main" val="261844066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37884264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90560236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31404143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7262338"/>
                    </a:ext>
                  </a:extLst>
                </a:gridCol>
              </a:tblGrid>
              <a:tr h="45108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Year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Opening</a:t>
                      </a:r>
                      <a:br>
                        <a:rPr lang="en-GB" sz="1200" dirty="0">
                          <a:latin typeface="Univers Next for HSBC Regular" panose="020B0503030202020203" pitchFamily="34" charset="0"/>
                        </a:rPr>
                      </a:br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Univers Next for HSBC Regular" panose="020B05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Yearly interest </a:t>
                      </a:r>
                      <a:br>
                        <a:rPr lang="en-GB" sz="1200" dirty="0">
                          <a:latin typeface="Univers Next for HSBC Regular" panose="020B0503030202020203" pitchFamily="34" charset="0"/>
                        </a:rPr>
                      </a:br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of 3% AER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Univers Next for HSBC Regular" panose="020B0503030202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Univers Next for HSBC Regular" panose="020B0503030202020203" pitchFamily="34" charset="0"/>
                        </a:rPr>
                        <a:t>Closing balance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7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09899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£1,000.00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£30.00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£1,030.00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4001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£1,030.00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£30.90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£1,060.90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76338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£1,060.90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£31.83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£1092.73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5679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£1092.73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£32.78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£1125.51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8834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£1125.51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£33.76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DB0011"/>
                          </a:solidFill>
                          <a:effectLst/>
                          <a:uLnTx/>
                          <a:uFillTx/>
                          <a:latin typeface="Univers Next for HSBC Light" panose="020B0403030202020203" pitchFamily="34" charset="0"/>
                          <a:ea typeface="+mn-ea"/>
                          <a:cs typeface="+mn-cs"/>
                        </a:rPr>
                        <a:t>=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latin typeface="Univers Next for HSBC Light" panose="020B0403030202020203" pitchFamily="34" charset="0"/>
                        </a:rPr>
                        <a:t>£1159.27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4678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4F78839-ED7E-3294-F80A-4F55F62892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3228" y="380494"/>
            <a:ext cx="958143" cy="643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1D1153-1AF8-E7A6-674C-60931185D3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982" y="5003008"/>
            <a:ext cx="3205498" cy="18371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F10369-0141-CAFF-042C-98E36F8A7FB2}"/>
              </a:ext>
            </a:extLst>
          </p:cNvPr>
          <p:cNvSpPr/>
          <p:nvPr/>
        </p:nvSpPr>
        <p:spPr>
          <a:xfrm>
            <a:off x="7560860" y="2852382"/>
            <a:ext cx="1678674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55030-9371-76BE-1F6D-A3E3EB4F9E6C}"/>
              </a:ext>
            </a:extLst>
          </p:cNvPr>
          <p:cNvSpPr/>
          <p:nvPr/>
        </p:nvSpPr>
        <p:spPr>
          <a:xfrm>
            <a:off x="9976133" y="2852382"/>
            <a:ext cx="1527530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0F221C-6556-33FE-87B1-1A550ECB9C22}"/>
              </a:ext>
            </a:extLst>
          </p:cNvPr>
          <p:cNvSpPr/>
          <p:nvPr/>
        </p:nvSpPr>
        <p:spPr>
          <a:xfrm>
            <a:off x="7552287" y="3389770"/>
            <a:ext cx="1678674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16DA3-C257-9C97-3D20-61180E614ED3}"/>
              </a:ext>
            </a:extLst>
          </p:cNvPr>
          <p:cNvSpPr/>
          <p:nvPr/>
        </p:nvSpPr>
        <p:spPr>
          <a:xfrm>
            <a:off x="9967560" y="3389770"/>
            <a:ext cx="1527530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99C44C-858B-2BDD-7518-86E45D5682B7}"/>
              </a:ext>
            </a:extLst>
          </p:cNvPr>
          <p:cNvSpPr/>
          <p:nvPr/>
        </p:nvSpPr>
        <p:spPr>
          <a:xfrm>
            <a:off x="7547715" y="3897546"/>
            <a:ext cx="1678674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00BCFC-DBAF-81BF-33CC-518BB4682922}"/>
              </a:ext>
            </a:extLst>
          </p:cNvPr>
          <p:cNvSpPr/>
          <p:nvPr/>
        </p:nvSpPr>
        <p:spPr>
          <a:xfrm>
            <a:off x="9976133" y="3972734"/>
            <a:ext cx="1527530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B57423-8A26-EEE6-57E2-4BD4E1ADF2E8}"/>
              </a:ext>
            </a:extLst>
          </p:cNvPr>
          <p:cNvSpPr/>
          <p:nvPr/>
        </p:nvSpPr>
        <p:spPr>
          <a:xfrm>
            <a:off x="7552287" y="4458983"/>
            <a:ext cx="1678674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A87162-4A74-A3F8-4AE3-53B50611BF01}"/>
              </a:ext>
            </a:extLst>
          </p:cNvPr>
          <p:cNvSpPr/>
          <p:nvPr/>
        </p:nvSpPr>
        <p:spPr>
          <a:xfrm>
            <a:off x="9967560" y="4458983"/>
            <a:ext cx="1527530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2E9E50-15F4-604C-6FFC-23480C5AE559}"/>
              </a:ext>
            </a:extLst>
          </p:cNvPr>
          <p:cNvSpPr/>
          <p:nvPr/>
        </p:nvSpPr>
        <p:spPr>
          <a:xfrm>
            <a:off x="5976351" y="3399541"/>
            <a:ext cx="923129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1596D5-0668-B4FE-5122-F6F8DD744272}"/>
              </a:ext>
            </a:extLst>
          </p:cNvPr>
          <p:cNvSpPr/>
          <p:nvPr/>
        </p:nvSpPr>
        <p:spPr>
          <a:xfrm>
            <a:off x="5882828" y="3947137"/>
            <a:ext cx="923129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9F34B-3461-6C11-2D73-D2ABE30ADA27}"/>
              </a:ext>
            </a:extLst>
          </p:cNvPr>
          <p:cNvSpPr/>
          <p:nvPr/>
        </p:nvSpPr>
        <p:spPr>
          <a:xfrm>
            <a:off x="5883005" y="4449893"/>
            <a:ext cx="923129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8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4_Non-Message Driven">
  <a:themeElements>
    <a:clrScheme name="HSBC Colour pallete 2018">
      <a:dk1>
        <a:srgbClr val="000000"/>
      </a:dk1>
      <a:lt1>
        <a:srgbClr val="FFFFFF"/>
      </a:lt1>
      <a:dk2>
        <a:srgbClr val="4E48C7"/>
      </a:dk2>
      <a:lt2>
        <a:srgbClr val="0F79D6"/>
      </a:lt2>
      <a:accent1>
        <a:srgbClr val="DB0011"/>
      </a:accent1>
      <a:accent2>
        <a:srgbClr val="000000"/>
      </a:accent2>
      <a:accent3>
        <a:srgbClr val="767676"/>
      </a:accent3>
      <a:accent4>
        <a:srgbClr val="D7D8D6"/>
      </a:accent4>
      <a:accent5>
        <a:srgbClr val="B57E10"/>
      </a:accent5>
      <a:accent6>
        <a:srgbClr val="488F29"/>
      </a:accent6>
      <a:hlink>
        <a:srgbClr val="767676"/>
      </a:hlink>
      <a:folHlink>
        <a:srgbClr val="D7D8D6"/>
      </a:folHlink>
    </a:clrScheme>
    <a:fontScheme name="Custom 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8588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6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4 Non-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Primary_01">
      <a:srgbClr val="DB0011"/>
    </a:custClr>
    <a:custClr name="Primary_02">
      <a:srgbClr val="000000"/>
    </a:custClr>
    <a:custClr name="Primary_03">
      <a:srgbClr val="FFFFFF"/>
    </a:custClr>
    <a:custClr name="Primary_04">
      <a:srgbClr val="767676"/>
    </a:custClr>
    <a:custClr name="Primary_05">
      <a:srgbClr val="D7D8D6"/>
    </a:custClr>
    <a:custClr name="Primary_06">
      <a:srgbClr val="7770FF"/>
    </a:custClr>
    <a:custClr name="Primary_07">
      <a:srgbClr val="4E48C7"/>
    </a:custClr>
    <a:custClr name="Primary_08">
      <a:srgbClr val="36A1FF"/>
    </a:custClr>
    <a:custClr name="Primary_09">
      <a:srgbClr val="0F79D6"/>
    </a:custClr>
    <a:custClr name="Primary_10">
      <a:srgbClr val="2EB8B1"/>
    </a:custClr>
    <a:custClr name="Primary_11">
      <a:srgbClr val="008580"/>
    </a:custClr>
    <a:custClr name="Primary_12">
      <a:srgbClr val="61C238"/>
    </a:custClr>
    <a:custClr name="Primary_13">
      <a:srgbClr val="488F29"/>
    </a:custClr>
    <a:custClr name="Primary_14">
      <a:srgbClr val="E8A215"/>
    </a:custClr>
    <a:custClr name="Primary_15">
      <a:srgbClr val="B57E10"/>
    </a:custClr>
    <a:custClr name="Blank_01">
      <a:srgbClr val="FFFFFF"/>
    </a:custClr>
    <a:custClr name="Blank_02">
      <a:srgbClr val="FFFFFF"/>
    </a:custClr>
    <a:custClr name="Blank_03">
      <a:srgbClr val="FFFFFF"/>
    </a:custClr>
    <a:custClr name="Blank_04">
      <a:srgbClr val="FFFFFF"/>
    </a:custClr>
    <a:custClr name="Blank_05">
      <a:srgbClr val="FFFFFF"/>
    </a:custClr>
    <a:custClr name="RAG_Red">
      <a:srgbClr val="A8000B"/>
    </a:custClr>
    <a:custClr name="RAG_Amber">
      <a:srgbClr val="E8A215"/>
    </a:custClr>
    <a:custClr name="RAG_Green">
      <a:srgbClr val="008580"/>
    </a:custClr>
  </a:custClrLst>
  <a:extLst>
    <a:ext uri="{05A4C25C-085E-4340-85A3-A5531E510DB2}">
      <thm15:themeFamily xmlns:thm15="http://schemas.microsoft.com/office/thememl/2012/main" name="HSBC A4 Landscape 2018.potx" id="{72A842D0-FAB5-412B-B239-383E6E258A2B}" vid="{3D94EECA-5FB5-4A47-92FA-68DDA705840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10300</TotalTime>
  <Words>1533</Words>
  <Application>Microsoft Office PowerPoint</Application>
  <PresentationFormat>Widescreen</PresentationFormat>
  <Paragraphs>330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Arial</vt:lpstr>
      <vt:lpstr>Calibri</vt:lpstr>
      <vt:lpstr>Helvetica Neue for HSBC Lt</vt:lpstr>
      <vt:lpstr>Symbol</vt:lpstr>
      <vt:lpstr>System Font Regular</vt:lpstr>
      <vt:lpstr>Times New Roman</vt:lpstr>
      <vt:lpstr>Univers Next for HSBC Bold</vt:lpstr>
      <vt:lpstr>Univers Next for HSBC Light</vt:lpstr>
      <vt:lpstr>Univers Next for HSBC Regular</vt:lpstr>
      <vt:lpstr>Univers Next for HSBC Thin</vt:lpstr>
      <vt:lpstr>Wingdings</vt:lpstr>
      <vt:lpstr>Wingdings 2</vt:lpstr>
      <vt:lpstr>4_Non-Message Driven</vt:lpstr>
      <vt:lpstr>Custom Design</vt:lpstr>
      <vt:lpstr>Saving and  Investing</vt:lpstr>
      <vt:lpstr>Saving Money</vt:lpstr>
      <vt:lpstr>What is the impact of  changing interest rates? (M4W8)</vt:lpstr>
      <vt:lpstr>Saving Goals</vt:lpstr>
      <vt:lpstr>Short Term Savings</vt:lpstr>
      <vt:lpstr>Short-Term Saving Strategies</vt:lpstr>
      <vt:lpstr>Medium Term Savings</vt:lpstr>
      <vt:lpstr>Medium Term  Saving Strategies</vt:lpstr>
      <vt:lpstr>Have a go at compound  interest 3% </vt:lpstr>
      <vt:lpstr>Rates of Credit Interest</vt:lpstr>
      <vt:lpstr>Rates of credit interest  – calculations (based on 5yrs)</vt:lpstr>
      <vt:lpstr>Stretch Challenge</vt:lpstr>
    </vt:vector>
  </TitlesOfParts>
  <Manager/>
  <Company>HSBC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 vs Income</dc:title>
  <dc:subject/>
  <dc:creator>Harrison GREEN</dc:creator>
  <cp:keywords/>
  <dc:description/>
  <cp:lastModifiedBy>Harrison GREEN</cp:lastModifiedBy>
  <cp:revision>137</cp:revision>
  <dcterms:created xsi:type="dcterms:W3CDTF">2023-07-31T12:19:01Z</dcterms:created>
  <dcterms:modified xsi:type="dcterms:W3CDTF">2024-09-12T09:53:39Z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86a02c-2dfb-4efe-823f-aa2d1f0e6ab7_Enabled">
    <vt:lpwstr>true</vt:lpwstr>
  </property>
  <property fmtid="{D5CDD505-2E9C-101B-9397-08002B2CF9AE}" pid="3" name="MSIP_Label_3486a02c-2dfb-4efe-823f-aa2d1f0e6ab7_SetDate">
    <vt:lpwstr>2024-09-12T09:53:39Z</vt:lpwstr>
  </property>
  <property fmtid="{D5CDD505-2E9C-101B-9397-08002B2CF9AE}" pid="4" name="MSIP_Label_3486a02c-2dfb-4efe-823f-aa2d1f0e6ab7_Method">
    <vt:lpwstr>Privileged</vt:lpwstr>
  </property>
  <property fmtid="{D5CDD505-2E9C-101B-9397-08002B2CF9AE}" pid="5" name="MSIP_Label_3486a02c-2dfb-4efe-823f-aa2d1f0e6ab7_Name">
    <vt:lpwstr>CLAPUBLIC</vt:lpwstr>
  </property>
  <property fmtid="{D5CDD505-2E9C-101B-9397-08002B2CF9AE}" pid="6" name="MSIP_Label_3486a02c-2dfb-4efe-823f-aa2d1f0e6ab7_SiteId">
    <vt:lpwstr>e0fd434d-ba64-497b-90d2-859c472e1a92</vt:lpwstr>
  </property>
  <property fmtid="{D5CDD505-2E9C-101B-9397-08002B2CF9AE}" pid="7" name="MSIP_Label_3486a02c-2dfb-4efe-823f-aa2d1f0e6ab7_ActionId">
    <vt:lpwstr>090326d8-b89c-4e7c-bfb8-3a598258052e</vt:lpwstr>
  </property>
  <property fmtid="{D5CDD505-2E9C-101B-9397-08002B2CF9AE}" pid="8" name="MSIP_Label_3486a02c-2dfb-4efe-823f-aa2d1f0e6ab7_ContentBits">
    <vt:lpwstr>2</vt:lpwstr>
  </property>
  <property fmtid="{D5CDD505-2E9C-101B-9397-08002B2CF9AE}" pid="9" name="Classification">
    <vt:lpwstr>PUBLIC</vt:lpwstr>
  </property>
</Properties>
</file>