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 id="2147483722" r:id="rId2"/>
  </p:sldMasterIdLst>
  <p:notesMasterIdLst>
    <p:notesMasterId r:id="rId14"/>
  </p:notesMasterIdLst>
  <p:sldIdLst>
    <p:sldId id="363" r:id="rId3"/>
    <p:sldId id="356" r:id="rId4"/>
    <p:sldId id="375" r:id="rId5"/>
    <p:sldId id="287" r:id="rId6"/>
    <p:sldId id="337" r:id="rId7"/>
    <p:sldId id="316" r:id="rId8"/>
    <p:sldId id="369" r:id="rId9"/>
    <p:sldId id="365" r:id="rId10"/>
    <p:sldId id="366" r:id="rId11"/>
    <p:sldId id="370" r:id="rId12"/>
    <p:sldId id="37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640" userDrawn="1">
          <p15:clr>
            <a:srgbClr val="A4A3A4"/>
          </p15:clr>
        </p15:guide>
        <p15:guide id="3" pos="347" userDrawn="1">
          <p15:clr>
            <a:srgbClr val="A4A3A4"/>
          </p15:clr>
        </p15:guide>
        <p15:guide id="4" pos="7333" userDrawn="1">
          <p15:clr>
            <a:srgbClr val="A4A3A4"/>
          </p15:clr>
        </p15:guide>
        <p15:guide id="5" orient="horz" pos="913" userDrawn="1">
          <p15:clr>
            <a:srgbClr val="A4A3A4"/>
          </p15:clr>
        </p15:guide>
        <p15:guide id="6" pos="4679" userDrawn="1">
          <p15:clr>
            <a:srgbClr val="A4A3A4"/>
          </p15:clr>
        </p15:guide>
        <p15:guide id="7" pos="229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A5F812-FA77-F672-E465-5516A0E22D0C}" name="Nick Coombes" initials="NC" userId="Nick Coombes"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B0011"/>
    <a:srgbClr val="767676"/>
    <a:srgbClr val="EC7046"/>
    <a:srgbClr val="D7D8D6"/>
    <a:srgbClr val="E8E8E7"/>
    <a:srgbClr val="63C2EF"/>
    <a:srgbClr val="B91F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19" autoAdjust="0"/>
    <p:restoredTop sz="63337" autoAdjust="0"/>
  </p:normalViewPr>
  <p:slideViewPr>
    <p:cSldViewPr snapToGrid="0">
      <p:cViewPr varScale="1">
        <p:scale>
          <a:sx n="46" d="100"/>
          <a:sy n="46" d="100"/>
        </p:scale>
        <p:origin x="1716" y="24"/>
      </p:cViewPr>
      <p:guideLst>
        <p:guide orient="horz" pos="640"/>
        <p:guide pos="347"/>
        <p:guide pos="7333"/>
        <p:guide orient="horz" pos="913"/>
        <p:guide pos="4679"/>
        <p:guide pos="2298"/>
      </p:guideLst>
    </p:cSldViewPr>
  </p:slideViewPr>
  <p:outlineViewPr>
    <p:cViewPr>
      <p:scale>
        <a:sx n="33" d="100"/>
        <a:sy n="33" d="100"/>
      </p:scale>
      <p:origin x="0" y="0"/>
    </p:cViewPr>
  </p:outlineViewPr>
  <p:notesTextViewPr>
    <p:cViewPr>
      <p:scale>
        <a:sx n="125" d="100"/>
        <a:sy n="125" d="100"/>
      </p:scale>
      <p:origin x="0" y="0"/>
    </p:cViewPr>
  </p:notesTextViewPr>
  <p:notesViewPr>
    <p:cSldViewPr snapToGrid="0">
      <p:cViewPr varScale="1">
        <p:scale>
          <a:sx n="145" d="100"/>
          <a:sy n="145" d="100"/>
        </p:scale>
        <p:origin x="4880"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B551A8-C33A-4505-8743-445035E56B3F}" type="datetimeFigureOut">
              <a:rPr lang="en-GB" smtClean="0"/>
              <a:t>18/09/2024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9071B0-F000-4A36-9913-D1B5A1F7C3E5}" type="slidenum">
              <a:rPr lang="en-GB" smtClean="0"/>
              <a:t>‹#›</a:t>
            </a:fld>
            <a:endParaRPr lang="en-GB"/>
          </a:p>
        </p:txBody>
      </p:sp>
    </p:spTree>
    <p:extLst>
      <p:ext uri="{BB962C8B-B14F-4D97-AF65-F5344CB8AC3E}">
        <p14:creationId xmlns:p14="http://schemas.microsoft.com/office/powerpoint/2010/main" val="3022702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a:t>
            </a:r>
          </a:p>
          <a:p>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1C01A2-815F-1C4A-9BCB-F073B78CAA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5860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C9071B0-F000-4A36-9913-D1B5A1F7C3E5}" type="slidenum">
              <a:rPr lang="en-GB" smtClean="0"/>
              <a:t>10</a:t>
            </a:fld>
            <a:endParaRPr lang="en-GB"/>
          </a:p>
        </p:txBody>
      </p:sp>
    </p:spTree>
    <p:extLst>
      <p:ext uri="{BB962C8B-B14F-4D97-AF65-F5344CB8AC3E}">
        <p14:creationId xmlns:p14="http://schemas.microsoft.com/office/powerpoint/2010/main" val="64111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200" b="0" kern="1200" baseline="0" dirty="0">
              <a:solidFill>
                <a:schemeClr val="tx1"/>
              </a:solidFill>
              <a:effectLst/>
              <a:latin typeface="Times New Roman" pitchFamily="18" charset="0"/>
              <a:ea typeface="ＭＳ Ｐゴシック" charset="0"/>
              <a:cs typeface="Arial" charset="0"/>
            </a:endParaRPr>
          </a:p>
        </p:txBody>
      </p:sp>
      <p:sp>
        <p:nvSpPr>
          <p:cNvPr id="4" name="Slide Number Placeholder 3"/>
          <p:cNvSpPr>
            <a:spLocks noGrp="1"/>
          </p:cNvSpPr>
          <p:nvPr>
            <p:ph type="sldNum" sz="quarter" idx="5"/>
          </p:nvPr>
        </p:nvSpPr>
        <p:spPr/>
        <p:txBody>
          <a:bodyPr/>
          <a:lstStyle/>
          <a:p>
            <a:fld id="{7C9071B0-F000-4A36-9913-D1B5A1F7C3E5}" type="slidenum">
              <a:rPr lang="en-GB" smtClean="0"/>
              <a:t>11</a:t>
            </a:fld>
            <a:endParaRPr lang="en-GB"/>
          </a:p>
        </p:txBody>
      </p:sp>
    </p:spTree>
    <p:extLst>
      <p:ext uri="{BB962C8B-B14F-4D97-AF65-F5344CB8AC3E}">
        <p14:creationId xmlns:p14="http://schemas.microsoft.com/office/powerpoint/2010/main" val="4228446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1C01A2-815F-1C4A-9BCB-F073B78CAA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1542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1C01A2-815F-1C4A-9BCB-F073B78CAA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7739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1C01A2-815F-1C4A-9BCB-F073B78CAA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8474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DFBB49-A62D-4379-9D4E-906C96DEC85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2438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3" y="746125"/>
            <a:ext cx="6559550" cy="3690938"/>
          </a:xfrm>
        </p:spPr>
      </p:sp>
      <p:sp>
        <p:nvSpPr>
          <p:cNvPr id="3" name="Notes Placeholder 2"/>
          <p:cNvSpPr>
            <a:spLocks noGrp="1"/>
          </p:cNvSpPr>
          <p:nvPr>
            <p:ph type="body" idx="1"/>
          </p:nvPr>
        </p:nvSpPr>
        <p:spPr/>
        <p:txBody>
          <a:bodyPr/>
          <a:lstStyle/>
          <a:p>
            <a:pPr marL="0" lvl="1" indent="0" algn="l" defTabSz="1377950">
              <a:lnSpc>
                <a:spcPct val="90000"/>
              </a:lnSpc>
              <a:spcBef>
                <a:spcPct val="0"/>
              </a:spcBef>
              <a:spcAft>
                <a:spcPct val="15000"/>
              </a:spcAft>
              <a:buClr>
                <a:srgbClr val="C00000"/>
              </a:buClr>
              <a:buFont typeface="Wingdings" panose="05000000000000000000" pitchFamily="2" charset="2"/>
              <a:buNone/>
            </a:pPr>
            <a:endParaRPr lang="en-GB" dirty="0">
              <a:latin typeface="Univers Next for HSBC Regular" panose="020B0503030202020203" pitchFamily="34" charset="0"/>
            </a:endParaRPr>
          </a:p>
        </p:txBody>
      </p:sp>
      <p:sp>
        <p:nvSpPr>
          <p:cNvPr id="4" name="Slide Number Placeholder 3"/>
          <p:cNvSpPr>
            <a:spLocks noGrp="1"/>
          </p:cNvSpPr>
          <p:nvPr>
            <p:ph type="sldNum" sz="quarter" idx="10"/>
          </p:nvPr>
        </p:nvSpPr>
        <p:spPr/>
        <p:txBody>
          <a:bodyPr/>
          <a:lstStyle/>
          <a:p>
            <a:pPr marL="0" marR="0" lvl="0" indent="0" algn="r" defTabSz="933261" rtl="0" eaLnBrk="0" fontAlgn="base" latinLnBrk="0" hangingPunct="0">
              <a:lnSpc>
                <a:spcPct val="100000"/>
              </a:lnSpc>
              <a:spcBef>
                <a:spcPct val="0"/>
              </a:spcBef>
              <a:spcAft>
                <a:spcPct val="0"/>
              </a:spcAft>
              <a:buClrTx/>
              <a:buSzTx/>
              <a:buFontTx/>
              <a:buNone/>
              <a:tabLst/>
              <a:defRPr/>
            </a:pPr>
            <a:fld id="{2F6AA542-1BEB-429B-B120-4C7A998E8845}" type="slidenum">
              <a:rPr kumimoji="0" lang="en-GB" sz="1000" b="0" i="1" u="none" strike="noStrike" kern="1200" cap="none" spc="0" normalizeH="0" baseline="0" noProof="0" smtClean="0">
                <a:ln>
                  <a:noFill/>
                </a:ln>
                <a:solidFill>
                  <a:srgbClr val="000000"/>
                </a:solidFill>
                <a:effectLst/>
                <a:uLnTx/>
                <a:uFillTx/>
                <a:latin typeface="Times New Roman" charset="0"/>
                <a:ea typeface="ＭＳ Ｐゴシック" charset="0"/>
                <a:cs typeface="+mn-cs"/>
              </a:rPr>
              <a:pPr marL="0" marR="0" lvl="0" indent="0" algn="r" defTabSz="933261" rtl="0" eaLnBrk="0" fontAlgn="base" latinLnBrk="0" hangingPunct="0">
                <a:lnSpc>
                  <a:spcPct val="100000"/>
                </a:lnSpc>
                <a:spcBef>
                  <a:spcPct val="0"/>
                </a:spcBef>
                <a:spcAft>
                  <a:spcPct val="0"/>
                </a:spcAft>
                <a:buClrTx/>
                <a:buSzTx/>
                <a:buFontTx/>
                <a:buNone/>
                <a:tabLst/>
                <a:defRPr/>
              </a:pPr>
              <a:t>6</a:t>
            </a:fld>
            <a:endParaRPr kumimoji="0" lang="en-GB" sz="1000" b="0" i="1"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Tree>
    <p:extLst>
      <p:ext uri="{BB962C8B-B14F-4D97-AF65-F5344CB8AC3E}">
        <p14:creationId xmlns:p14="http://schemas.microsoft.com/office/powerpoint/2010/main" val="1012091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9071B0-F000-4A36-9913-D1B5A1F7C3E5}" type="slidenum">
              <a:rPr lang="en-GB" smtClean="0"/>
              <a:t>7</a:t>
            </a:fld>
            <a:endParaRPr lang="en-GB"/>
          </a:p>
        </p:txBody>
      </p:sp>
    </p:spTree>
    <p:extLst>
      <p:ext uri="{BB962C8B-B14F-4D97-AF65-F5344CB8AC3E}">
        <p14:creationId xmlns:p14="http://schemas.microsoft.com/office/powerpoint/2010/main" val="3665073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C9071B0-F000-4A36-9913-D1B5A1F7C3E5}" type="slidenum">
              <a:rPr lang="en-GB" smtClean="0"/>
              <a:t>8</a:t>
            </a:fld>
            <a:endParaRPr lang="en-GB"/>
          </a:p>
        </p:txBody>
      </p:sp>
    </p:spTree>
    <p:extLst>
      <p:ext uri="{BB962C8B-B14F-4D97-AF65-F5344CB8AC3E}">
        <p14:creationId xmlns:p14="http://schemas.microsoft.com/office/powerpoint/2010/main" val="3166968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C9071B0-F000-4A36-9913-D1B5A1F7C3E5}" type="slidenum">
              <a:rPr lang="en-GB" smtClean="0"/>
              <a:t>9</a:t>
            </a:fld>
            <a:endParaRPr lang="en-GB"/>
          </a:p>
        </p:txBody>
      </p:sp>
    </p:spTree>
    <p:extLst>
      <p:ext uri="{BB962C8B-B14F-4D97-AF65-F5344CB8AC3E}">
        <p14:creationId xmlns:p14="http://schemas.microsoft.com/office/powerpoint/2010/main" val="7127224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p:bg>
      <p:bgPr>
        <a:solidFill>
          <a:srgbClr val="FFFFFF"/>
        </a:solidFill>
        <a:effectLst/>
      </p:bgPr>
    </p:bg>
    <p:spTree>
      <p:nvGrpSpPr>
        <p:cNvPr id="1" name=""/>
        <p:cNvGrpSpPr/>
        <p:nvPr/>
      </p:nvGrpSpPr>
      <p:grpSpPr>
        <a:xfrm>
          <a:off x="0" y="0"/>
          <a:ext cx="0" cy="0"/>
          <a:chOff x="0" y="0"/>
          <a:chExt cx="0" cy="0"/>
        </a:xfrm>
      </p:grpSpPr>
      <p:pic>
        <p:nvPicPr>
          <p:cNvPr id="19" name="Picture 18"/>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187" y="-24608"/>
            <a:ext cx="12176812" cy="6882608"/>
          </a:xfrm>
          <a:prstGeom prst="rect">
            <a:avLst/>
          </a:prstGeom>
        </p:spPr>
      </p:pic>
      <p:sp>
        <p:nvSpPr>
          <p:cNvPr id="2" name="Footer Placeholder"/>
          <p:cNvSpPr>
            <a:spLocks noGrp="1"/>
          </p:cNvSpPr>
          <p:nvPr>
            <p:ph type="ftr" sz="quarter" idx="12"/>
          </p:nvPr>
        </p:nvSpPr>
        <p:spPr/>
        <p:txBody>
          <a:bodyPr/>
          <a:lstStyle/>
          <a:p>
            <a:endParaRPr lang="en-US"/>
          </a:p>
        </p:txBody>
      </p:sp>
      <p:grpSp>
        <p:nvGrpSpPr>
          <p:cNvPr id="14" name="Co-branding logo" hidden="1"/>
          <p:cNvGrpSpPr/>
          <p:nvPr userDrawn="1"/>
        </p:nvGrpSpPr>
        <p:grpSpPr>
          <a:xfrm>
            <a:off x="2522537" y="5925543"/>
            <a:ext cx="1259514" cy="698324"/>
            <a:chOff x="2117251" y="6274418"/>
            <a:chExt cx="1071243" cy="738413"/>
          </a:xfrm>
        </p:grpSpPr>
        <p:cxnSp>
          <p:nvCxnSpPr>
            <p:cNvPr id="15" name="Straight Connector 14" hidden="1"/>
            <p:cNvCxnSpPr/>
            <p:nvPr userDrawn="1"/>
          </p:nvCxnSpPr>
          <p:spPr bwMode="auto">
            <a:xfrm flipH="1">
              <a:off x="2117251" y="6296568"/>
              <a:ext cx="1" cy="694113"/>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6" name="Rectangle 15" hidden="1"/>
            <p:cNvSpPr/>
            <p:nvPr userDrawn="1"/>
          </p:nvSpPr>
          <p:spPr bwMode="auto">
            <a:xfrm>
              <a:off x="2192615" y="6274418"/>
              <a:ext cx="995879" cy="738413"/>
            </a:xfrm>
            <a:prstGeom prst="rect">
              <a:avLst/>
            </a:prstGeom>
            <a:solidFill>
              <a:schemeClr val="bg1">
                <a:alpha val="43922"/>
              </a:schemeClr>
            </a:solidFill>
            <a:ln w="6350" cap="flat" cmpd="sng" algn="ctr">
              <a:solidFill>
                <a:srgbClr val="00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1009812" rtl="0" eaLnBrk="0" fontAlgn="base" latinLnBrk="0" hangingPunct="0">
                <a:lnSpc>
                  <a:spcPct val="100000"/>
                </a:lnSpc>
                <a:spcBef>
                  <a:spcPct val="50000"/>
                </a:spcBef>
                <a:spcAft>
                  <a:spcPct val="0"/>
                </a:spcAft>
                <a:buClrTx/>
                <a:buSzTx/>
                <a:buFontTx/>
                <a:buNone/>
                <a:tabLst/>
              </a:pPr>
              <a:r>
                <a:rPr kumimoji="0" lang="en-US" sz="705" b="0" i="0" u="none" strike="noStrike" cap="none" normalizeH="0" baseline="0">
                  <a:ln>
                    <a:noFill/>
                  </a:ln>
                  <a:solidFill>
                    <a:schemeClr val="tx1"/>
                  </a:solidFill>
                  <a:effectLst/>
                  <a:latin typeface="Arial" charset="0"/>
                </a:rPr>
                <a:t>CO-BRANDING LOGO</a:t>
              </a:r>
            </a:p>
          </p:txBody>
        </p:sp>
      </p:grpSp>
      <p:sp>
        <p:nvSpPr>
          <p:cNvPr id="27" name="Date"/>
          <p:cNvSpPr>
            <a:spLocks noGrp="1"/>
          </p:cNvSpPr>
          <p:nvPr userDrawn="1">
            <p:ph type="body" sz="quarter" idx="11" hasCustomPrompt="1"/>
          </p:nvPr>
        </p:nvSpPr>
        <p:spPr>
          <a:xfrm>
            <a:off x="480987" y="1685134"/>
            <a:ext cx="2687764" cy="17464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oAutofit/>
          </a:bodyPr>
          <a:lstStyle>
            <a:lvl1pPr eaLnBrk="0" hangingPunct="0">
              <a:spcBef>
                <a:spcPct val="20000"/>
              </a:spcBef>
              <a:defRPr lang="en-US" sz="1411" b="1" kern="1200" dirty="0" smtClean="0">
                <a:solidFill>
                  <a:schemeClr val="tx1"/>
                </a:solidFill>
                <a:latin typeface="+mj-lt"/>
                <a:ea typeface="SimHei"/>
                <a:cs typeface="Arial" charset="0"/>
              </a:defRPr>
            </a:lvl1pPr>
          </a:lstStyle>
          <a:p>
            <a:pPr lvl="0" eaLnBrk="0" hangingPunct="0">
              <a:spcBef>
                <a:spcPct val="20000"/>
              </a:spcBef>
            </a:pPr>
            <a:r>
              <a:rPr lang="en-US"/>
              <a:t>Date: XXXX</a:t>
            </a:r>
          </a:p>
        </p:txBody>
      </p:sp>
      <p:sp>
        <p:nvSpPr>
          <p:cNvPr id="26" name="Prepared by"/>
          <p:cNvSpPr>
            <a:spLocks noGrp="1"/>
          </p:cNvSpPr>
          <p:nvPr userDrawn="1">
            <p:ph type="body" sz="quarter" idx="10" hasCustomPrompt="1"/>
          </p:nvPr>
        </p:nvSpPr>
        <p:spPr>
          <a:xfrm>
            <a:off x="480987" y="2014757"/>
            <a:ext cx="2687764" cy="17464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oAutofit/>
          </a:bodyPr>
          <a:lstStyle>
            <a:lvl1pPr>
              <a:defRPr lang="en-US" sz="1411" b="1" kern="1200" dirty="0" smtClean="0">
                <a:solidFill>
                  <a:schemeClr val="tx1"/>
                </a:solidFill>
                <a:latin typeface="+mj-lt"/>
                <a:ea typeface="SimHei"/>
                <a:cs typeface="Arial" charset="0"/>
              </a:defRPr>
            </a:lvl1pPr>
          </a:lstStyle>
          <a:p>
            <a:pPr lvl="0" eaLnBrk="0" hangingPunct="0">
              <a:spcBef>
                <a:spcPct val="20000"/>
              </a:spcBef>
            </a:pPr>
            <a:r>
              <a:rPr lang="en-US"/>
              <a:t>Prepared by: XXXX</a:t>
            </a:r>
          </a:p>
        </p:txBody>
      </p:sp>
      <p:sp>
        <p:nvSpPr>
          <p:cNvPr id="25" name="Master subtitle"/>
          <p:cNvSpPr>
            <a:spLocks noGrp="1" noChangeArrowheads="1"/>
          </p:cNvSpPr>
          <p:nvPr userDrawn="1">
            <p:ph type="subTitle" sz="quarter" idx="1"/>
          </p:nvPr>
        </p:nvSpPr>
        <p:spPr>
          <a:xfrm>
            <a:off x="480986" y="888779"/>
            <a:ext cx="11213355" cy="378388"/>
          </a:xfrm>
          <a:prstGeom prst="rect">
            <a:avLst/>
          </a:prstGeom>
        </p:spPr>
        <p:txBody>
          <a:bodyPr wrap="square" lIns="0" tIns="0" rIns="0" bIns="0">
            <a:noAutofit/>
          </a:bodyPr>
          <a:lstStyle>
            <a:lvl1pPr marL="0" indent="0">
              <a:buClrTx/>
              <a:buFontTx/>
              <a:buNone/>
              <a:defRPr sz="3057" smtClean="0">
                <a:solidFill>
                  <a:schemeClr val="tx1"/>
                </a:solidFill>
                <a:latin typeface="+mj-lt"/>
              </a:defRPr>
            </a:lvl1pPr>
          </a:lstStyle>
          <a:p>
            <a:pPr lvl="0"/>
            <a:r>
              <a:rPr lang="en-US" noProof="0"/>
              <a:t>Click to edit Master subtitle style</a:t>
            </a:r>
            <a:endParaRPr lang="en-GB" noProof="0"/>
          </a:p>
        </p:txBody>
      </p:sp>
      <p:sp>
        <p:nvSpPr>
          <p:cNvPr id="24" name="Master title"/>
          <p:cNvSpPr>
            <a:spLocks noGrp="1" noChangeArrowheads="1"/>
          </p:cNvSpPr>
          <p:nvPr userDrawn="1">
            <p:ph type="ctrTitle" sz="quarter"/>
          </p:nvPr>
        </p:nvSpPr>
        <p:spPr>
          <a:xfrm>
            <a:off x="480987" y="392882"/>
            <a:ext cx="11213355" cy="378388"/>
          </a:xfrm>
          <a:prstGeom prst="rect">
            <a:avLst/>
          </a:prstGeom>
        </p:spPr>
        <p:txBody>
          <a:bodyPr wrap="square" bIns="0">
            <a:noAutofit/>
          </a:bodyPr>
          <a:lstStyle>
            <a:lvl1pPr>
              <a:lnSpc>
                <a:spcPct val="100000"/>
              </a:lnSpc>
              <a:defRPr sz="3057" b="1" smtClean="0">
                <a:solidFill>
                  <a:schemeClr val="tx1"/>
                </a:solidFill>
                <a:latin typeface="+mj-lt"/>
              </a:defRPr>
            </a:lvl1pPr>
          </a:lstStyle>
          <a:p>
            <a:pPr lvl="0"/>
            <a:r>
              <a:rPr lang="en-US" noProof="0"/>
              <a:t>Click to edit Master title style</a:t>
            </a:r>
            <a:endParaRPr lang="en-GB" noProof="0"/>
          </a:p>
        </p:txBody>
      </p:sp>
      <p:pic>
        <p:nvPicPr>
          <p:cNvPr id="4" name="HSBC Masterbrand RGBW"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5691409"/>
            <a:ext cx="2759060" cy="1166592"/>
          </a:xfrm>
          <a:prstGeom prst="rect">
            <a:avLst/>
          </a:prstGeom>
        </p:spPr>
      </p:pic>
      <p:pic>
        <p:nvPicPr>
          <p:cNvPr id="5" name="HSBC Masterbrand MonoB" hidden="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5691409"/>
            <a:ext cx="2759060" cy="1166592"/>
          </a:xfrm>
          <a:prstGeom prst="rect">
            <a:avLst/>
          </a:prstGeom>
        </p:spPr>
      </p:pic>
      <p:pic>
        <p:nvPicPr>
          <p:cNvPr id="6" name="HSBC Masterbrand MonoW" hidden="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5691409"/>
            <a:ext cx="2759060" cy="1166592"/>
          </a:xfrm>
          <a:prstGeom prst="rect">
            <a:avLst/>
          </a:prstGeom>
        </p:spPr>
      </p:pic>
      <p:sp>
        <p:nvSpPr>
          <p:cNvPr id="17" name="Rectangle 16"/>
          <p:cNvSpPr/>
          <p:nvPr userDrawn="1"/>
        </p:nvSpPr>
        <p:spPr bwMode="auto">
          <a:xfrm>
            <a:off x="15188" y="1"/>
            <a:ext cx="12176812" cy="6882608"/>
          </a:xfrm>
          <a:prstGeom prst="rect">
            <a:avLst/>
          </a:prstGeom>
          <a:solidFill>
            <a:srgbClr val="000000">
              <a:alpha val="10196"/>
            </a:srgbClr>
          </a:solidFill>
          <a:ln w="6350" cap="flat" cmpd="sng" algn="ctr">
            <a:solidFill>
              <a:schemeClr val="tx1"/>
            </a:solidFill>
            <a:prstDash val="solid"/>
            <a:round/>
            <a:headEnd type="none" w="med" len="med"/>
            <a:tailEnd type="none" w="med" len="med"/>
          </a:ln>
          <a:effectLst/>
        </p:spPr>
        <p:txBody>
          <a:bodyPr vert="horz" wrap="none" lIns="86474" tIns="43237" rIns="86474" bIns="43237" numCol="1" rtlCol="0" anchor="ctr" anchorCtr="0" compatLnSpc="1">
            <a:prstTxWarp prst="textNoShape">
              <a:avLst/>
            </a:prstTxWarp>
          </a:bodyPr>
          <a:lstStyle/>
          <a:p>
            <a:pPr marL="0" marR="0" indent="0" algn="ctr" defTabSz="812203" rtl="0" eaLnBrk="0" fontAlgn="base" latinLnBrk="0" hangingPunct="0">
              <a:lnSpc>
                <a:spcPct val="100000"/>
              </a:lnSpc>
              <a:spcBef>
                <a:spcPct val="50000"/>
              </a:spcBef>
              <a:spcAft>
                <a:spcPct val="0"/>
              </a:spcAft>
              <a:buClrTx/>
              <a:buSzTx/>
              <a:buFontTx/>
              <a:buNone/>
              <a:tabLst/>
            </a:pPr>
            <a:endParaRPr kumimoji="0" lang="en-GB" sz="567" b="1" i="1"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91848067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48025" y="1028763"/>
            <a:ext cx="11502311" cy="29312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9754" y="3840481"/>
            <a:ext cx="8538855" cy="25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47312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53303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_Title_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39EA3-B50B-EC53-DF8D-9939FBF4B9C1}"/>
              </a:ext>
            </a:extLst>
          </p:cNvPr>
          <p:cNvSpPr>
            <a:spLocks noGrp="1"/>
          </p:cNvSpPr>
          <p:nvPr>
            <p:ph type="title"/>
          </p:nvPr>
        </p:nvSpPr>
        <p:spPr>
          <a:xfrm>
            <a:off x="550863" y="380494"/>
            <a:ext cx="11090274" cy="836354"/>
          </a:xfrm>
          <a:prstGeom prst="rect">
            <a:avLst/>
          </a:prstGeom>
        </p:spPr>
        <p:txBody>
          <a:bodyPr lIns="0" tIns="0" rIns="0" bIns="0">
            <a:normAutofit/>
          </a:bodyPr>
          <a:lstStyle>
            <a:lvl1pPr>
              <a:defRPr sz="4400"/>
            </a:lvl1pPr>
          </a:lstStyle>
          <a:p>
            <a:r>
              <a:rPr lang="en-GB" dirty="0"/>
              <a:t>Click to edit Master title style</a:t>
            </a:r>
            <a:endParaRPr lang="en-US" dirty="0"/>
          </a:p>
        </p:txBody>
      </p:sp>
    </p:spTree>
    <p:extLst>
      <p:ext uri="{BB962C8B-B14F-4D97-AF65-F5344CB8AC3E}">
        <p14:creationId xmlns:p14="http://schemas.microsoft.com/office/powerpoint/2010/main" val="1301807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39EA3-B50B-EC53-DF8D-9939FBF4B9C1}"/>
              </a:ext>
            </a:extLst>
          </p:cNvPr>
          <p:cNvSpPr>
            <a:spLocks noGrp="1"/>
          </p:cNvSpPr>
          <p:nvPr>
            <p:ph type="title"/>
          </p:nvPr>
        </p:nvSpPr>
        <p:spPr>
          <a:xfrm>
            <a:off x="550863" y="380494"/>
            <a:ext cx="11090274" cy="836354"/>
          </a:xfrm>
          <a:prstGeom prst="rect">
            <a:avLst/>
          </a:prstGeom>
        </p:spPr>
        <p:txBody>
          <a:bodyPr lIns="0" tIns="0" rIns="0" bIns="0">
            <a:normAutofit/>
          </a:bodyPr>
          <a:lstStyle>
            <a:lvl1pPr>
              <a:defRPr sz="4400"/>
            </a:lvl1pPr>
          </a:lstStyle>
          <a:p>
            <a:r>
              <a:rPr lang="en-GB" dirty="0"/>
              <a:t>Click to edit Master title style</a:t>
            </a:r>
            <a:endParaRPr lang="en-US" dirty="0"/>
          </a:p>
        </p:txBody>
      </p:sp>
    </p:spTree>
    <p:extLst>
      <p:ext uri="{BB962C8B-B14F-4D97-AF65-F5344CB8AC3E}">
        <p14:creationId xmlns:p14="http://schemas.microsoft.com/office/powerpoint/2010/main" val="3306873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Tex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F9F0C4-11BB-55D5-0BD6-0F5705129259}"/>
              </a:ext>
            </a:extLst>
          </p:cNvPr>
          <p:cNvSpPr txBox="1"/>
          <p:nvPr userDrawn="1"/>
        </p:nvSpPr>
        <p:spPr>
          <a:xfrm>
            <a:off x="4657068" y="6433345"/>
            <a:ext cx="6693804" cy="246221"/>
          </a:xfrm>
          <a:prstGeom prst="rect">
            <a:avLst/>
          </a:prstGeom>
          <a:noFill/>
        </p:spPr>
        <p:txBody>
          <a:bodyPr wrap="square" rtlCol="0">
            <a:spAutoFit/>
          </a:bodyPr>
          <a:lstStyle/>
          <a:p>
            <a:pPr algn="r"/>
            <a:r>
              <a:rPr lang="en-US" sz="1000" b="0" i="0" dirty="0">
                <a:latin typeface="Univers Next for HSBC Light" panose="020B0403030202020203" pitchFamily="34" charset="0"/>
              </a:rPr>
              <a:t>Module 1 – Session 1 – </a:t>
            </a:r>
            <a:r>
              <a:rPr lang="en-GB" sz="1000" dirty="0">
                <a:solidFill>
                  <a:srgbClr val="000000"/>
                </a:solidFill>
                <a:latin typeface="Univers Next for HSBC Light" panose="020B0403030202020203" pitchFamily="34" charset="0"/>
              </a:rPr>
              <a:t>Income and Money</a:t>
            </a:r>
            <a:endParaRPr lang="en-US" sz="1000" b="0" i="0" dirty="0">
              <a:latin typeface="Univers Next for HSBC Light" panose="020B0403030202020203" pitchFamily="34" charset="0"/>
            </a:endParaRPr>
          </a:p>
        </p:txBody>
      </p:sp>
      <p:sp>
        <p:nvSpPr>
          <p:cNvPr id="4" name="Slide number">
            <a:extLst>
              <a:ext uri="{FF2B5EF4-FFF2-40B4-BE49-F238E27FC236}">
                <a16:creationId xmlns:a16="http://schemas.microsoft.com/office/drawing/2014/main" id="{7C28ADA2-1FE8-D75A-17FF-7FE6D8B70C74}"/>
              </a:ext>
            </a:extLst>
          </p:cNvPr>
          <p:cNvSpPr>
            <a:spLocks noChangeArrowheads="1"/>
          </p:cNvSpPr>
          <p:nvPr userDrawn="1"/>
        </p:nvSpPr>
        <p:spPr bwMode="gray">
          <a:xfrm>
            <a:off x="11353207" y="6433345"/>
            <a:ext cx="6427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Autofit/>
          </a:bodyPr>
          <a:lstStyle/>
          <a:p>
            <a:pPr algn="ctr" defTabSz="1060209" fontAlgn="base">
              <a:lnSpc>
                <a:spcPct val="100000"/>
              </a:lnSpc>
              <a:spcBef>
                <a:spcPts val="0"/>
              </a:spcBef>
              <a:spcAft>
                <a:spcPts val="0"/>
              </a:spcAft>
            </a:pPr>
            <a:fld id="{1CF9EA00-886D-43B8-A53F-CB3B22E97C6F}" type="slidenum">
              <a:rPr lang="en-GB" altLang="zh-TW" sz="1000" b="0" i="0" kern="1200" smtClean="0">
                <a:solidFill>
                  <a:schemeClr val="tx1"/>
                </a:solidFill>
                <a:latin typeface="Univers Next for HSBC Light" panose="020B0403030202020203" pitchFamily="34" charset="0"/>
                <a:ea typeface="+mn-ea"/>
                <a:cs typeface="+mn-cs"/>
              </a:rPr>
              <a:pPr algn="ctr" defTabSz="1060209" fontAlgn="base">
                <a:lnSpc>
                  <a:spcPct val="100000"/>
                </a:lnSpc>
                <a:spcBef>
                  <a:spcPts val="0"/>
                </a:spcBef>
                <a:spcAft>
                  <a:spcPts val="0"/>
                </a:spcAft>
              </a:pPr>
              <a:t>‹#›</a:t>
            </a:fld>
            <a:endParaRPr lang="en-GB" altLang="zh-TW" sz="1000" b="0" i="0" kern="1200" dirty="0">
              <a:solidFill>
                <a:schemeClr val="tx1"/>
              </a:solidFill>
              <a:latin typeface="Univers Next for HSBC Light" panose="020B0403030202020203" pitchFamily="34" charset="0"/>
              <a:ea typeface="+mn-ea"/>
              <a:cs typeface="+mn-cs"/>
            </a:endParaRPr>
          </a:p>
        </p:txBody>
      </p:sp>
      <p:sp>
        <p:nvSpPr>
          <p:cNvPr id="5" name="Title 1">
            <a:extLst>
              <a:ext uri="{FF2B5EF4-FFF2-40B4-BE49-F238E27FC236}">
                <a16:creationId xmlns:a16="http://schemas.microsoft.com/office/drawing/2014/main" id="{13AD26BB-939C-3DA6-B622-3C89C0A19B46}"/>
              </a:ext>
            </a:extLst>
          </p:cNvPr>
          <p:cNvSpPr>
            <a:spLocks noGrp="1"/>
          </p:cNvSpPr>
          <p:nvPr>
            <p:ph type="title"/>
          </p:nvPr>
        </p:nvSpPr>
        <p:spPr>
          <a:xfrm>
            <a:off x="550863" y="380494"/>
            <a:ext cx="11090274" cy="836354"/>
          </a:xfrm>
          <a:prstGeom prst="rect">
            <a:avLst/>
          </a:prstGeom>
        </p:spPr>
        <p:txBody>
          <a:bodyPr lIns="0" tIns="0" rIns="0" bIns="0">
            <a:normAutofit/>
          </a:bodyPr>
          <a:lstStyle>
            <a:lvl1pPr>
              <a:defRPr sz="4400"/>
            </a:lvl1pPr>
          </a:lstStyle>
          <a:p>
            <a:r>
              <a:rPr lang="en-GB" dirty="0"/>
              <a:t>Click to edit Master title style</a:t>
            </a:r>
            <a:endParaRPr lang="en-US" dirty="0"/>
          </a:p>
        </p:txBody>
      </p:sp>
      <p:sp>
        <p:nvSpPr>
          <p:cNvPr id="6" name="Content Placeholder 2">
            <a:extLst>
              <a:ext uri="{FF2B5EF4-FFF2-40B4-BE49-F238E27FC236}">
                <a16:creationId xmlns:a16="http://schemas.microsoft.com/office/drawing/2014/main" id="{770179D7-3A30-5DD5-3F12-63A543C688CF}"/>
              </a:ext>
            </a:extLst>
          </p:cNvPr>
          <p:cNvSpPr>
            <a:spLocks noGrp="1"/>
          </p:cNvSpPr>
          <p:nvPr>
            <p:ph idx="1"/>
          </p:nvPr>
        </p:nvSpPr>
        <p:spPr>
          <a:xfrm>
            <a:off x="558546" y="1457072"/>
            <a:ext cx="11090275" cy="4351338"/>
          </a:xfrm>
        </p:spPr>
        <p:txBody>
          <a:bodyPr lIns="0" tIns="0" rIns="0" bIns="0">
            <a:normAutofit/>
          </a:bodyPr>
          <a:lstStyle>
            <a:lvl1pPr>
              <a:defRPr sz="1600" b="0" i="0">
                <a:latin typeface="Univers Next for HSBC Light" panose="020B0403030202020203" pitchFamily="34" charset="0"/>
              </a:defRPr>
            </a:lvl1pPr>
            <a:lvl2pPr>
              <a:defRPr sz="1600" b="0" i="0">
                <a:latin typeface="Univers Next for HSBC Light" panose="020B0403030202020203" pitchFamily="34" charset="0"/>
              </a:defRPr>
            </a:lvl2pPr>
            <a:lvl3pPr>
              <a:defRPr sz="1600" b="0" i="0">
                <a:latin typeface="Univers Next for HSBC Light" panose="020B0403030202020203" pitchFamily="34" charset="0"/>
              </a:defRPr>
            </a:lvl3pPr>
            <a:lvl4pPr>
              <a:defRPr sz="1600" b="0" i="0">
                <a:latin typeface="Univers Next for HSBC Light" panose="020B0403030202020203" pitchFamily="34" charset="0"/>
              </a:defRPr>
            </a:lvl4pPr>
            <a:lvl5pPr>
              <a:defRPr sz="1600" b="0" i="0">
                <a:latin typeface="Univers Next for HSBC Light" panose="020B0403030202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4275583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91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pic>
        <p:nvPicPr>
          <p:cNvPr id="5" name="Image"/>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2" name="Master subtitle"/>
          <p:cNvSpPr>
            <a:spLocks noGrp="1" noChangeArrowheads="1"/>
          </p:cNvSpPr>
          <p:nvPr>
            <p:ph type="subTitle" sz="quarter" idx="1"/>
          </p:nvPr>
        </p:nvSpPr>
        <p:spPr>
          <a:xfrm>
            <a:off x="480986" y="888779"/>
            <a:ext cx="11213355" cy="378388"/>
          </a:xfrm>
          <a:prstGeom prst="rect">
            <a:avLst/>
          </a:prstGeom>
        </p:spPr>
        <p:txBody>
          <a:bodyPr wrap="square" lIns="0" tIns="0">
            <a:noAutofit/>
          </a:bodyPr>
          <a:lstStyle>
            <a:lvl1pPr marL="0" indent="0">
              <a:buClrTx/>
              <a:buFontTx/>
              <a:buNone/>
              <a:defRPr lang="en-GB" sz="3057" b="1" baseline="0" noProof="0" dirty="0" smtClean="0">
                <a:solidFill>
                  <a:srgbClr val="FFFFFF"/>
                </a:solidFill>
                <a:latin typeface="+mj-lt"/>
                <a:ea typeface="SimHei"/>
                <a:cs typeface="+mj-cs"/>
              </a:defRPr>
            </a:lvl1pPr>
          </a:lstStyle>
          <a:p>
            <a:pPr lvl="0" algn="l" defTabSz="1370058" rtl="0" eaLnBrk="0" fontAlgn="base" hangingPunct="0">
              <a:lnSpc>
                <a:spcPct val="100000"/>
              </a:lnSpc>
              <a:spcBef>
                <a:spcPct val="0"/>
              </a:spcBef>
              <a:spcAft>
                <a:spcPct val="0"/>
              </a:spcAft>
            </a:pPr>
            <a:r>
              <a:rPr lang="en-US" noProof="0"/>
              <a:t>Click to edit Master subtitle style</a:t>
            </a:r>
            <a:endParaRPr lang="en-GB" noProof="0"/>
          </a:p>
        </p:txBody>
      </p:sp>
      <p:sp>
        <p:nvSpPr>
          <p:cNvPr id="3" name="Footer Placeholder"/>
          <p:cNvSpPr>
            <a:spLocks noGrp="1"/>
          </p:cNvSpPr>
          <p:nvPr>
            <p:ph type="ftr" sz="quarter" idx="10"/>
          </p:nvPr>
        </p:nvSpPr>
        <p:spPr/>
        <p:txBody>
          <a:bodyPr/>
          <a:lstStyle/>
          <a:p>
            <a:endParaRPr lang="en-US"/>
          </a:p>
        </p:txBody>
      </p:sp>
      <p:sp>
        <p:nvSpPr>
          <p:cNvPr id="12" name="Slide number"/>
          <p:cNvSpPr>
            <a:spLocks noChangeArrowheads="1"/>
          </p:cNvSpPr>
          <p:nvPr userDrawn="1"/>
        </p:nvSpPr>
        <p:spPr bwMode="gray">
          <a:xfrm>
            <a:off x="5995167" y="6345768"/>
            <a:ext cx="201667" cy="164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Autofit/>
          </a:bodyPr>
          <a:lstStyle/>
          <a:p>
            <a:pPr algn="ctr" defTabSz="1060209" fontAlgn="base">
              <a:lnSpc>
                <a:spcPct val="100000"/>
              </a:lnSpc>
              <a:spcBef>
                <a:spcPts val="0"/>
              </a:spcBef>
              <a:spcAft>
                <a:spcPts val="0"/>
              </a:spcAft>
            </a:pPr>
            <a:fld id="{1CF9EA00-886D-43B8-A53F-CB3B22E97C6F}" type="slidenum">
              <a:rPr lang="en-GB" altLang="zh-TW" sz="1176" b="0" i="0" baseline="0" smtClean="0">
                <a:solidFill>
                  <a:schemeClr val="bg1"/>
                </a:solidFill>
                <a:latin typeface="+mn-lt"/>
                <a:ea typeface="SimHei"/>
              </a:rPr>
              <a:pPr algn="ctr" defTabSz="1060209" fontAlgn="base">
                <a:lnSpc>
                  <a:spcPct val="100000"/>
                </a:lnSpc>
                <a:spcBef>
                  <a:spcPts val="0"/>
                </a:spcBef>
                <a:spcAft>
                  <a:spcPts val="0"/>
                </a:spcAft>
              </a:pPr>
              <a:t>‹#›</a:t>
            </a:fld>
            <a:endParaRPr lang="en-GB" altLang="zh-TW" sz="1176" b="0" i="0" baseline="0">
              <a:solidFill>
                <a:schemeClr val="bg1"/>
              </a:solidFill>
              <a:latin typeface="+mn-lt"/>
              <a:ea typeface="SimHei"/>
            </a:endParaRPr>
          </a:p>
        </p:txBody>
      </p:sp>
      <p:pic>
        <p:nvPicPr>
          <p:cNvPr id="2" name="HSBC Masterbrand RGBB"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5691409"/>
            <a:ext cx="2759060" cy="1166592"/>
          </a:xfrm>
          <a:prstGeom prst="rect">
            <a:avLst/>
          </a:prstGeom>
        </p:spPr>
      </p:pic>
      <p:pic>
        <p:nvPicPr>
          <p:cNvPr id="4" name="HSBC Masterbrand RGBW" hidden="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5691409"/>
            <a:ext cx="2759060" cy="1166592"/>
          </a:xfrm>
          <a:prstGeom prst="rect">
            <a:avLst/>
          </a:prstGeom>
        </p:spPr>
      </p:pic>
      <p:pic>
        <p:nvPicPr>
          <p:cNvPr id="6" name="HSBC Masterbrand MonoB" hidden="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5691409"/>
            <a:ext cx="2759060" cy="1166592"/>
          </a:xfrm>
          <a:prstGeom prst="rect">
            <a:avLst/>
          </a:prstGeom>
        </p:spPr>
      </p:pic>
      <p:pic>
        <p:nvPicPr>
          <p:cNvPr id="7" name="HSBC Masterbrand MonoW"/>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5691409"/>
            <a:ext cx="2759060" cy="1166592"/>
          </a:xfrm>
          <a:prstGeom prst="rect">
            <a:avLst/>
          </a:prstGeom>
        </p:spPr>
      </p:pic>
    </p:spTree>
    <p:extLst>
      <p:ext uri="{BB962C8B-B14F-4D97-AF65-F5344CB8AC3E}">
        <p14:creationId xmlns:p14="http://schemas.microsoft.com/office/powerpoint/2010/main" val="2485818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spTree>
      <p:nvGrpSpPr>
        <p:cNvPr id="1" name=""/>
        <p:cNvGrpSpPr/>
        <p:nvPr/>
      </p:nvGrpSpPr>
      <p:grpSpPr>
        <a:xfrm>
          <a:off x="0" y="0"/>
          <a:ext cx="0" cy="0"/>
          <a:chOff x="0" y="0"/>
          <a:chExt cx="0" cy="0"/>
        </a:xfrm>
      </p:grpSpPr>
      <p:pic>
        <p:nvPicPr>
          <p:cNvPr id="4" name="Image"/>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2" name="Master subtitle"/>
          <p:cNvSpPr>
            <a:spLocks noGrp="1" noChangeArrowheads="1"/>
          </p:cNvSpPr>
          <p:nvPr>
            <p:ph type="subTitle" sz="quarter" idx="1"/>
          </p:nvPr>
        </p:nvSpPr>
        <p:spPr>
          <a:xfrm>
            <a:off x="480986" y="888779"/>
            <a:ext cx="11213355" cy="378388"/>
          </a:xfrm>
          <a:prstGeom prst="rect">
            <a:avLst/>
          </a:prstGeom>
        </p:spPr>
        <p:txBody>
          <a:bodyPr wrap="square" lIns="0" tIns="0">
            <a:noAutofit/>
          </a:bodyPr>
          <a:lstStyle>
            <a:lvl1pPr>
              <a:defRPr lang="en-GB" sz="3057" b="1" noProof="0" dirty="0" smtClean="0">
                <a:solidFill>
                  <a:schemeClr val="bg1"/>
                </a:solidFill>
                <a:latin typeface="+mj-lt"/>
                <a:cs typeface="+mj-cs"/>
              </a:defRPr>
            </a:lvl1pPr>
          </a:lstStyle>
          <a:p>
            <a:pPr lvl="0" defTabSz="1370058">
              <a:lnSpc>
                <a:spcPct val="100000"/>
              </a:lnSpc>
              <a:spcBef>
                <a:spcPct val="0"/>
              </a:spcBef>
              <a:buClrTx/>
              <a:buFontTx/>
            </a:pPr>
            <a:r>
              <a:rPr lang="en-US" noProof="0"/>
              <a:t>Click to edit Master subtitle style</a:t>
            </a:r>
            <a:endParaRPr lang="en-GB" noProof="0"/>
          </a:p>
        </p:txBody>
      </p:sp>
      <p:sp>
        <p:nvSpPr>
          <p:cNvPr id="3" name="Footer Placeholder"/>
          <p:cNvSpPr>
            <a:spLocks noGrp="1"/>
          </p:cNvSpPr>
          <p:nvPr>
            <p:ph type="ftr" sz="quarter" idx="10"/>
          </p:nvPr>
        </p:nvSpPr>
        <p:spPr/>
        <p:txBody>
          <a:bodyPr/>
          <a:lstStyle/>
          <a:p>
            <a:endParaRPr lang="en-US"/>
          </a:p>
        </p:txBody>
      </p:sp>
      <p:sp>
        <p:nvSpPr>
          <p:cNvPr id="12" name="Slide number"/>
          <p:cNvSpPr>
            <a:spLocks noChangeArrowheads="1"/>
          </p:cNvSpPr>
          <p:nvPr userDrawn="1"/>
        </p:nvSpPr>
        <p:spPr bwMode="gray">
          <a:xfrm>
            <a:off x="5995167" y="6345768"/>
            <a:ext cx="201667" cy="164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Autofit/>
          </a:bodyPr>
          <a:lstStyle/>
          <a:p>
            <a:pPr algn="ctr" defTabSz="1060209" fontAlgn="base">
              <a:lnSpc>
                <a:spcPct val="100000"/>
              </a:lnSpc>
              <a:spcBef>
                <a:spcPts val="0"/>
              </a:spcBef>
              <a:spcAft>
                <a:spcPts val="0"/>
              </a:spcAft>
            </a:pPr>
            <a:fld id="{1CF9EA00-886D-43B8-A53F-CB3B22E97C6F}" type="slidenum">
              <a:rPr lang="en-GB" altLang="zh-TW" sz="1176" b="0" i="0" baseline="0" smtClean="0">
                <a:solidFill>
                  <a:schemeClr val="bg1"/>
                </a:solidFill>
                <a:latin typeface="+mn-lt"/>
                <a:ea typeface="SimHei"/>
              </a:rPr>
              <a:pPr algn="ctr" defTabSz="1060209" fontAlgn="base">
                <a:lnSpc>
                  <a:spcPct val="100000"/>
                </a:lnSpc>
                <a:spcBef>
                  <a:spcPts val="0"/>
                </a:spcBef>
                <a:spcAft>
                  <a:spcPts val="0"/>
                </a:spcAft>
              </a:pPr>
              <a:t>‹#›</a:t>
            </a:fld>
            <a:endParaRPr lang="en-GB" altLang="zh-TW" sz="1176" b="0" i="0" baseline="0">
              <a:solidFill>
                <a:schemeClr val="bg1"/>
              </a:solidFill>
              <a:latin typeface="+mn-lt"/>
              <a:ea typeface="SimHei"/>
            </a:endParaRPr>
          </a:p>
        </p:txBody>
      </p:sp>
      <p:pic>
        <p:nvPicPr>
          <p:cNvPr id="2" name="HSBC Masterbrand RGBB"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5691409"/>
            <a:ext cx="2759060" cy="1166592"/>
          </a:xfrm>
          <a:prstGeom prst="rect">
            <a:avLst/>
          </a:prstGeom>
        </p:spPr>
      </p:pic>
      <p:pic>
        <p:nvPicPr>
          <p:cNvPr id="5" name="HSBC Masterbrand RGBW"/>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5691409"/>
            <a:ext cx="2759060" cy="1166592"/>
          </a:xfrm>
          <a:prstGeom prst="rect">
            <a:avLst/>
          </a:prstGeom>
        </p:spPr>
      </p:pic>
      <p:pic>
        <p:nvPicPr>
          <p:cNvPr id="6" name="HSBC Masterbrand MonoB" hidden="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5691409"/>
            <a:ext cx="2759060" cy="1166592"/>
          </a:xfrm>
          <a:prstGeom prst="rect">
            <a:avLst/>
          </a:prstGeom>
        </p:spPr>
      </p:pic>
      <p:pic>
        <p:nvPicPr>
          <p:cNvPr id="7" name="HSBC Masterbrand MonoW" hidden="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5691409"/>
            <a:ext cx="2759060" cy="1166592"/>
          </a:xfrm>
          <a:prstGeom prst="rect">
            <a:avLst/>
          </a:prstGeom>
        </p:spPr>
      </p:pic>
    </p:spTree>
    <p:extLst>
      <p:ext uri="{BB962C8B-B14F-4D97-AF65-F5344CB8AC3E}">
        <p14:creationId xmlns:p14="http://schemas.microsoft.com/office/powerpoint/2010/main" val="2201641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spTree>
      <p:nvGrpSpPr>
        <p:cNvPr id="1" name=""/>
        <p:cNvGrpSpPr/>
        <p:nvPr/>
      </p:nvGrpSpPr>
      <p:grpSpPr>
        <a:xfrm>
          <a:off x="0" y="0"/>
          <a:ext cx="0" cy="0"/>
          <a:chOff x="0" y="0"/>
          <a:chExt cx="0" cy="0"/>
        </a:xfrm>
      </p:grpSpPr>
      <p:pic>
        <p:nvPicPr>
          <p:cNvPr id="4" name="Image"/>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22" name="Master subtitle"/>
          <p:cNvSpPr>
            <a:spLocks noGrp="1" noChangeArrowheads="1"/>
          </p:cNvSpPr>
          <p:nvPr>
            <p:ph type="subTitle" sz="quarter" idx="1"/>
          </p:nvPr>
        </p:nvSpPr>
        <p:spPr>
          <a:xfrm>
            <a:off x="480986" y="888779"/>
            <a:ext cx="11213355" cy="378388"/>
          </a:xfrm>
          <a:prstGeom prst="rect">
            <a:avLst/>
          </a:prstGeom>
        </p:spPr>
        <p:txBody>
          <a:bodyPr wrap="square" lIns="0" tIns="0">
            <a:noAutofit/>
          </a:bodyPr>
          <a:lstStyle>
            <a:lvl1pPr>
              <a:defRPr lang="en-GB" sz="3057" b="1" noProof="0" dirty="0" smtClean="0">
                <a:solidFill>
                  <a:srgbClr val="FFFFFF"/>
                </a:solidFill>
                <a:latin typeface="+mj-lt"/>
                <a:cs typeface="+mj-cs"/>
              </a:defRPr>
            </a:lvl1pPr>
          </a:lstStyle>
          <a:p>
            <a:pPr lvl="0" defTabSz="1370058">
              <a:lnSpc>
                <a:spcPct val="100000"/>
              </a:lnSpc>
              <a:spcBef>
                <a:spcPct val="0"/>
              </a:spcBef>
              <a:buClrTx/>
              <a:buFontTx/>
            </a:pPr>
            <a:r>
              <a:rPr lang="en-US" noProof="0"/>
              <a:t>Click to edit Master subtitle style</a:t>
            </a:r>
            <a:endParaRPr lang="en-GB" noProof="0"/>
          </a:p>
        </p:txBody>
      </p:sp>
      <p:sp>
        <p:nvSpPr>
          <p:cNvPr id="3" name="Footer Placeholder"/>
          <p:cNvSpPr>
            <a:spLocks noGrp="1"/>
          </p:cNvSpPr>
          <p:nvPr>
            <p:ph type="ftr" sz="quarter" idx="10"/>
          </p:nvPr>
        </p:nvSpPr>
        <p:spPr/>
        <p:txBody>
          <a:bodyPr/>
          <a:lstStyle/>
          <a:p>
            <a:endParaRPr lang="en-US"/>
          </a:p>
        </p:txBody>
      </p:sp>
      <p:sp>
        <p:nvSpPr>
          <p:cNvPr id="12" name="Slide number"/>
          <p:cNvSpPr>
            <a:spLocks noChangeArrowheads="1"/>
          </p:cNvSpPr>
          <p:nvPr userDrawn="1"/>
        </p:nvSpPr>
        <p:spPr bwMode="gray">
          <a:xfrm>
            <a:off x="5995167" y="6345768"/>
            <a:ext cx="201667" cy="164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Autofit/>
          </a:bodyPr>
          <a:lstStyle/>
          <a:p>
            <a:pPr algn="ctr" defTabSz="1060209" fontAlgn="base">
              <a:lnSpc>
                <a:spcPct val="100000"/>
              </a:lnSpc>
              <a:spcBef>
                <a:spcPts val="0"/>
              </a:spcBef>
              <a:spcAft>
                <a:spcPts val="0"/>
              </a:spcAft>
            </a:pPr>
            <a:fld id="{1CF9EA00-886D-43B8-A53F-CB3B22E97C6F}" type="slidenum">
              <a:rPr lang="en-GB" altLang="zh-TW" sz="1176" b="0" i="0" baseline="0" smtClean="0">
                <a:solidFill>
                  <a:schemeClr val="bg1"/>
                </a:solidFill>
                <a:latin typeface="+mn-lt"/>
                <a:ea typeface="SimHei"/>
              </a:rPr>
              <a:pPr algn="ctr" defTabSz="1060209" fontAlgn="base">
                <a:lnSpc>
                  <a:spcPct val="100000"/>
                </a:lnSpc>
                <a:spcBef>
                  <a:spcPts val="0"/>
                </a:spcBef>
                <a:spcAft>
                  <a:spcPts val="0"/>
                </a:spcAft>
              </a:pPr>
              <a:t>‹#›</a:t>
            </a:fld>
            <a:endParaRPr lang="en-GB" altLang="zh-TW" sz="1176" b="0" i="0" baseline="0">
              <a:solidFill>
                <a:schemeClr val="bg1"/>
              </a:solidFill>
              <a:latin typeface="+mn-lt"/>
              <a:ea typeface="SimHei"/>
            </a:endParaRPr>
          </a:p>
        </p:txBody>
      </p:sp>
      <p:pic>
        <p:nvPicPr>
          <p:cNvPr id="2" name="HSBC Masterbrand RGBB"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5691409"/>
            <a:ext cx="2759060" cy="1166592"/>
          </a:xfrm>
          <a:prstGeom prst="rect">
            <a:avLst/>
          </a:prstGeom>
        </p:spPr>
      </p:pic>
      <p:pic>
        <p:nvPicPr>
          <p:cNvPr id="5" name="HSBC Masterbrand RGBW"/>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5691409"/>
            <a:ext cx="2759060" cy="1166592"/>
          </a:xfrm>
          <a:prstGeom prst="rect">
            <a:avLst/>
          </a:prstGeom>
        </p:spPr>
      </p:pic>
      <p:pic>
        <p:nvPicPr>
          <p:cNvPr id="6" name="HSBC Masterbrand MonoB" hidden="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5691409"/>
            <a:ext cx="2759060" cy="1166592"/>
          </a:xfrm>
          <a:prstGeom prst="rect">
            <a:avLst/>
          </a:prstGeom>
        </p:spPr>
      </p:pic>
      <p:pic>
        <p:nvPicPr>
          <p:cNvPr id="7" name="HSBC Masterbrand MonoW" hidden="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5691409"/>
            <a:ext cx="2759060" cy="1166592"/>
          </a:xfrm>
          <a:prstGeom prst="rect">
            <a:avLst/>
          </a:prstGeom>
        </p:spPr>
      </p:pic>
    </p:spTree>
    <p:extLst>
      <p:ext uri="{BB962C8B-B14F-4D97-AF65-F5344CB8AC3E}">
        <p14:creationId xmlns:p14="http://schemas.microsoft.com/office/powerpoint/2010/main" val="2066543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4">
    <p:spTree>
      <p:nvGrpSpPr>
        <p:cNvPr id="1" name=""/>
        <p:cNvGrpSpPr/>
        <p:nvPr/>
      </p:nvGrpSpPr>
      <p:grpSpPr>
        <a:xfrm>
          <a:off x="0" y="0"/>
          <a:ext cx="0" cy="0"/>
          <a:chOff x="0" y="0"/>
          <a:chExt cx="0" cy="0"/>
        </a:xfrm>
      </p:grpSpPr>
      <p:pic>
        <p:nvPicPr>
          <p:cNvPr id="4" name="Image"/>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4" name="Master subtitle"/>
          <p:cNvSpPr>
            <a:spLocks noGrp="1" noChangeArrowheads="1"/>
          </p:cNvSpPr>
          <p:nvPr>
            <p:ph type="subTitle" sz="quarter" idx="1"/>
          </p:nvPr>
        </p:nvSpPr>
        <p:spPr>
          <a:xfrm>
            <a:off x="480986" y="888779"/>
            <a:ext cx="11213355" cy="378388"/>
          </a:xfrm>
          <a:prstGeom prst="rect">
            <a:avLst/>
          </a:prstGeom>
        </p:spPr>
        <p:txBody>
          <a:bodyPr wrap="square" lIns="0" tIns="0">
            <a:noAutofit/>
          </a:bodyPr>
          <a:lstStyle>
            <a:lvl1pPr marL="0" indent="0">
              <a:buClrTx/>
              <a:buFontTx/>
              <a:buNone/>
              <a:defRPr lang="en-GB" sz="3057" b="1" baseline="0" noProof="0" dirty="0" smtClean="0">
                <a:solidFill>
                  <a:schemeClr val="tx1"/>
                </a:solidFill>
                <a:latin typeface="+mj-lt"/>
                <a:ea typeface="SimHei"/>
                <a:cs typeface="+mj-cs"/>
              </a:defRPr>
            </a:lvl1pPr>
          </a:lstStyle>
          <a:p>
            <a:pPr lvl="0" algn="l" defTabSz="1370058" rtl="0" eaLnBrk="0" fontAlgn="base" hangingPunct="0">
              <a:lnSpc>
                <a:spcPct val="100000"/>
              </a:lnSpc>
              <a:spcBef>
                <a:spcPct val="0"/>
              </a:spcBef>
              <a:spcAft>
                <a:spcPct val="0"/>
              </a:spcAft>
            </a:pPr>
            <a:r>
              <a:rPr lang="en-US" noProof="0"/>
              <a:t>Click to edit Master subtitle style</a:t>
            </a:r>
            <a:endParaRPr lang="en-GB" noProof="0"/>
          </a:p>
        </p:txBody>
      </p:sp>
      <p:sp>
        <p:nvSpPr>
          <p:cNvPr id="3" name="Footer Placeholder"/>
          <p:cNvSpPr>
            <a:spLocks noGrp="1"/>
          </p:cNvSpPr>
          <p:nvPr>
            <p:ph type="ftr" sz="quarter" idx="10"/>
          </p:nvPr>
        </p:nvSpPr>
        <p:spPr/>
        <p:txBody>
          <a:bodyPr/>
          <a:lstStyle>
            <a:lvl1pPr>
              <a:defRPr>
                <a:solidFill>
                  <a:srgbClr val="767676"/>
                </a:solidFill>
              </a:defRPr>
            </a:lvl1pPr>
          </a:lstStyle>
          <a:p>
            <a:endParaRPr lang="en-US"/>
          </a:p>
        </p:txBody>
      </p:sp>
      <p:sp>
        <p:nvSpPr>
          <p:cNvPr id="12" name="Slide number"/>
          <p:cNvSpPr>
            <a:spLocks noChangeArrowheads="1"/>
          </p:cNvSpPr>
          <p:nvPr userDrawn="1"/>
        </p:nvSpPr>
        <p:spPr bwMode="gray">
          <a:xfrm>
            <a:off x="5995167" y="6345768"/>
            <a:ext cx="201667" cy="164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Autofit/>
          </a:bodyPr>
          <a:lstStyle/>
          <a:p>
            <a:pPr algn="ctr" defTabSz="1060209" fontAlgn="base">
              <a:lnSpc>
                <a:spcPct val="100000"/>
              </a:lnSpc>
              <a:spcBef>
                <a:spcPts val="0"/>
              </a:spcBef>
              <a:spcAft>
                <a:spcPts val="0"/>
              </a:spcAft>
            </a:pPr>
            <a:fld id="{1CF9EA00-886D-43B8-A53F-CB3B22E97C6F}" type="slidenum">
              <a:rPr lang="en-GB" altLang="zh-TW" sz="1176" b="0" i="0" baseline="0" smtClean="0">
                <a:solidFill>
                  <a:schemeClr val="tx1"/>
                </a:solidFill>
                <a:latin typeface="+mn-lt"/>
                <a:ea typeface="SimHei"/>
              </a:rPr>
              <a:pPr algn="ctr" defTabSz="1060209" fontAlgn="base">
                <a:lnSpc>
                  <a:spcPct val="100000"/>
                </a:lnSpc>
                <a:spcBef>
                  <a:spcPts val="0"/>
                </a:spcBef>
                <a:spcAft>
                  <a:spcPts val="0"/>
                </a:spcAft>
              </a:pPr>
              <a:t>‹#›</a:t>
            </a:fld>
            <a:endParaRPr lang="en-GB" altLang="zh-TW" sz="1176" b="0" i="0" baseline="0">
              <a:solidFill>
                <a:schemeClr val="tx1"/>
              </a:solidFill>
              <a:latin typeface="+mn-lt"/>
              <a:ea typeface="SimHei"/>
            </a:endParaRPr>
          </a:p>
        </p:txBody>
      </p:sp>
      <p:pic>
        <p:nvPicPr>
          <p:cNvPr id="2" name="HSBC Masterbrand RGBB"/>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5691409"/>
            <a:ext cx="2759060" cy="1166592"/>
          </a:xfrm>
          <a:prstGeom prst="rect">
            <a:avLst/>
          </a:prstGeom>
        </p:spPr>
      </p:pic>
      <p:pic>
        <p:nvPicPr>
          <p:cNvPr id="5" name="HSBC Masterbrand RGBW" hidden="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5691409"/>
            <a:ext cx="2759060" cy="1166592"/>
          </a:xfrm>
          <a:prstGeom prst="rect">
            <a:avLst/>
          </a:prstGeom>
        </p:spPr>
      </p:pic>
      <p:pic>
        <p:nvPicPr>
          <p:cNvPr id="6" name="HSBC Masterbrand MonoB" hidden="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5691409"/>
            <a:ext cx="2759060" cy="1166592"/>
          </a:xfrm>
          <a:prstGeom prst="rect">
            <a:avLst/>
          </a:prstGeom>
        </p:spPr>
      </p:pic>
      <p:pic>
        <p:nvPicPr>
          <p:cNvPr id="7" name="HSBC Masterbrand MonoW" hidden="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5691409"/>
            <a:ext cx="2759060" cy="1166592"/>
          </a:xfrm>
          <a:prstGeom prst="rect">
            <a:avLst/>
          </a:prstGeom>
        </p:spPr>
      </p:pic>
    </p:spTree>
    <p:extLst>
      <p:ext uri="{BB962C8B-B14F-4D97-AF65-F5344CB8AC3E}">
        <p14:creationId xmlns:p14="http://schemas.microsoft.com/office/powerpoint/2010/main" val="1890979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5">
    <p:spTree>
      <p:nvGrpSpPr>
        <p:cNvPr id="1" name=""/>
        <p:cNvGrpSpPr/>
        <p:nvPr/>
      </p:nvGrpSpPr>
      <p:grpSpPr>
        <a:xfrm>
          <a:off x="0" y="0"/>
          <a:ext cx="0" cy="0"/>
          <a:chOff x="0" y="0"/>
          <a:chExt cx="0" cy="0"/>
        </a:xfrm>
      </p:grpSpPr>
      <p:pic>
        <p:nvPicPr>
          <p:cNvPr id="5" name="Image"/>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22" name="Master subtitle"/>
          <p:cNvSpPr>
            <a:spLocks noGrp="1" noChangeArrowheads="1"/>
          </p:cNvSpPr>
          <p:nvPr>
            <p:ph type="subTitle" sz="quarter" idx="1"/>
          </p:nvPr>
        </p:nvSpPr>
        <p:spPr>
          <a:xfrm>
            <a:off x="480986" y="888779"/>
            <a:ext cx="11213355" cy="378388"/>
          </a:xfrm>
          <a:prstGeom prst="rect">
            <a:avLst/>
          </a:prstGeom>
        </p:spPr>
        <p:txBody>
          <a:bodyPr wrap="square" lIns="0" tIns="0">
            <a:noAutofit/>
          </a:bodyPr>
          <a:lstStyle>
            <a:lvl1pPr marL="0" indent="0">
              <a:buClrTx/>
              <a:buFontTx/>
              <a:buNone/>
              <a:defRPr lang="en-GB" sz="3057" b="1" baseline="0" noProof="0" dirty="0" smtClean="0">
                <a:solidFill>
                  <a:schemeClr val="tx1"/>
                </a:solidFill>
                <a:latin typeface="+mj-lt"/>
                <a:ea typeface="SimHei"/>
                <a:cs typeface="+mj-cs"/>
              </a:defRPr>
            </a:lvl1pPr>
          </a:lstStyle>
          <a:p>
            <a:pPr lvl="0" algn="l" defTabSz="1370058" rtl="0" eaLnBrk="0" fontAlgn="base" hangingPunct="0">
              <a:lnSpc>
                <a:spcPct val="100000"/>
              </a:lnSpc>
              <a:spcBef>
                <a:spcPct val="0"/>
              </a:spcBef>
              <a:spcAft>
                <a:spcPct val="0"/>
              </a:spcAft>
            </a:pPr>
            <a:r>
              <a:rPr lang="en-US" noProof="0"/>
              <a:t>Click to edit Master subtitle style</a:t>
            </a:r>
            <a:endParaRPr lang="en-GB" noProof="0"/>
          </a:p>
        </p:txBody>
      </p:sp>
      <p:sp>
        <p:nvSpPr>
          <p:cNvPr id="4" name="Footer Placeholder"/>
          <p:cNvSpPr>
            <a:spLocks noGrp="1"/>
          </p:cNvSpPr>
          <p:nvPr>
            <p:ph type="ftr" sz="quarter" idx="10"/>
          </p:nvPr>
        </p:nvSpPr>
        <p:spPr/>
        <p:txBody>
          <a:bodyPr/>
          <a:lstStyle/>
          <a:p>
            <a:endParaRPr lang="en-US"/>
          </a:p>
        </p:txBody>
      </p:sp>
      <p:pic>
        <p:nvPicPr>
          <p:cNvPr id="2" name="HSBC Masterbrand RGBB"/>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5691409"/>
            <a:ext cx="2759060" cy="1166592"/>
          </a:xfrm>
          <a:prstGeom prst="rect">
            <a:avLst/>
          </a:prstGeom>
        </p:spPr>
      </p:pic>
      <p:pic>
        <p:nvPicPr>
          <p:cNvPr id="3" name="HSBC Masterbrand RGBW" hidden="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5691409"/>
            <a:ext cx="2759060" cy="1166592"/>
          </a:xfrm>
          <a:prstGeom prst="rect">
            <a:avLst/>
          </a:prstGeom>
        </p:spPr>
      </p:pic>
      <p:pic>
        <p:nvPicPr>
          <p:cNvPr id="6" name="HSBC Masterbrand MonoB" hidden="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5691409"/>
            <a:ext cx="2759060" cy="1166592"/>
          </a:xfrm>
          <a:prstGeom prst="rect">
            <a:avLst/>
          </a:prstGeom>
        </p:spPr>
      </p:pic>
      <p:pic>
        <p:nvPicPr>
          <p:cNvPr id="7" name="HSBC Masterbrand MonoW" hidden="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5691409"/>
            <a:ext cx="2759060" cy="1166592"/>
          </a:xfrm>
          <a:prstGeom prst="rect">
            <a:avLst/>
          </a:prstGeom>
        </p:spPr>
      </p:pic>
    </p:spTree>
    <p:extLst>
      <p:ext uri="{BB962C8B-B14F-4D97-AF65-F5344CB8AC3E}">
        <p14:creationId xmlns:p14="http://schemas.microsoft.com/office/powerpoint/2010/main" val="2412362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6333" y="326792"/>
            <a:ext cx="11217685" cy="293129"/>
          </a:xfrm>
        </p:spPr>
        <p:txBody>
          <a:bodyPr/>
          <a:lstStyle/>
          <a:p>
            <a:r>
              <a:rPr lang="en-US" dirty="0"/>
              <a:t>Click to edit Master title style</a:t>
            </a:r>
          </a:p>
        </p:txBody>
      </p:sp>
      <p:sp>
        <p:nvSpPr>
          <p:cNvPr id="7" name="Text Placeholder 3"/>
          <p:cNvSpPr>
            <a:spLocks noGrp="1"/>
          </p:cNvSpPr>
          <p:nvPr>
            <p:ph type="body" sz="quarter" idx="10"/>
          </p:nvPr>
        </p:nvSpPr>
        <p:spPr>
          <a:xfrm>
            <a:off x="485292" y="704141"/>
            <a:ext cx="11217685" cy="325693"/>
          </a:xfrm>
          <a:prstGeom prst="rect">
            <a:avLst/>
          </a:prstGeom>
        </p:spPr>
        <p:txBody>
          <a:bodyPr wrap="square" lIns="0" tIns="0" rIns="0" bIns="0">
            <a:spAutoFit/>
          </a:bodyPr>
          <a:lstStyle>
            <a:lvl1pPr>
              <a:defRPr sz="2116">
                <a:solidFill>
                  <a:schemeClr val="tx1"/>
                </a:solidFill>
              </a:defRPr>
            </a:lvl1pPr>
          </a:lstStyle>
          <a:p>
            <a:pPr lvl="0"/>
            <a:r>
              <a:rPr lang="en-US"/>
              <a:t>Click to edit Master text styles</a:t>
            </a:r>
          </a:p>
        </p:txBody>
      </p:sp>
      <p:sp>
        <p:nvSpPr>
          <p:cNvPr id="4" name="Footer Placeholder 3"/>
          <p:cNvSpPr>
            <a:spLocks noGrp="1"/>
          </p:cNvSpPr>
          <p:nvPr>
            <p:ph type="ftr" sz="quarter" idx="11"/>
          </p:nvPr>
        </p:nvSpPr>
        <p:spPr/>
        <p:txBody>
          <a:bodyPr/>
          <a:lstStyle/>
          <a:p>
            <a:endParaRPr lang="en-US"/>
          </a:p>
        </p:txBody>
      </p:sp>
      <p:sp>
        <p:nvSpPr>
          <p:cNvPr id="9" name="Text Placeholder 8"/>
          <p:cNvSpPr>
            <a:spLocks noGrp="1"/>
          </p:cNvSpPr>
          <p:nvPr>
            <p:ph type="body" sz="quarter" idx="12"/>
          </p:nvPr>
        </p:nvSpPr>
        <p:spPr>
          <a:xfrm>
            <a:off x="483799" y="1234078"/>
            <a:ext cx="11210219" cy="5006941"/>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3674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0" name="AutoShape 3"/>
          <p:cNvSpPr>
            <a:spLocks noChangeAspect="1" noChangeArrowheads="1" noTextEdit="1"/>
          </p:cNvSpPr>
          <p:nvPr userDrawn="1"/>
        </p:nvSpPr>
        <p:spPr bwMode="auto">
          <a:xfrm>
            <a:off x="4735320" y="2855498"/>
            <a:ext cx="2721362" cy="1147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7511" tIns="53755" rIns="107511" bIns="53755" numCol="1" anchor="t" anchorCtr="0" compatLnSpc="1">
            <a:prstTxWarp prst="textNoShape">
              <a:avLst/>
            </a:prstTxWarp>
          </a:bodyPr>
          <a:lstStyle/>
          <a:p>
            <a:endParaRPr lang="en-US" sz="1411"/>
          </a:p>
        </p:txBody>
      </p:sp>
      <p:sp>
        <p:nvSpPr>
          <p:cNvPr id="22" name="Rectangle 21"/>
          <p:cNvSpPr/>
          <p:nvPr userDrawn="1"/>
        </p:nvSpPr>
        <p:spPr bwMode="auto">
          <a:xfrm>
            <a:off x="5935481" y="6305518"/>
            <a:ext cx="302373" cy="225197"/>
          </a:xfrm>
          <a:prstGeom prst="rect">
            <a:avLst/>
          </a:prstGeom>
          <a:solidFill>
            <a:schemeClr val="bg1"/>
          </a:solidFill>
          <a:ln w="6350" cap="flat" cmpd="sng" algn="ctr">
            <a:noFill/>
            <a:prstDash val="solid"/>
            <a:round/>
            <a:headEnd type="none" w="med" len="med"/>
            <a:tailEnd type="none" w="med" len="med"/>
          </a:ln>
          <a:effectLst/>
        </p:spPr>
        <p:txBody>
          <a:bodyPr vert="horz" wrap="none" lIns="107511" tIns="53755" rIns="107511" bIns="53755" numCol="1" rtlCol="0" anchor="ctr" anchorCtr="0" compatLnSpc="1">
            <a:prstTxWarp prst="textNoShape">
              <a:avLst/>
            </a:prstTxWarp>
          </a:bodyPr>
          <a:lstStyle/>
          <a:p>
            <a:pPr marL="0" marR="0" indent="0" algn="ctr" defTabSz="1009812" rtl="0" eaLnBrk="0" fontAlgn="base" latinLnBrk="0" hangingPunct="0">
              <a:lnSpc>
                <a:spcPct val="100000"/>
              </a:lnSpc>
              <a:spcBef>
                <a:spcPct val="50000"/>
              </a:spcBef>
              <a:spcAft>
                <a:spcPct val="0"/>
              </a:spcAft>
              <a:buClrTx/>
              <a:buSzTx/>
              <a:buFontTx/>
              <a:buNone/>
              <a:tabLst/>
            </a:pPr>
            <a:endParaRPr kumimoji="0" lang="en-US" sz="705" b="1" i="1" u="none" strike="noStrike" cap="none" normalizeH="0" baseline="0">
              <a:ln>
                <a:noFill/>
              </a:ln>
              <a:solidFill>
                <a:schemeClr val="tx1"/>
              </a:solidFill>
              <a:effectLst/>
              <a:latin typeface="Arial" charset="0"/>
            </a:endParaRPr>
          </a:p>
        </p:txBody>
      </p:sp>
      <p:sp>
        <p:nvSpPr>
          <p:cNvPr id="2" name="Footer Placeholder 1"/>
          <p:cNvSpPr>
            <a:spLocks noGrp="1"/>
          </p:cNvSpPr>
          <p:nvPr>
            <p:ph type="ftr" sz="quarter" idx="10"/>
          </p:nvPr>
        </p:nvSpPr>
        <p:spPr/>
        <p:txBody>
          <a:bodyPr/>
          <a:lstStyle/>
          <a:p>
            <a:endParaRPr lang="en-US"/>
          </a:p>
        </p:txBody>
      </p:sp>
      <p:grpSp>
        <p:nvGrpSpPr>
          <p:cNvPr id="24" name="Group 23"/>
          <p:cNvGrpSpPr/>
          <p:nvPr userDrawn="1"/>
        </p:nvGrpSpPr>
        <p:grpSpPr>
          <a:xfrm>
            <a:off x="3232785" y="2282010"/>
            <a:ext cx="5726432" cy="2293975"/>
            <a:chOff x="4433888" y="3424238"/>
            <a:chExt cx="809625" cy="403225"/>
          </a:xfrm>
        </p:grpSpPr>
        <p:sp>
          <p:nvSpPr>
            <p:cNvPr id="25" name="Rectangle 5"/>
            <p:cNvSpPr>
              <a:spLocks noChangeArrowheads="1"/>
            </p:cNvSpPr>
            <p:nvPr userDrawn="1"/>
          </p:nvSpPr>
          <p:spPr bwMode="auto">
            <a:xfrm>
              <a:off x="4635501" y="3424238"/>
              <a:ext cx="404813" cy="403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11"/>
            </a:p>
          </p:txBody>
        </p:sp>
        <p:sp>
          <p:nvSpPr>
            <p:cNvPr id="26" name="Freeform 6"/>
            <p:cNvSpPr>
              <a:spLocks/>
            </p:cNvSpPr>
            <p:nvPr userDrawn="1"/>
          </p:nvSpPr>
          <p:spPr bwMode="auto">
            <a:xfrm>
              <a:off x="5040313" y="3424238"/>
              <a:ext cx="203200" cy="403225"/>
            </a:xfrm>
            <a:custGeom>
              <a:avLst/>
              <a:gdLst>
                <a:gd name="T0" fmla="*/ 128 w 128"/>
                <a:gd name="T1" fmla="*/ 127 h 254"/>
                <a:gd name="T2" fmla="*/ 0 w 128"/>
                <a:gd name="T3" fmla="*/ 0 h 254"/>
                <a:gd name="T4" fmla="*/ 0 w 128"/>
                <a:gd name="T5" fmla="*/ 254 h 254"/>
                <a:gd name="T6" fmla="*/ 128 w 128"/>
                <a:gd name="T7" fmla="*/ 127 h 254"/>
              </a:gdLst>
              <a:ahLst/>
              <a:cxnLst>
                <a:cxn ang="0">
                  <a:pos x="T0" y="T1"/>
                </a:cxn>
                <a:cxn ang="0">
                  <a:pos x="T2" y="T3"/>
                </a:cxn>
                <a:cxn ang="0">
                  <a:pos x="T4" y="T5"/>
                </a:cxn>
                <a:cxn ang="0">
                  <a:pos x="T6" y="T7"/>
                </a:cxn>
              </a:cxnLst>
              <a:rect l="0" t="0" r="r" b="b"/>
              <a:pathLst>
                <a:path w="128" h="254">
                  <a:moveTo>
                    <a:pt x="128" y="127"/>
                  </a:moveTo>
                  <a:lnTo>
                    <a:pt x="0" y="0"/>
                  </a:lnTo>
                  <a:lnTo>
                    <a:pt x="0" y="254"/>
                  </a:lnTo>
                  <a:lnTo>
                    <a:pt x="128" y="127"/>
                  </a:lnTo>
                  <a:close/>
                </a:path>
              </a:pathLst>
            </a:custGeom>
            <a:solidFill>
              <a:srgbClr val="DB00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11"/>
            </a:p>
          </p:txBody>
        </p:sp>
        <p:sp>
          <p:nvSpPr>
            <p:cNvPr id="27" name="Freeform 7"/>
            <p:cNvSpPr>
              <a:spLocks/>
            </p:cNvSpPr>
            <p:nvPr userDrawn="1"/>
          </p:nvSpPr>
          <p:spPr bwMode="auto">
            <a:xfrm>
              <a:off x="4635501" y="3424238"/>
              <a:ext cx="404813" cy="201613"/>
            </a:xfrm>
            <a:custGeom>
              <a:avLst/>
              <a:gdLst>
                <a:gd name="T0" fmla="*/ 128 w 255"/>
                <a:gd name="T1" fmla="*/ 127 h 127"/>
                <a:gd name="T2" fmla="*/ 255 w 255"/>
                <a:gd name="T3" fmla="*/ 0 h 127"/>
                <a:gd name="T4" fmla="*/ 0 w 255"/>
                <a:gd name="T5" fmla="*/ 0 h 127"/>
                <a:gd name="T6" fmla="*/ 128 w 255"/>
                <a:gd name="T7" fmla="*/ 127 h 127"/>
              </a:gdLst>
              <a:ahLst/>
              <a:cxnLst>
                <a:cxn ang="0">
                  <a:pos x="T0" y="T1"/>
                </a:cxn>
                <a:cxn ang="0">
                  <a:pos x="T2" y="T3"/>
                </a:cxn>
                <a:cxn ang="0">
                  <a:pos x="T4" y="T5"/>
                </a:cxn>
                <a:cxn ang="0">
                  <a:pos x="T6" y="T7"/>
                </a:cxn>
              </a:cxnLst>
              <a:rect l="0" t="0" r="r" b="b"/>
              <a:pathLst>
                <a:path w="255" h="127">
                  <a:moveTo>
                    <a:pt x="128" y="127"/>
                  </a:moveTo>
                  <a:lnTo>
                    <a:pt x="255" y="0"/>
                  </a:lnTo>
                  <a:lnTo>
                    <a:pt x="0" y="0"/>
                  </a:lnTo>
                  <a:lnTo>
                    <a:pt x="128" y="127"/>
                  </a:lnTo>
                  <a:close/>
                </a:path>
              </a:pathLst>
            </a:custGeom>
            <a:solidFill>
              <a:srgbClr val="DB00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11"/>
            </a:p>
          </p:txBody>
        </p:sp>
        <p:sp>
          <p:nvSpPr>
            <p:cNvPr id="28" name="Freeform 8"/>
            <p:cNvSpPr>
              <a:spLocks/>
            </p:cNvSpPr>
            <p:nvPr userDrawn="1"/>
          </p:nvSpPr>
          <p:spPr bwMode="auto">
            <a:xfrm>
              <a:off x="4433888" y="3424238"/>
              <a:ext cx="201613" cy="403225"/>
            </a:xfrm>
            <a:custGeom>
              <a:avLst/>
              <a:gdLst>
                <a:gd name="T0" fmla="*/ 0 w 127"/>
                <a:gd name="T1" fmla="*/ 127 h 254"/>
                <a:gd name="T2" fmla="*/ 127 w 127"/>
                <a:gd name="T3" fmla="*/ 254 h 254"/>
                <a:gd name="T4" fmla="*/ 127 w 127"/>
                <a:gd name="T5" fmla="*/ 0 h 254"/>
                <a:gd name="T6" fmla="*/ 0 w 127"/>
                <a:gd name="T7" fmla="*/ 127 h 254"/>
              </a:gdLst>
              <a:ahLst/>
              <a:cxnLst>
                <a:cxn ang="0">
                  <a:pos x="T0" y="T1"/>
                </a:cxn>
                <a:cxn ang="0">
                  <a:pos x="T2" y="T3"/>
                </a:cxn>
                <a:cxn ang="0">
                  <a:pos x="T4" y="T5"/>
                </a:cxn>
                <a:cxn ang="0">
                  <a:pos x="T6" y="T7"/>
                </a:cxn>
              </a:cxnLst>
              <a:rect l="0" t="0" r="r" b="b"/>
              <a:pathLst>
                <a:path w="127" h="254">
                  <a:moveTo>
                    <a:pt x="0" y="127"/>
                  </a:moveTo>
                  <a:lnTo>
                    <a:pt x="127" y="254"/>
                  </a:lnTo>
                  <a:lnTo>
                    <a:pt x="127" y="0"/>
                  </a:lnTo>
                  <a:lnTo>
                    <a:pt x="0" y="127"/>
                  </a:lnTo>
                  <a:close/>
                </a:path>
              </a:pathLst>
            </a:custGeom>
            <a:solidFill>
              <a:srgbClr val="DB00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11"/>
            </a:p>
          </p:txBody>
        </p:sp>
        <p:sp>
          <p:nvSpPr>
            <p:cNvPr id="29" name="Freeform 9"/>
            <p:cNvSpPr>
              <a:spLocks/>
            </p:cNvSpPr>
            <p:nvPr userDrawn="1"/>
          </p:nvSpPr>
          <p:spPr bwMode="auto">
            <a:xfrm>
              <a:off x="4635501" y="3625850"/>
              <a:ext cx="404813" cy="201613"/>
            </a:xfrm>
            <a:custGeom>
              <a:avLst/>
              <a:gdLst>
                <a:gd name="T0" fmla="*/ 128 w 255"/>
                <a:gd name="T1" fmla="*/ 0 h 127"/>
                <a:gd name="T2" fmla="*/ 0 w 255"/>
                <a:gd name="T3" fmla="*/ 127 h 127"/>
                <a:gd name="T4" fmla="*/ 255 w 255"/>
                <a:gd name="T5" fmla="*/ 127 h 127"/>
                <a:gd name="T6" fmla="*/ 128 w 255"/>
                <a:gd name="T7" fmla="*/ 0 h 127"/>
              </a:gdLst>
              <a:ahLst/>
              <a:cxnLst>
                <a:cxn ang="0">
                  <a:pos x="T0" y="T1"/>
                </a:cxn>
                <a:cxn ang="0">
                  <a:pos x="T2" y="T3"/>
                </a:cxn>
                <a:cxn ang="0">
                  <a:pos x="T4" y="T5"/>
                </a:cxn>
                <a:cxn ang="0">
                  <a:pos x="T6" y="T7"/>
                </a:cxn>
              </a:cxnLst>
              <a:rect l="0" t="0" r="r" b="b"/>
              <a:pathLst>
                <a:path w="255" h="127">
                  <a:moveTo>
                    <a:pt x="128" y="0"/>
                  </a:moveTo>
                  <a:lnTo>
                    <a:pt x="0" y="127"/>
                  </a:lnTo>
                  <a:lnTo>
                    <a:pt x="255" y="127"/>
                  </a:lnTo>
                  <a:lnTo>
                    <a:pt x="128" y="0"/>
                  </a:lnTo>
                  <a:close/>
                </a:path>
              </a:pathLst>
            </a:custGeom>
            <a:solidFill>
              <a:srgbClr val="DB00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11"/>
            </a:p>
          </p:txBody>
        </p:sp>
      </p:grpSp>
    </p:spTree>
    <p:extLst>
      <p:ext uri="{BB962C8B-B14F-4D97-AF65-F5344CB8AC3E}">
        <p14:creationId xmlns:p14="http://schemas.microsoft.com/office/powerpoint/2010/main" val="2162791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 Images and Text">
    <p:spTree>
      <p:nvGrpSpPr>
        <p:cNvPr id="1" name=""/>
        <p:cNvGrpSpPr/>
        <p:nvPr/>
      </p:nvGrpSpPr>
      <p:grpSpPr>
        <a:xfrm>
          <a:off x="0" y="0"/>
          <a:ext cx="0" cy="0"/>
          <a:chOff x="0" y="0"/>
          <a:chExt cx="0" cy="0"/>
        </a:xfrm>
      </p:grpSpPr>
      <p:sp>
        <p:nvSpPr>
          <p:cNvPr id="2" name="Title 1"/>
          <p:cNvSpPr>
            <a:spLocks noGrp="1"/>
          </p:cNvSpPr>
          <p:nvPr>
            <p:ph type="title"/>
          </p:nvPr>
        </p:nvSpPr>
        <p:spPr>
          <a:xfrm>
            <a:off x="255875" y="1312590"/>
            <a:ext cx="11400381" cy="293129"/>
          </a:xfrm>
        </p:spPr>
        <p:txBody>
          <a:bodyPr/>
          <a:lstStyle/>
          <a:p>
            <a:r>
              <a:rPr lang="en-GB"/>
              <a:t>Click to edit Master title style</a:t>
            </a:r>
          </a:p>
        </p:txBody>
      </p:sp>
      <p:sp>
        <p:nvSpPr>
          <p:cNvPr id="3" name="Footer Placeholder 2"/>
          <p:cNvSpPr>
            <a:spLocks noGrp="1"/>
          </p:cNvSpPr>
          <p:nvPr>
            <p:ph type="ftr" sz="quarter" idx="10"/>
          </p:nvPr>
        </p:nvSpPr>
        <p:spPr/>
        <p:txBody>
          <a:bodyPr/>
          <a:lstStyle/>
          <a:p>
            <a:endParaRPr lang="en-GB"/>
          </a:p>
        </p:txBody>
      </p:sp>
      <p:sp>
        <p:nvSpPr>
          <p:cNvPr id="4" name="Slide Number Placeholder 3"/>
          <p:cNvSpPr>
            <a:spLocks noGrp="1"/>
          </p:cNvSpPr>
          <p:nvPr>
            <p:ph type="sldNum" sz="quarter" idx="11"/>
          </p:nvPr>
        </p:nvSpPr>
        <p:spPr>
          <a:xfrm>
            <a:off x="9065342" y="497150"/>
            <a:ext cx="2718671" cy="254173"/>
          </a:xfrm>
        </p:spPr>
        <p:txBody>
          <a:bodyPr/>
          <a:lstStyle/>
          <a:p>
            <a:fld id="{1E899A84-0A7C-4488-B245-0310F52DBB74}" type="slidenum">
              <a:rPr lang="en-GB" smtClean="0"/>
              <a:pPr/>
              <a:t>‹#›</a:t>
            </a:fld>
            <a:endParaRPr lang="en-GB"/>
          </a:p>
        </p:txBody>
      </p:sp>
      <p:sp>
        <p:nvSpPr>
          <p:cNvPr id="8" name="Picture Placeholder 7"/>
          <p:cNvSpPr>
            <a:spLocks noGrp="1"/>
          </p:cNvSpPr>
          <p:nvPr>
            <p:ph type="pic" sz="quarter" idx="14"/>
          </p:nvPr>
        </p:nvSpPr>
        <p:spPr>
          <a:xfrm>
            <a:off x="2306638" y="1773239"/>
            <a:ext cx="1716087" cy="1152525"/>
          </a:xfrm>
        </p:spPr>
        <p:txBody>
          <a:bodyPr/>
          <a:lstStyle>
            <a:lvl1pPr marL="0" indent="0">
              <a:buNone/>
              <a:defRPr/>
            </a:lvl1pPr>
          </a:lstStyle>
          <a:p>
            <a:r>
              <a:rPr lang="en-GB"/>
              <a:t>Drag picture to placeholder or click icon to add</a:t>
            </a:r>
          </a:p>
        </p:txBody>
      </p:sp>
      <p:sp>
        <p:nvSpPr>
          <p:cNvPr id="10" name="Text Placeholder 9"/>
          <p:cNvSpPr>
            <a:spLocks noGrp="1"/>
          </p:cNvSpPr>
          <p:nvPr>
            <p:ph type="body" sz="quarter" idx="15"/>
          </p:nvPr>
        </p:nvSpPr>
        <p:spPr>
          <a:xfrm>
            <a:off x="2306638" y="3078480"/>
            <a:ext cx="1716087" cy="3098484"/>
          </a:xfrm>
        </p:spPr>
        <p:txBody>
          <a:bodyPr>
            <a:noAutofit/>
          </a:bodyPr>
          <a:lstStyle>
            <a:lvl1pPr marL="182560" indent="-182560">
              <a:defRPr sz="1050"/>
            </a:lvl1pPr>
            <a:lvl2pPr marL="355594" indent="-173035">
              <a:defRPr sz="1050"/>
            </a:lvl2pPr>
            <a:lvl3pPr marL="538154" indent="-182560">
              <a:defRPr sz="1050"/>
            </a:lvl3pPr>
            <a:lvl4pPr marL="720713" indent="-182560">
              <a:defRPr sz="1050"/>
            </a:lvl4pPr>
            <a:lvl5pPr marL="893748" indent="-177797">
              <a:defRPr sz="105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Picture Placeholder 7"/>
          <p:cNvSpPr>
            <a:spLocks noGrp="1"/>
          </p:cNvSpPr>
          <p:nvPr>
            <p:ph type="pic" sz="quarter" idx="16"/>
          </p:nvPr>
        </p:nvSpPr>
        <p:spPr>
          <a:xfrm>
            <a:off x="383458" y="1773239"/>
            <a:ext cx="1716087" cy="1152525"/>
          </a:xfrm>
        </p:spPr>
        <p:txBody>
          <a:bodyPr/>
          <a:lstStyle>
            <a:lvl1pPr marL="0" indent="0">
              <a:buNone/>
              <a:defRPr/>
            </a:lvl1pPr>
          </a:lstStyle>
          <a:p>
            <a:r>
              <a:rPr lang="en-GB"/>
              <a:t>Drag picture to placeholder or click icon to add</a:t>
            </a:r>
          </a:p>
        </p:txBody>
      </p:sp>
      <p:sp>
        <p:nvSpPr>
          <p:cNvPr id="12" name="Text Placeholder 9"/>
          <p:cNvSpPr>
            <a:spLocks noGrp="1"/>
          </p:cNvSpPr>
          <p:nvPr>
            <p:ph type="body" sz="quarter" idx="17"/>
          </p:nvPr>
        </p:nvSpPr>
        <p:spPr>
          <a:xfrm>
            <a:off x="383458" y="3078480"/>
            <a:ext cx="1716087" cy="3098484"/>
          </a:xfrm>
        </p:spPr>
        <p:txBody>
          <a:bodyPr>
            <a:noAutofit/>
          </a:bodyPr>
          <a:lstStyle>
            <a:lvl1pPr marL="182560" indent="-182560">
              <a:defRPr sz="1050"/>
            </a:lvl1pPr>
            <a:lvl2pPr marL="355594" indent="-173035">
              <a:defRPr sz="1050"/>
            </a:lvl2pPr>
            <a:lvl3pPr marL="538154" indent="-182560">
              <a:defRPr sz="1050"/>
            </a:lvl3pPr>
            <a:lvl4pPr marL="720713" indent="-182560">
              <a:defRPr sz="1050"/>
            </a:lvl4pPr>
            <a:lvl5pPr marL="893748" indent="-177797">
              <a:defRPr sz="105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Picture Placeholder 7"/>
          <p:cNvSpPr>
            <a:spLocks noGrp="1"/>
          </p:cNvSpPr>
          <p:nvPr>
            <p:ph type="pic" sz="quarter" idx="18"/>
          </p:nvPr>
        </p:nvSpPr>
        <p:spPr>
          <a:xfrm>
            <a:off x="6211405" y="1773239"/>
            <a:ext cx="1716087" cy="1152525"/>
          </a:xfrm>
        </p:spPr>
        <p:txBody>
          <a:bodyPr/>
          <a:lstStyle>
            <a:lvl1pPr marL="0" indent="0">
              <a:buNone/>
              <a:defRPr/>
            </a:lvl1pPr>
          </a:lstStyle>
          <a:p>
            <a:r>
              <a:rPr lang="en-GB"/>
              <a:t>Drag picture to placeholder or click icon to add</a:t>
            </a:r>
          </a:p>
        </p:txBody>
      </p:sp>
      <p:sp>
        <p:nvSpPr>
          <p:cNvPr id="14" name="Text Placeholder 9"/>
          <p:cNvSpPr>
            <a:spLocks noGrp="1"/>
          </p:cNvSpPr>
          <p:nvPr>
            <p:ph type="body" sz="quarter" idx="19"/>
          </p:nvPr>
        </p:nvSpPr>
        <p:spPr>
          <a:xfrm>
            <a:off x="6211405" y="3078480"/>
            <a:ext cx="1716087" cy="3098484"/>
          </a:xfrm>
        </p:spPr>
        <p:txBody>
          <a:bodyPr>
            <a:noAutofit/>
          </a:bodyPr>
          <a:lstStyle>
            <a:lvl1pPr marL="182560" indent="-182560">
              <a:defRPr sz="1050"/>
            </a:lvl1pPr>
            <a:lvl2pPr marL="355594" indent="-173035">
              <a:defRPr sz="1050"/>
            </a:lvl2pPr>
            <a:lvl3pPr marL="538154" indent="-182560">
              <a:defRPr sz="1050"/>
            </a:lvl3pPr>
            <a:lvl4pPr marL="720713" indent="-182560">
              <a:defRPr sz="1050"/>
            </a:lvl4pPr>
            <a:lvl5pPr marL="893748" indent="-177797">
              <a:defRPr sz="105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Picture Placeholder 7"/>
          <p:cNvSpPr>
            <a:spLocks noGrp="1"/>
          </p:cNvSpPr>
          <p:nvPr>
            <p:ph type="pic" sz="quarter" idx="20"/>
          </p:nvPr>
        </p:nvSpPr>
        <p:spPr>
          <a:xfrm>
            <a:off x="4239978" y="1773239"/>
            <a:ext cx="1716087" cy="1152525"/>
          </a:xfrm>
        </p:spPr>
        <p:txBody>
          <a:bodyPr/>
          <a:lstStyle>
            <a:lvl1pPr marL="0" indent="0">
              <a:buNone/>
              <a:defRPr/>
            </a:lvl1pPr>
          </a:lstStyle>
          <a:p>
            <a:r>
              <a:rPr lang="en-GB"/>
              <a:t>Drag picture to placeholder or click icon to add</a:t>
            </a:r>
          </a:p>
        </p:txBody>
      </p:sp>
      <p:sp>
        <p:nvSpPr>
          <p:cNvPr id="16" name="Text Placeholder 9"/>
          <p:cNvSpPr>
            <a:spLocks noGrp="1"/>
          </p:cNvSpPr>
          <p:nvPr>
            <p:ph type="body" sz="quarter" idx="21"/>
          </p:nvPr>
        </p:nvSpPr>
        <p:spPr>
          <a:xfrm>
            <a:off x="4239978" y="3078480"/>
            <a:ext cx="1716087" cy="3098484"/>
          </a:xfrm>
        </p:spPr>
        <p:txBody>
          <a:bodyPr>
            <a:noAutofit/>
          </a:bodyPr>
          <a:lstStyle>
            <a:lvl1pPr marL="182560" indent="-182560">
              <a:defRPr sz="1050"/>
            </a:lvl1pPr>
            <a:lvl2pPr marL="355594" indent="-173035">
              <a:defRPr sz="1050"/>
            </a:lvl2pPr>
            <a:lvl3pPr marL="538154" indent="-182560">
              <a:defRPr sz="1050"/>
            </a:lvl3pPr>
            <a:lvl4pPr marL="720713" indent="-182560">
              <a:defRPr sz="1050"/>
            </a:lvl4pPr>
            <a:lvl5pPr marL="893748" indent="-177797">
              <a:defRPr sz="105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Picture Placeholder 7"/>
          <p:cNvSpPr>
            <a:spLocks noGrp="1"/>
          </p:cNvSpPr>
          <p:nvPr>
            <p:ph type="pic" sz="quarter" idx="22"/>
          </p:nvPr>
        </p:nvSpPr>
        <p:spPr>
          <a:xfrm>
            <a:off x="10067925" y="1773239"/>
            <a:ext cx="1716087" cy="1152525"/>
          </a:xfrm>
        </p:spPr>
        <p:txBody>
          <a:bodyPr/>
          <a:lstStyle>
            <a:lvl1pPr marL="0" indent="0">
              <a:buNone/>
              <a:defRPr/>
            </a:lvl1pPr>
          </a:lstStyle>
          <a:p>
            <a:r>
              <a:rPr lang="en-GB"/>
              <a:t>Drag picture to placeholder or click icon to add</a:t>
            </a:r>
          </a:p>
        </p:txBody>
      </p:sp>
      <p:sp>
        <p:nvSpPr>
          <p:cNvPr id="18" name="Text Placeholder 9"/>
          <p:cNvSpPr>
            <a:spLocks noGrp="1"/>
          </p:cNvSpPr>
          <p:nvPr>
            <p:ph type="body" sz="quarter" idx="23"/>
          </p:nvPr>
        </p:nvSpPr>
        <p:spPr>
          <a:xfrm>
            <a:off x="10067925" y="3078480"/>
            <a:ext cx="1716087" cy="3098484"/>
          </a:xfrm>
        </p:spPr>
        <p:txBody>
          <a:bodyPr>
            <a:noAutofit/>
          </a:bodyPr>
          <a:lstStyle>
            <a:lvl1pPr marL="182560" indent="-182560">
              <a:defRPr sz="1050"/>
            </a:lvl1pPr>
            <a:lvl2pPr marL="355594" indent="-173035">
              <a:defRPr sz="1050"/>
            </a:lvl2pPr>
            <a:lvl3pPr marL="538154" indent="-182560">
              <a:defRPr sz="1050"/>
            </a:lvl3pPr>
            <a:lvl4pPr marL="720713" indent="-182560">
              <a:defRPr sz="1050"/>
            </a:lvl4pPr>
            <a:lvl5pPr marL="893748" indent="-177797">
              <a:defRPr sz="105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9" name="Picture Placeholder 7"/>
          <p:cNvSpPr>
            <a:spLocks noGrp="1"/>
          </p:cNvSpPr>
          <p:nvPr>
            <p:ph type="pic" sz="quarter" idx="24"/>
          </p:nvPr>
        </p:nvSpPr>
        <p:spPr>
          <a:xfrm>
            <a:off x="8134586" y="1773239"/>
            <a:ext cx="1716087" cy="1152525"/>
          </a:xfrm>
        </p:spPr>
        <p:txBody>
          <a:bodyPr/>
          <a:lstStyle>
            <a:lvl1pPr marL="0" indent="0">
              <a:buNone/>
              <a:defRPr/>
            </a:lvl1pPr>
          </a:lstStyle>
          <a:p>
            <a:r>
              <a:rPr lang="en-GB"/>
              <a:t>Drag picture to placeholder or click icon to add</a:t>
            </a:r>
          </a:p>
        </p:txBody>
      </p:sp>
      <p:sp>
        <p:nvSpPr>
          <p:cNvPr id="20" name="Text Placeholder 9"/>
          <p:cNvSpPr>
            <a:spLocks noGrp="1"/>
          </p:cNvSpPr>
          <p:nvPr>
            <p:ph type="body" sz="quarter" idx="25"/>
          </p:nvPr>
        </p:nvSpPr>
        <p:spPr>
          <a:xfrm>
            <a:off x="8134586" y="3078480"/>
            <a:ext cx="1716087" cy="3098484"/>
          </a:xfrm>
        </p:spPr>
        <p:txBody>
          <a:bodyPr>
            <a:noAutofit/>
          </a:bodyPr>
          <a:lstStyle>
            <a:lvl1pPr marL="182560" indent="-182560">
              <a:defRPr sz="1050"/>
            </a:lvl1pPr>
            <a:lvl2pPr marL="355594" indent="-173035">
              <a:defRPr sz="1050"/>
            </a:lvl2pPr>
            <a:lvl3pPr marL="538154" indent="-182560">
              <a:defRPr sz="1050"/>
            </a:lvl3pPr>
            <a:lvl4pPr marL="720713" indent="-182560">
              <a:defRPr sz="1050"/>
            </a:lvl4pPr>
            <a:lvl5pPr marL="893748" indent="-177797">
              <a:defRPr sz="105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351F9C7-A8A4-45FE-A48B-C3D0FB959577}"/>
              </a:ext>
            </a:extLst>
          </p:cNvPr>
          <p:cNvSpPr>
            <a:spLocks noGrp="1"/>
          </p:cNvSpPr>
          <p:nvPr>
            <p:ph type="dt" sz="half" idx="26"/>
          </p:nvPr>
        </p:nvSpPr>
        <p:spPr/>
        <p:txBody>
          <a:bodyPr/>
          <a:lstStyle/>
          <a:p>
            <a:endParaRPr lang="en-GB"/>
          </a:p>
        </p:txBody>
      </p:sp>
    </p:spTree>
    <p:extLst>
      <p:ext uri="{BB962C8B-B14F-4D97-AF65-F5344CB8AC3E}">
        <p14:creationId xmlns:p14="http://schemas.microsoft.com/office/powerpoint/2010/main" val="4042903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6" name="Slide title"/>
          <p:cNvSpPr>
            <a:spLocks noGrp="1" noChangeArrowheads="1"/>
          </p:cNvSpPr>
          <p:nvPr>
            <p:ph type="title"/>
          </p:nvPr>
        </p:nvSpPr>
        <p:spPr bwMode="gray">
          <a:xfrm>
            <a:off x="587991" y="347928"/>
            <a:ext cx="11217685" cy="2931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spAutoFit/>
          </a:bodyPr>
          <a:lstStyle/>
          <a:p>
            <a:pPr lvl="0"/>
            <a:r>
              <a:rPr lang="en-GB" altLang="zh-TW"/>
              <a:t>Click to edit Master title style</a:t>
            </a:r>
          </a:p>
        </p:txBody>
      </p:sp>
      <p:sp>
        <p:nvSpPr>
          <p:cNvPr id="28" name="Footer Placeholder 2"/>
          <p:cNvSpPr>
            <a:spLocks noGrp="1"/>
          </p:cNvSpPr>
          <p:nvPr>
            <p:ph type="ftr" sz="quarter" idx="3"/>
          </p:nvPr>
        </p:nvSpPr>
        <p:spPr bwMode="gray">
          <a:xfrm>
            <a:off x="8981350" y="6347913"/>
            <a:ext cx="2721626" cy="16001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rtlCol="0" anchor="ctr">
            <a:noAutofit/>
          </a:bodyPr>
          <a:lstStyle>
            <a:lvl1pPr algn="r" rtl="0" eaLnBrk="0" fontAlgn="base" hangingPunct="0">
              <a:lnSpc>
                <a:spcPct val="100000"/>
              </a:lnSpc>
              <a:spcBef>
                <a:spcPts val="0"/>
              </a:spcBef>
              <a:spcAft>
                <a:spcPts val="0"/>
              </a:spcAft>
              <a:defRPr lang="en-GB" altLang="zh-TW" sz="1176" b="0" i="0" kern="1200" smtClean="0">
                <a:solidFill>
                  <a:srgbClr val="D7D8D6"/>
                </a:solidFill>
                <a:latin typeface="+mj-lt"/>
                <a:ea typeface="SimHei"/>
                <a:cs typeface="Arial" charset="0"/>
              </a:defRPr>
            </a:lvl1pPr>
          </a:lstStyle>
          <a:p>
            <a:endParaRPr lang="en-US"/>
          </a:p>
        </p:txBody>
      </p:sp>
      <p:grpSp>
        <p:nvGrpSpPr>
          <p:cNvPr id="11" name="Background grid" hidden="1"/>
          <p:cNvGrpSpPr/>
          <p:nvPr userDrawn="1"/>
        </p:nvGrpSpPr>
        <p:grpSpPr>
          <a:xfrm>
            <a:off x="492758" y="415863"/>
            <a:ext cx="11213950" cy="5826598"/>
            <a:chOff x="419101" y="439737"/>
            <a:chExt cx="9537698" cy="6161088"/>
          </a:xfrm>
        </p:grpSpPr>
        <p:sp>
          <p:nvSpPr>
            <p:cNvPr id="12" name="Rectangle 446" hidden="1"/>
            <p:cNvSpPr>
              <a:spLocks noChangeArrowheads="1"/>
            </p:cNvSpPr>
            <p:nvPr/>
          </p:nvSpPr>
          <p:spPr bwMode="auto">
            <a:xfrm>
              <a:off x="8805991" y="439737"/>
              <a:ext cx="1150808" cy="576263"/>
            </a:xfrm>
            <a:prstGeom prst="rect">
              <a:avLst/>
            </a:prstGeom>
            <a:noFill/>
            <a:ln w="3175">
              <a:solidFill>
                <a:schemeClr val="bg1">
                  <a:lumMod val="7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90321" tIns="45162" rIns="90321" bIns="45162" anchor="ct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pPr>
                <a:lnSpc>
                  <a:spcPts val="823"/>
                </a:lnSpc>
                <a:defRPr/>
              </a:pPr>
              <a:r>
                <a:rPr lang="en-GB" altLang="en-US" sz="941" b="0">
                  <a:solidFill>
                    <a:schemeClr val="bg1">
                      <a:lumMod val="75000"/>
                    </a:schemeClr>
                  </a:solidFill>
                </a:rPr>
                <a:t>Third party logo</a:t>
              </a:r>
            </a:p>
          </p:txBody>
        </p:sp>
        <p:sp>
          <p:nvSpPr>
            <p:cNvPr id="13" name="Rectangle 204" hidden="1"/>
            <p:cNvSpPr>
              <a:spLocks noChangeArrowheads="1"/>
            </p:cNvSpPr>
            <p:nvPr userDrawn="1"/>
          </p:nvSpPr>
          <p:spPr bwMode="auto">
            <a:xfrm>
              <a:off x="419101" y="1333501"/>
              <a:ext cx="4673509" cy="2543555"/>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endParaRPr lang="en-US" altLang="en-US" sz="1411"/>
            </a:p>
          </p:txBody>
        </p:sp>
        <p:sp>
          <p:nvSpPr>
            <p:cNvPr id="14" name="Rectangle 206" hidden="1"/>
            <p:cNvSpPr>
              <a:spLocks noChangeArrowheads="1"/>
            </p:cNvSpPr>
            <p:nvPr userDrawn="1"/>
          </p:nvSpPr>
          <p:spPr bwMode="auto">
            <a:xfrm>
              <a:off x="419101" y="4059936"/>
              <a:ext cx="4673509" cy="2540889"/>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endParaRPr lang="en-US" altLang="en-US" sz="1411"/>
            </a:p>
          </p:txBody>
        </p:sp>
        <p:sp>
          <p:nvSpPr>
            <p:cNvPr id="15" name="Rectangle 223" hidden="1"/>
            <p:cNvSpPr>
              <a:spLocks noChangeArrowheads="1"/>
            </p:cNvSpPr>
            <p:nvPr userDrawn="1"/>
          </p:nvSpPr>
          <p:spPr bwMode="auto">
            <a:xfrm>
              <a:off x="5280548" y="1333501"/>
              <a:ext cx="4671361" cy="2543555"/>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endParaRPr lang="en-US" altLang="en-US" sz="1411"/>
            </a:p>
          </p:txBody>
        </p:sp>
        <p:sp>
          <p:nvSpPr>
            <p:cNvPr id="16" name="Rectangle 224" hidden="1"/>
            <p:cNvSpPr>
              <a:spLocks noChangeArrowheads="1"/>
            </p:cNvSpPr>
            <p:nvPr userDrawn="1"/>
          </p:nvSpPr>
          <p:spPr bwMode="auto">
            <a:xfrm>
              <a:off x="5280548" y="4059936"/>
              <a:ext cx="4671361" cy="2540889"/>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endParaRPr lang="en-US" altLang="en-US" sz="1411"/>
            </a:p>
          </p:txBody>
        </p:sp>
      </p:grpSp>
      <p:cxnSp>
        <p:nvCxnSpPr>
          <p:cNvPr id="18" name="Straight Connector 17"/>
          <p:cNvCxnSpPr/>
          <p:nvPr userDrawn="1"/>
        </p:nvCxnSpPr>
        <p:spPr bwMode="auto">
          <a:xfrm>
            <a:off x="478493" y="641057"/>
            <a:ext cx="11440414" cy="19043"/>
          </a:xfrm>
          <a:prstGeom prst="line">
            <a:avLst/>
          </a:prstGeom>
          <a:solidFill>
            <a:schemeClr val="accent1"/>
          </a:solidFill>
          <a:ln w="6350" cap="flat" cmpd="sng" algn="ctr">
            <a:solidFill>
              <a:schemeClr val="tx1"/>
            </a:solidFill>
            <a:prstDash val="solid"/>
            <a:round/>
            <a:headEnd type="none" w="med" len="med"/>
            <a:tailEnd type="none" w="med" len="med"/>
          </a:ln>
          <a:effectLst/>
        </p:spPr>
      </p:cxnSp>
      <p:sp>
        <p:nvSpPr>
          <p:cNvPr id="2" name="MSIPCMContentMarking" descr="{&quot;HashCode&quot;:1316537984,&quot;Placement&quot;:&quot;Footer&quot;,&quot;Top&quot;:519.343,&quot;Left&quot;:454.760162,&quot;SlideWidth&quot;:960,&quot;SlideHeight&quot;:540}">
            <a:extLst>
              <a:ext uri="{FF2B5EF4-FFF2-40B4-BE49-F238E27FC236}">
                <a16:creationId xmlns:a16="http://schemas.microsoft.com/office/drawing/2014/main" id="{8396E544-47E8-EF3B-6AEA-78B1D690C620}"/>
              </a:ext>
            </a:extLst>
          </p:cNvPr>
          <p:cNvSpPr txBox="1"/>
          <p:nvPr userDrawn="1"/>
        </p:nvSpPr>
        <p:spPr>
          <a:xfrm>
            <a:off x="5775454" y="6595656"/>
            <a:ext cx="641091"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PUBLIC</a:t>
            </a:r>
          </a:p>
        </p:txBody>
      </p:sp>
    </p:spTree>
    <p:extLst>
      <p:ext uri="{BB962C8B-B14F-4D97-AF65-F5344CB8AC3E}">
        <p14:creationId xmlns:p14="http://schemas.microsoft.com/office/powerpoint/2010/main" val="366436151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dt="0"/>
  <p:txStyles>
    <p:titleStyle>
      <a:lvl1pPr algn="l" defTabSz="1370058" rtl="0" eaLnBrk="0" fontAlgn="base" hangingPunct="0">
        <a:lnSpc>
          <a:spcPct val="90000"/>
        </a:lnSpc>
        <a:spcBef>
          <a:spcPct val="0"/>
        </a:spcBef>
        <a:spcAft>
          <a:spcPct val="0"/>
        </a:spcAft>
        <a:defRPr sz="2116" b="1" baseline="0">
          <a:solidFill>
            <a:schemeClr val="tx1"/>
          </a:solidFill>
          <a:latin typeface="+mj-lt"/>
          <a:ea typeface="SimHei"/>
          <a:cs typeface="+mj-cs"/>
        </a:defRPr>
      </a:lvl1pPr>
      <a:lvl2pPr algn="l" defTabSz="1370058" rtl="0" eaLnBrk="0" fontAlgn="base" hangingPunct="0">
        <a:lnSpc>
          <a:spcPct val="90000"/>
        </a:lnSpc>
        <a:spcBef>
          <a:spcPct val="0"/>
        </a:spcBef>
        <a:spcAft>
          <a:spcPct val="0"/>
        </a:spcAft>
        <a:defRPr sz="2586">
          <a:solidFill>
            <a:schemeClr val="tx2"/>
          </a:solidFill>
          <a:latin typeface="Arial" charset="0"/>
          <a:cs typeface="Arial" charset="0"/>
        </a:defRPr>
      </a:lvl2pPr>
      <a:lvl3pPr algn="l" defTabSz="1370058" rtl="0" eaLnBrk="0" fontAlgn="base" hangingPunct="0">
        <a:lnSpc>
          <a:spcPct val="90000"/>
        </a:lnSpc>
        <a:spcBef>
          <a:spcPct val="0"/>
        </a:spcBef>
        <a:spcAft>
          <a:spcPct val="0"/>
        </a:spcAft>
        <a:defRPr sz="2586">
          <a:solidFill>
            <a:schemeClr val="tx2"/>
          </a:solidFill>
          <a:latin typeface="Arial" charset="0"/>
          <a:cs typeface="Arial" charset="0"/>
        </a:defRPr>
      </a:lvl3pPr>
      <a:lvl4pPr algn="l" defTabSz="1370058" rtl="0" eaLnBrk="0" fontAlgn="base" hangingPunct="0">
        <a:lnSpc>
          <a:spcPct val="90000"/>
        </a:lnSpc>
        <a:spcBef>
          <a:spcPct val="0"/>
        </a:spcBef>
        <a:spcAft>
          <a:spcPct val="0"/>
        </a:spcAft>
        <a:defRPr sz="2586">
          <a:solidFill>
            <a:schemeClr val="tx2"/>
          </a:solidFill>
          <a:latin typeface="Arial" charset="0"/>
          <a:cs typeface="Arial" charset="0"/>
        </a:defRPr>
      </a:lvl4pPr>
      <a:lvl5pPr algn="l" defTabSz="1370058" rtl="0" eaLnBrk="0" fontAlgn="base" hangingPunct="0">
        <a:lnSpc>
          <a:spcPct val="90000"/>
        </a:lnSpc>
        <a:spcBef>
          <a:spcPct val="0"/>
        </a:spcBef>
        <a:spcAft>
          <a:spcPct val="0"/>
        </a:spcAft>
        <a:defRPr sz="2586">
          <a:solidFill>
            <a:schemeClr val="tx2"/>
          </a:solidFill>
          <a:latin typeface="Arial" charset="0"/>
          <a:cs typeface="Arial" charset="0"/>
        </a:defRPr>
      </a:lvl5pPr>
      <a:lvl6pPr marL="537571" algn="l" defTabSz="1304729" rtl="0" fontAlgn="base">
        <a:spcBef>
          <a:spcPct val="0"/>
        </a:spcBef>
        <a:spcAft>
          <a:spcPct val="0"/>
        </a:spcAft>
        <a:defRPr sz="2822">
          <a:solidFill>
            <a:schemeClr val="accent1"/>
          </a:solidFill>
          <a:latin typeface="Arial" charset="0"/>
          <a:cs typeface="Arial" charset="0"/>
        </a:defRPr>
      </a:lvl6pPr>
      <a:lvl7pPr marL="1075142" algn="l" defTabSz="1304729" rtl="0" fontAlgn="base">
        <a:spcBef>
          <a:spcPct val="0"/>
        </a:spcBef>
        <a:spcAft>
          <a:spcPct val="0"/>
        </a:spcAft>
        <a:defRPr sz="2822">
          <a:solidFill>
            <a:schemeClr val="accent1"/>
          </a:solidFill>
          <a:latin typeface="Arial" charset="0"/>
          <a:cs typeface="Arial" charset="0"/>
        </a:defRPr>
      </a:lvl7pPr>
      <a:lvl8pPr marL="1612712" algn="l" defTabSz="1304729" rtl="0" fontAlgn="base">
        <a:spcBef>
          <a:spcPct val="0"/>
        </a:spcBef>
        <a:spcAft>
          <a:spcPct val="0"/>
        </a:spcAft>
        <a:defRPr sz="2822">
          <a:solidFill>
            <a:schemeClr val="accent1"/>
          </a:solidFill>
          <a:latin typeface="Arial" charset="0"/>
          <a:cs typeface="Arial" charset="0"/>
        </a:defRPr>
      </a:lvl8pPr>
      <a:lvl9pPr marL="2150283" algn="l" defTabSz="1304729" rtl="0" fontAlgn="base">
        <a:spcBef>
          <a:spcPct val="0"/>
        </a:spcBef>
        <a:spcAft>
          <a:spcPct val="0"/>
        </a:spcAft>
        <a:defRPr sz="2822">
          <a:solidFill>
            <a:schemeClr val="accent1"/>
          </a:solidFill>
          <a:latin typeface="Arial" charset="0"/>
          <a:cs typeface="Arial" charset="0"/>
        </a:defRPr>
      </a:lvl9pPr>
    </p:titleStyle>
    <p:bodyStyle>
      <a:lvl1pPr marL="0" indent="0" algn="l" defTabSz="1060209" rtl="0" eaLnBrk="0" fontAlgn="base" hangingPunct="0">
        <a:spcBef>
          <a:spcPts val="235"/>
        </a:spcBef>
        <a:spcAft>
          <a:spcPct val="0"/>
        </a:spcAft>
        <a:buClr>
          <a:schemeClr val="tx2"/>
        </a:buClr>
        <a:buFont typeface="Symbol" pitchFamily="18" charset="2"/>
        <a:buNone/>
        <a:defRPr lang="en-GB" altLang="zh-TW" sz="1646" baseline="0" dirty="0" smtClean="0">
          <a:solidFill>
            <a:schemeClr val="tx1"/>
          </a:solidFill>
          <a:latin typeface="+mn-lt"/>
          <a:ea typeface="SimHei"/>
          <a:cs typeface="+mn-cs"/>
        </a:defRPr>
      </a:lvl1pPr>
      <a:lvl2pPr marL="268785" indent="-268785" algn="l" defTabSz="1060209" rtl="0" eaLnBrk="0" fontAlgn="base" hangingPunct="0">
        <a:spcBef>
          <a:spcPts val="235"/>
        </a:spcBef>
        <a:spcAft>
          <a:spcPct val="0"/>
        </a:spcAft>
        <a:buClr>
          <a:schemeClr val="accent1"/>
        </a:buClr>
        <a:buSzPct val="90000"/>
        <a:buFont typeface="Wingdings" panose="05000000000000000000" pitchFamily="2" charset="2"/>
        <a:buChar char="u"/>
        <a:defRPr lang="en-GB" altLang="zh-TW" sz="1646" baseline="0" dirty="0" smtClean="0">
          <a:solidFill>
            <a:schemeClr val="tx1"/>
          </a:solidFill>
          <a:latin typeface="+mn-lt"/>
          <a:ea typeface="SimHei"/>
          <a:cs typeface="+mn-cs"/>
        </a:defRPr>
      </a:lvl2pPr>
      <a:lvl3pPr marL="543171" indent="-274385" algn="l" defTabSz="1060209" rtl="0" eaLnBrk="0" fontAlgn="base" hangingPunct="0">
        <a:spcBef>
          <a:spcPts val="235"/>
        </a:spcBef>
        <a:spcAft>
          <a:spcPct val="0"/>
        </a:spcAft>
        <a:buClr>
          <a:schemeClr val="accent1"/>
        </a:buClr>
        <a:buFont typeface="Wingdings 2" panose="05020102010507070707" pitchFamily="18" charset="2"/>
        <a:buChar char=""/>
        <a:defRPr lang="en-GB" altLang="zh-TW" sz="1411" baseline="0" dirty="0" smtClean="0">
          <a:solidFill>
            <a:schemeClr val="tx1"/>
          </a:solidFill>
          <a:latin typeface="+mn-lt"/>
          <a:ea typeface="SimHei"/>
          <a:cs typeface="+mn-cs"/>
        </a:defRPr>
      </a:lvl3pPr>
      <a:lvl4pPr marL="804490" indent="-261319" algn="l" defTabSz="1060209" rtl="0" eaLnBrk="0" fontAlgn="base" hangingPunct="0">
        <a:spcBef>
          <a:spcPts val="235"/>
        </a:spcBef>
        <a:spcAft>
          <a:spcPct val="0"/>
        </a:spcAft>
        <a:buClr>
          <a:schemeClr val="accent1"/>
        </a:buClr>
        <a:buFont typeface="Helvetica Neue for HSBC Lt" panose="020B0404020202020204" pitchFamily="34" charset="0"/>
        <a:buChar char="–"/>
        <a:defRPr lang="en-GB" altLang="zh-TW" sz="1176" baseline="0" dirty="0" smtClean="0">
          <a:solidFill>
            <a:schemeClr val="tx1"/>
          </a:solidFill>
          <a:latin typeface="+mn-lt"/>
          <a:ea typeface="SimHei"/>
          <a:cs typeface="+mn-cs"/>
        </a:defRPr>
      </a:lvl4pPr>
      <a:lvl5pPr marL="1075142" indent="-270653" algn="l" defTabSz="1370058" rtl="0" eaLnBrk="0" fontAlgn="base" hangingPunct="0">
        <a:spcBef>
          <a:spcPts val="235"/>
        </a:spcBef>
        <a:spcAft>
          <a:spcPct val="0"/>
        </a:spcAft>
        <a:buClr>
          <a:schemeClr val="accent1"/>
        </a:buClr>
        <a:buFont typeface="Helvetica Neue for HSBC Lt" panose="020B0404020202020204" pitchFamily="34" charset="0"/>
        <a:buChar char="–"/>
        <a:defRPr lang="en-GB" altLang="zh-TW" sz="1058" dirty="0">
          <a:solidFill>
            <a:schemeClr val="tx1"/>
          </a:solidFill>
          <a:latin typeface="+mn-lt"/>
          <a:ea typeface="SimHei"/>
          <a:cs typeface="+mn-cs"/>
        </a:defRPr>
      </a:lvl5pPr>
      <a:lvl6pPr marL="1816168" indent="-250120" algn="l" defTabSz="1304729" rtl="0" eaLnBrk="0" fontAlgn="base" hangingPunct="0">
        <a:spcBef>
          <a:spcPct val="20000"/>
        </a:spcBef>
        <a:spcAft>
          <a:spcPct val="0"/>
        </a:spcAft>
        <a:buClr>
          <a:schemeClr val="accent1"/>
        </a:buClr>
        <a:buFont typeface="Times New Roman" pitchFamily="18" charset="0"/>
        <a:buChar char="–"/>
        <a:defRPr sz="941">
          <a:solidFill>
            <a:schemeClr val="tx1"/>
          </a:solidFill>
          <a:latin typeface="+mn-lt"/>
          <a:cs typeface="+mn-cs"/>
        </a:defRPr>
      </a:lvl6pPr>
      <a:lvl7pPr marL="2353739" indent="-250120" algn="l" defTabSz="1304729" rtl="0" eaLnBrk="0" fontAlgn="base" hangingPunct="0">
        <a:spcBef>
          <a:spcPct val="20000"/>
        </a:spcBef>
        <a:spcAft>
          <a:spcPct val="0"/>
        </a:spcAft>
        <a:buClr>
          <a:schemeClr val="accent1"/>
        </a:buClr>
        <a:buFont typeface="Times New Roman" pitchFamily="18" charset="0"/>
        <a:buChar char="–"/>
        <a:defRPr sz="941">
          <a:solidFill>
            <a:schemeClr val="tx1"/>
          </a:solidFill>
          <a:latin typeface="+mn-lt"/>
          <a:cs typeface="+mn-cs"/>
        </a:defRPr>
      </a:lvl7pPr>
      <a:lvl8pPr marL="2891309" indent="-250120" algn="l" defTabSz="1304729" rtl="0" eaLnBrk="0" fontAlgn="base" hangingPunct="0">
        <a:spcBef>
          <a:spcPct val="20000"/>
        </a:spcBef>
        <a:spcAft>
          <a:spcPct val="0"/>
        </a:spcAft>
        <a:buClr>
          <a:schemeClr val="accent1"/>
        </a:buClr>
        <a:buFont typeface="Times New Roman" pitchFamily="18" charset="0"/>
        <a:buChar char="–"/>
        <a:defRPr sz="941">
          <a:solidFill>
            <a:schemeClr val="tx1"/>
          </a:solidFill>
          <a:latin typeface="+mn-lt"/>
          <a:cs typeface="+mn-cs"/>
        </a:defRPr>
      </a:lvl8pPr>
      <a:lvl9pPr marL="3428880" indent="-250120" algn="l" defTabSz="1304729" rtl="0" eaLnBrk="0" fontAlgn="base" hangingPunct="0">
        <a:spcBef>
          <a:spcPct val="20000"/>
        </a:spcBef>
        <a:spcAft>
          <a:spcPct val="0"/>
        </a:spcAft>
        <a:buClr>
          <a:schemeClr val="accent1"/>
        </a:buClr>
        <a:buFont typeface="Times New Roman" pitchFamily="18" charset="0"/>
        <a:buChar char="–"/>
        <a:defRPr sz="941">
          <a:solidFill>
            <a:schemeClr val="tx1"/>
          </a:solidFill>
          <a:latin typeface="+mn-lt"/>
          <a:cs typeface="+mn-cs"/>
        </a:defRPr>
      </a:lvl9pPr>
    </p:bodyStyle>
    <p:otherStyle>
      <a:defPPr>
        <a:defRPr lang="en-US"/>
      </a:defPPr>
      <a:lvl1pPr marL="0" algn="l" defTabSz="1075142" rtl="0" eaLnBrk="1" latinLnBrk="0" hangingPunct="1">
        <a:defRPr sz="2116" kern="1200">
          <a:solidFill>
            <a:schemeClr val="tx1"/>
          </a:solidFill>
          <a:latin typeface="+mn-lt"/>
          <a:ea typeface="+mn-ea"/>
          <a:cs typeface="+mn-cs"/>
        </a:defRPr>
      </a:lvl1pPr>
      <a:lvl2pPr marL="537571" algn="l" defTabSz="1075142" rtl="0" eaLnBrk="1" latinLnBrk="0" hangingPunct="1">
        <a:defRPr sz="2116" kern="1200">
          <a:solidFill>
            <a:schemeClr val="tx1"/>
          </a:solidFill>
          <a:latin typeface="+mn-lt"/>
          <a:ea typeface="+mn-ea"/>
          <a:cs typeface="+mn-cs"/>
        </a:defRPr>
      </a:lvl2pPr>
      <a:lvl3pPr marL="1075142" algn="l" defTabSz="1075142" rtl="0" eaLnBrk="1" latinLnBrk="0" hangingPunct="1">
        <a:defRPr sz="2116" kern="1200">
          <a:solidFill>
            <a:schemeClr val="tx1"/>
          </a:solidFill>
          <a:latin typeface="+mn-lt"/>
          <a:ea typeface="+mn-ea"/>
          <a:cs typeface="+mn-cs"/>
        </a:defRPr>
      </a:lvl3pPr>
      <a:lvl4pPr marL="1612712" algn="l" defTabSz="1075142" rtl="0" eaLnBrk="1" latinLnBrk="0" hangingPunct="1">
        <a:defRPr sz="2116" kern="1200">
          <a:solidFill>
            <a:schemeClr val="tx1"/>
          </a:solidFill>
          <a:latin typeface="+mn-lt"/>
          <a:ea typeface="+mn-ea"/>
          <a:cs typeface="+mn-cs"/>
        </a:defRPr>
      </a:lvl4pPr>
      <a:lvl5pPr marL="2150283" algn="l" defTabSz="1075142" rtl="0" eaLnBrk="1" latinLnBrk="0" hangingPunct="1">
        <a:defRPr sz="2116" kern="1200">
          <a:solidFill>
            <a:schemeClr val="tx1"/>
          </a:solidFill>
          <a:latin typeface="+mn-lt"/>
          <a:ea typeface="+mn-ea"/>
          <a:cs typeface="+mn-cs"/>
        </a:defRPr>
      </a:lvl5pPr>
      <a:lvl6pPr marL="2687853" algn="l" defTabSz="1075142" rtl="0" eaLnBrk="1" latinLnBrk="0" hangingPunct="1">
        <a:defRPr sz="2116" kern="1200">
          <a:solidFill>
            <a:schemeClr val="tx1"/>
          </a:solidFill>
          <a:latin typeface="+mn-lt"/>
          <a:ea typeface="+mn-ea"/>
          <a:cs typeface="+mn-cs"/>
        </a:defRPr>
      </a:lvl6pPr>
      <a:lvl7pPr marL="3225424" algn="l" defTabSz="1075142" rtl="0" eaLnBrk="1" latinLnBrk="0" hangingPunct="1">
        <a:defRPr sz="2116" kern="1200">
          <a:solidFill>
            <a:schemeClr val="tx1"/>
          </a:solidFill>
          <a:latin typeface="+mn-lt"/>
          <a:ea typeface="+mn-ea"/>
          <a:cs typeface="+mn-cs"/>
        </a:defRPr>
      </a:lvl7pPr>
      <a:lvl8pPr marL="3762994" algn="l" defTabSz="1075142" rtl="0" eaLnBrk="1" latinLnBrk="0" hangingPunct="1">
        <a:defRPr sz="2116" kern="1200">
          <a:solidFill>
            <a:schemeClr val="tx1"/>
          </a:solidFill>
          <a:latin typeface="+mn-lt"/>
          <a:ea typeface="+mn-ea"/>
          <a:cs typeface="+mn-cs"/>
        </a:defRPr>
      </a:lvl8pPr>
      <a:lvl9pPr marL="4300565" algn="l" defTabSz="1075142" rtl="0" eaLnBrk="1" latinLnBrk="0" hangingPunct="1">
        <a:defRPr sz="2116"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38EFFE-950B-7AF6-5E3C-20AD0FF202C7}"/>
              </a:ext>
            </a:extLst>
          </p:cNvPr>
          <p:cNvSpPr>
            <a:spLocks noGrp="1"/>
          </p:cNvSpPr>
          <p:nvPr>
            <p:ph type="title"/>
          </p:nvPr>
        </p:nvSpPr>
        <p:spPr>
          <a:xfrm>
            <a:off x="461682" y="134604"/>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0170A21-725D-635D-E8FE-5F9F97CA8433}"/>
              </a:ext>
            </a:extLst>
          </p:cNvPr>
          <p:cNvSpPr>
            <a:spLocks noGrp="1"/>
          </p:cNvSpPr>
          <p:nvPr>
            <p:ph type="body" idx="1"/>
          </p:nvPr>
        </p:nvSpPr>
        <p:spPr>
          <a:xfrm>
            <a:off x="550863" y="1840993"/>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MSIPCMContentMarking" descr="{&quot;HashCode&quot;:1316537984,&quot;Placement&quot;:&quot;Footer&quot;,&quot;Top&quot;:519.343,&quot;Left&quot;:454.760162,&quot;SlideWidth&quot;:960,&quot;SlideHeight&quot;:540}">
            <a:extLst>
              <a:ext uri="{FF2B5EF4-FFF2-40B4-BE49-F238E27FC236}">
                <a16:creationId xmlns:a16="http://schemas.microsoft.com/office/drawing/2014/main" id="{7A047378-4AE2-BA05-7B5C-1505AF8A4689}"/>
              </a:ext>
            </a:extLst>
          </p:cNvPr>
          <p:cNvSpPr txBox="1"/>
          <p:nvPr userDrawn="1"/>
        </p:nvSpPr>
        <p:spPr>
          <a:xfrm>
            <a:off x="5775454" y="6595656"/>
            <a:ext cx="641091"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PUBLIC</a:t>
            </a:r>
          </a:p>
        </p:txBody>
      </p:sp>
    </p:spTree>
    <p:extLst>
      <p:ext uri="{BB962C8B-B14F-4D97-AF65-F5344CB8AC3E}">
        <p14:creationId xmlns:p14="http://schemas.microsoft.com/office/powerpoint/2010/main" val="1913987061"/>
      </p:ext>
    </p:extLst>
  </p:cSld>
  <p:clrMap bg1="lt1" tx1="dk1" bg2="lt2" tx2="dk2" accent1="accent1" accent2="accent2" accent3="accent3" accent4="accent4" accent5="accent5" accent6="accent6" hlink="hlink" folHlink="folHlink"/>
  <p:sldLayoutIdLst>
    <p:sldLayoutId id="2147483723" r:id="rId1"/>
    <p:sldLayoutId id="2147483736" r:id="rId2"/>
    <p:sldLayoutId id="2147483735" r:id="rId3"/>
  </p:sldLayoutIdLst>
  <p:hf hdr="0" ftr="0" dt="0"/>
  <p:txStyles>
    <p:titleStyle>
      <a:lvl1pPr algn="l" defTabSz="914400" rtl="0" eaLnBrk="1" latinLnBrk="0" hangingPunct="1">
        <a:lnSpc>
          <a:spcPct val="90000"/>
        </a:lnSpc>
        <a:spcBef>
          <a:spcPct val="0"/>
        </a:spcBef>
        <a:buNone/>
        <a:defRPr sz="4400" b="0" i="0" kern="1200" baseline="0">
          <a:solidFill>
            <a:schemeClr val="tx1"/>
          </a:solidFill>
          <a:latin typeface="Univers Next for HSBC Thin" panose="020B030303020202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chemeClr val="tx1"/>
          </a:solidFill>
          <a:latin typeface="Univers Next for HSBC Light" panose="020B0403030202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Univers Next for HSBC Light" panose="020B0403030202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Univers Next for HSBC Light" panose="020B0403030202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Univers Next for HSBC Light" panose="020B0403030202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Univers Next for HSBC Light" panose="020B0403030202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7333" userDrawn="1">
          <p15:clr>
            <a:srgbClr val="F26B43"/>
          </p15:clr>
        </p15:guide>
        <p15:guide id="3" pos="347" userDrawn="1">
          <p15:clr>
            <a:srgbClr val="F26B43"/>
          </p15:clr>
        </p15:guide>
        <p15:guide id="4" pos="3940" userDrawn="1">
          <p15:clr>
            <a:srgbClr val="F26B43"/>
          </p15:clr>
        </p15:guide>
        <p15:guide id="5" orient="horz" pos="61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hyperlink" Target="http://www.gov.uk/" TargetMode="Externa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9.sv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EC29C8-2478-7565-858B-9BA8191EA89D}"/>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0" y="0"/>
            <a:ext cx="11710149" cy="6858000"/>
          </a:xfrm>
          <a:prstGeom prst="rect">
            <a:avLst/>
          </a:prstGeom>
        </p:spPr>
      </p:pic>
      <p:pic>
        <p:nvPicPr>
          <p:cNvPr id="5" name="Picture 4" descr="A couple of women sitting on a ledge&#10;&#10;Description automatically generated">
            <a:extLst>
              <a:ext uri="{FF2B5EF4-FFF2-40B4-BE49-F238E27FC236}">
                <a16:creationId xmlns:a16="http://schemas.microsoft.com/office/drawing/2014/main" id="{DA79F0B5-0041-72FA-B8F8-C814BCEB27D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789332" y="5503333"/>
            <a:ext cx="4402667" cy="1357348"/>
          </a:xfrm>
          <a:prstGeom prst="rect">
            <a:avLst/>
          </a:prstGeom>
        </p:spPr>
      </p:pic>
      <p:sp>
        <p:nvSpPr>
          <p:cNvPr id="4" name="object 4"/>
          <p:cNvSpPr txBox="1">
            <a:spLocks noGrp="1"/>
          </p:cNvSpPr>
          <p:nvPr>
            <p:ph type="title"/>
          </p:nvPr>
        </p:nvSpPr>
        <p:spPr>
          <a:xfrm>
            <a:off x="7037108" y="2271713"/>
            <a:ext cx="6607175" cy="1674812"/>
          </a:xfrm>
          <a:prstGeom prst="rect">
            <a:avLst/>
          </a:prstGeom>
        </p:spPr>
        <p:txBody>
          <a:bodyPr vert="horz" wrap="square" lIns="0" tIns="12724" rIns="0" bIns="0" rtlCol="0" anchor="ctr">
            <a:noAutofit/>
          </a:bodyPr>
          <a:lstStyle/>
          <a:p>
            <a:pPr marL="12724">
              <a:lnSpc>
                <a:spcPct val="100000"/>
              </a:lnSpc>
              <a:spcBef>
                <a:spcPts val="0"/>
              </a:spcBef>
            </a:pPr>
            <a:r>
              <a:rPr lang="en-GB" sz="5000" spc="-150" dirty="0">
                <a:solidFill>
                  <a:srgbClr val="000000"/>
                </a:solidFill>
                <a:latin typeface="Univers Next for HSBC Thin" panose="020B0303030202020203" pitchFamily="34" charset="77"/>
              </a:rPr>
              <a:t>Financial Planning</a:t>
            </a:r>
            <a:br>
              <a:rPr lang="en-GB" sz="5000" spc="-150" dirty="0">
                <a:solidFill>
                  <a:srgbClr val="000000"/>
                </a:solidFill>
                <a:latin typeface="Univers Next for HSBC Thin" panose="020B0303030202020203" pitchFamily="34" charset="77"/>
              </a:rPr>
            </a:br>
            <a:r>
              <a:rPr lang="en-GB" sz="5000" spc="-150" dirty="0">
                <a:solidFill>
                  <a:srgbClr val="000000"/>
                </a:solidFill>
                <a:latin typeface="Univers Next for HSBC Thin" panose="020B0303030202020203" pitchFamily="34" charset="77"/>
              </a:rPr>
              <a:t>and Budgeting</a:t>
            </a:r>
          </a:p>
        </p:txBody>
      </p:sp>
      <p:sp>
        <p:nvSpPr>
          <p:cNvPr id="11" name="TextBox 10">
            <a:extLst>
              <a:ext uri="{FF2B5EF4-FFF2-40B4-BE49-F238E27FC236}">
                <a16:creationId xmlns:a16="http://schemas.microsoft.com/office/drawing/2014/main" id="{4C8AC1A1-0CEC-799F-8009-AF4AFCE78262}"/>
              </a:ext>
            </a:extLst>
          </p:cNvPr>
          <p:cNvSpPr txBox="1"/>
          <p:nvPr/>
        </p:nvSpPr>
        <p:spPr>
          <a:xfrm>
            <a:off x="6983320" y="4231825"/>
            <a:ext cx="3870034" cy="369332"/>
          </a:xfrm>
          <a:prstGeom prst="rect">
            <a:avLst/>
          </a:prstGeom>
          <a:noFill/>
        </p:spPr>
        <p:txBody>
          <a:bodyPr wrap="square">
            <a:spAutoFit/>
          </a:bodyPr>
          <a:lstStyle/>
          <a:p>
            <a:r>
              <a:rPr lang="en-GB" sz="1800" b="1" spc="30" dirty="0">
                <a:solidFill>
                  <a:srgbClr val="000000"/>
                </a:solidFill>
                <a:latin typeface="Univers Next for HSBC Regular" panose="020B0503030202020203" pitchFamily="34" charset="0"/>
              </a:rPr>
              <a:t>Session 4: Financial Planning </a:t>
            </a:r>
            <a:endParaRPr lang="en-US" b="1" spc="30" dirty="0">
              <a:latin typeface="Univers Next for HSBC Regular" panose="020B0503030202020203" pitchFamily="34" charset="0"/>
            </a:endParaRPr>
          </a:p>
        </p:txBody>
      </p:sp>
      <p:pic>
        <p:nvPicPr>
          <p:cNvPr id="6" name="Graphic 5">
            <a:extLst>
              <a:ext uri="{FF2B5EF4-FFF2-40B4-BE49-F238E27FC236}">
                <a16:creationId xmlns:a16="http://schemas.microsoft.com/office/drawing/2014/main" id="{B0E0C0A8-5FE9-EA63-07CF-15917F5FDEA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6788620" y="591539"/>
            <a:ext cx="3214245" cy="1515524"/>
          </a:xfrm>
          <a:prstGeom prst="rect">
            <a:avLst/>
          </a:prstGeom>
        </p:spPr>
      </p:pic>
    </p:spTree>
    <p:extLst>
      <p:ext uri="{BB962C8B-B14F-4D97-AF65-F5344CB8AC3E}">
        <p14:creationId xmlns:p14="http://schemas.microsoft.com/office/powerpoint/2010/main" val="1071656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0976AF0-7487-2DFE-62AF-C4FFA8CDC8F0}"/>
              </a:ext>
            </a:extLst>
          </p:cNvPr>
          <p:cNvSpPr/>
          <p:nvPr/>
        </p:nvSpPr>
        <p:spPr>
          <a:xfrm>
            <a:off x="5029200" y="0"/>
            <a:ext cx="7162800" cy="6858000"/>
          </a:xfrm>
          <a:prstGeom prst="rect">
            <a:avLst/>
          </a:prstGeom>
          <a:solidFill>
            <a:srgbClr val="D7D8D6">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lide number">
            <a:extLst>
              <a:ext uri="{FF2B5EF4-FFF2-40B4-BE49-F238E27FC236}">
                <a16:creationId xmlns:a16="http://schemas.microsoft.com/office/drawing/2014/main" id="{AEBF3504-1EC6-6187-4250-4069DDA4840B}"/>
              </a:ext>
            </a:extLst>
          </p:cNvPr>
          <p:cNvSpPr>
            <a:spLocks noChangeArrowheads="1"/>
          </p:cNvSpPr>
          <p:nvPr/>
        </p:nvSpPr>
        <p:spPr bwMode="gray">
          <a:xfrm>
            <a:off x="11643472" y="6593968"/>
            <a:ext cx="6427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Autofit/>
          </a:bodyPr>
          <a:lstStyle/>
          <a:p>
            <a:pPr algn="ctr" defTabSz="1060209" fontAlgn="base">
              <a:lnSpc>
                <a:spcPct val="100000"/>
              </a:lnSpc>
              <a:spcBef>
                <a:spcPts val="0"/>
              </a:spcBef>
              <a:spcAft>
                <a:spcPts val="0"/>
              </a:spcAft>
            </a:pPr>
            <a:fld id="{1CF9EA00-886D-43B8-A53F-CB3B22E97C6F}" type="slidenum">
              <a:rPr lang="en-GB" altLang="zh-TW" sz="1000" b="0" i="0" kern="1200" smtClean="0">
                <a:solidFill>
                  <a:schemeClr val="tx1"/>
                </a:solidFill>
                <a:latin typeface="Univers Next for HSBC Light" panose="020B0403030202020203" pitchFamily="34" charset="0"/>
                <a:ea typeface="+mn-ea"/>
                <a:cs typeface="+mn-cs"/>
              </a:rPr>
              <a:pPr algn="ctr" defTabSz="1060209" fontAlgn="base">
                <a:lnSpc>
                  <a:spcPct val="100000"/>
                </a:lnSpc>
                <a:spcBef>
                  <a:spcPts val="0"/>
                </a:spcBef>
                <a:spcAft>
                  <a:spcPts val="0"/>
                </a:spcAft>
              </a:pPr>
              <a:t>10</a:t>
            </a:fld>
            <a:endParaRPr lang="en-GB" altLang="zh-TW" sz="1000" b="0" i="0" kern="1200" dirty="0">
              <a:solidFill>
                <a:schemeClr val="tx1"/>
              </a:solidFill>
              <a:latin typeface="Univers Next for HSBC Light" panose="020B0403030202020203" pitchFamily="34" charset="0"/>
              <a:ea typeface="+mn-ea"/>
              <a:cs typeface="+mn-cs"/>
            </a:endParaRPr>
          </a:p>
        </p:txBody>
      </p:sp>
      <p:sp>
        <p:nvSpPr>
          <p:cNvPr id="6" name="Title 20">
            <a:extLst>
              <a:ext uri="{FF2B5EF4-FFF2-40B4-BE49-F238E27FC236}">
                <a16:creationId xmlns:a16="http://schemas.microsoft.com/office/drawing/2014/main" id="{EB90FD90-7C88-4F15-9DFA-1DE2DD34DC7B}"/>
              </a:ext>
            </a:extLst>
          </p:cNvPr>
          <p:cNvSpPr>
            <a:spLocks noGrp="1"/>
          </p:cNvSpPr>
          <p:nvPr>
            <p:ph type="title"/>
          </p:nvPr>
        </p:nvSpPr>
        <p:spPr/>
        <p:txBody>
          <a:bodyPr>
            <a:normAutofit/>
          </a:bodyPr>
          <a:lstStyle/>
          <a:p>
            <a:r>
              <a:rPr lang="en-US" dirty="0"/>
              <a:t>Car Insurance</a:t>
            </a:r>
          </a:p>
        </p:txBody>
      </p:sp>
      <p:sp>
        <p:nvSpPr>
          <p:cNvPr id="10" name="TextBox 9">
            <a:extLst>
              <a:ext uri="{FF2B5EF4-FFF2-40B4-BE49-F238E27FC236}">
                <a16:creationId xmlns:a16="http://schemas.microsoft.com/office/drawing/2014/main" id="{CF2404C3-F526-9A65-8581-0F53FB4BB953}"/>
              </a:ext>
            </a:extLst>
          </p:cNvPr>
          <p:cNvSpPr txBox="1"/>
          <p:nvPr/>
        </p:nvSpPr>
        <p:spPr>
          <a:xfrm>
            <a:off x="5354664" y="3779354"/>
            <a:ext cx="6286472" cy="1080000"/>
          </a:xfrm>
          <a:prstGeom prst="rect">
            <a:avLst/>
          </a:prstGeom>
          <a:solidFill>
            <a:schemeClr val="bg1">
              <a:lumMod val="75000"/>
            </a:schemeClr>
          </a:solidFill>
        </p:spPr>
        <p:txBody>
          <a:bodyPr wrap="square" lIns="180000" rIns="90000" numCol="1" rtlCol="0" anchor="ctr">
            <a:noAutofit/>
          </a:bodyPr>
          <a:lstStyle/>
          <a:p>
            <a:pPr>
              <a:buClr>
                <a:srgbClr val="C00000"/>
              </a:buClr>
            </a:pPr>
            <a:r>
              <a:rPr lang="en-GB" sz="1600" dirty="0">
                <a:latin typeface="Univers Next for HSBC Medium" panose="020B0503030202020203" pitchFamily="34" charset="0"/>
              </a:rPr>
              <a:t>You can reduce your car insurance premium by </a:t>
            </a:r>
            <a:br>
              <a:rPr lang="en-GB" sz="1600" dirty="0">
                <a:latin typeface="Univers Next for HSBC Medium" panose="020B0503030202020203" pitchFamily="34" charset="0"/>
              </a:rPr>
            </a:br>
            <a:r>
              <a:rPr lang="en-GB" sz="1600" dirty="0">
                <a:latin typeface="Univers Next for HSBC Medium" panose="020B0503030202020203" pitchFamily="34" charset="0"/>
              </a:rPr>
              <a:t>62% by building up your no claims bonus.**</a:t>
            </a:r>
          </a:p>
        </p:txBody>
      </p:sp>
      <p:sp>
        <p:nvSpPr>
          <p:cNvPr id="11" name="TextBox 10">
            <a:extLst>
              <a:ext uri="{FF2B5EF4-FFF2-40B4-BE49-F238E27FC236}">
                <a16:creationId xmlns:a16="http://schemas.microsoft.com/office/drawing/2014/main" id="{AC355130-7AB1-2D27-81DF-A5B32154A73B}"/>
              </a:ext>
            </a:extLst>
          </p:cNvPr>
          <p:cNvSpPr txBox="1"/>
          <p:nvPr/>
        </p:nvSpPr>
        <p:spPr>
          <a:xfrm>
            <a:off x="5354664" y="2614371"/>
            <a:ext cx="6286472" cy="1080000"/>
          </a:xfrm>
          <a:prstGeom prst="rect">
            <a:avLst/>
          </a:prstGeom>
          <a:solidFill>
            <a:schemeClr val="bg1">
              <a:lumMod val="75000"/>
            </a:schemeClr>
          </a:solidFill>
        </p:spPr>
        <p:txBody>
          <a:bodyPr wrap="square" lIns="180000" rIns="90000" numCol="1" rtlCol="0" anchor="ctr">
            <a:noAutofit/>
          </a:bodyPr>
          <a:lstStyle/>
          <a:p>
            <a:pPr>
              <a:buClr>
                <a:srgbClr val="C00000"/>
              </a:buClr>
            </a:pPr>
            <a:r>
              <a:rPr lang="en-GB" sz="1600" dirty="0">
                <a:latin typeface="Univers Next for HSBC Medium" panose="020B0503030202020203" pitchFamily="34" charset="0"/>
              </a:rPr>
              <a:t>51% of people can save money on their car insurance </a:t>
            </a:r>
            <a:br>
              <a:rPr lang="en-GB" sz="1600" dirty="0">
                <a:latin typeface="Univers Next for HSBC Medium" panose="020B0503030202020203" pitchFamily="34" charset="0"/>
              </a:rPr>
            </a:br>
            <a:r>
              <a:rPr lang="en-GB" sz="1600" dirty="0">
                <a:latin typeface="Univers Next for HSBC Medium" panose="020B0503030202020203" pitchFamily="34" charset="0"/>
              </a:rPr>
              <a:t>by shopping around.** </a:t>
            </a:r>
          </a:p>
        </p:txBody>
      </p:sp>
      <p:sp>
        <p:nvSpPr>
          <p:cNvPr id="12" name="TextBox 11">
            <a:extLst>
              <a:ext uri="{FF2B5EF4-FFF2-40B4-BE49-F238E27FC236}">
                <a16:creationId xmlns:a16="http://schemas.microsoft.com/office/drawing/2014/main" id="{652B1659-28C0-047A-4EA9-F114B878F671}"/>
              </a:ext>
            </a:extLst>
          </p:cNvPr>
          <p:cNvSpPr txBox="1"/>
          <p:nvPr/>
        </p:nvSpPr>
        <p:spPr>
          <a:xfrm>
            <a:off x="5362415" y="4990440"/>
            <a:ext cx="6286472" cy="1080000"/>
          </a:xfrm>
          <a:prstGeom prst="rect">
            <a:avLst/>
          </a:prstGeom>
          <a:solidFill>
            <a:schemeClr val="bg1">
              <a:lumMod val="75000"/>
            </a:schemeClr>
          </a:solidFill>
        </p:spPr>
        <p:txBody>
          <a:bodyPr wrap="square" lIns="180000" rIns="90000" numCol="1" rtlCol="0" anchor="ctr">
            <a:noAutofit/>
          </a:bodyPr>
          <a:lstStyle/>
          <a:p>
            <a:pPr>
              <a:buClr>
                <a:srgbClr val="C00000"/>
              </a:buClr>
            </a:pPr>
            <a:r>
              <a:rPr lang="en-GB" sz="1600" dirty="0">
                <a:latin typeface="Univers Next for HSBC Medium" panose="020B0503030202020203" pitchFamily="34" charset="0"/>
              </a:rPr>
              <a:t>You can reduce your car insurance premium </a:t>
            </a:r>
            <a:br>
              <a:rPr lang="en-GB" sz="1600" dirty="0">
                <a:latin typeface="Univers Next for HSBC Medium" panose="020B0503030202020203" pitchFamily="34" charset="0"/>
              </a:rPr>
            </a:br>
            <a:r>
              <a:rPr lang="en-GB" sz="1600" dirty="0">
                <a:latin typeface="Univers Next for HSBC Medium" panose="020B0503030202020203" pitchFamily="34" charset="0"/>
              </a:rPr>
              <a:t>by 15% by completing advance driving course.***</a:t>
            </a:r>
          </a:p>
        </p:txBody>
      </p:sp>
      <p:sp>
        <p:nvSpPr>
          <p:cNvPr id="13" name="TextBox 12">
            <a:extLst>
              <a:ext uri="{FF2B5EF4-FFF2-40B4-BE49-F238E27FC236}">
                <a16:creationId xmlns:a16="http://schemas.microsoft.com/office/drawing/2014/main" id="{95CE1D58-A448-16BD-BC16-D1F58A0F9E7D}"/>
              </a:ext>
            </a:extLst>
          </p:cNvPr>
          <p:cNvSpPr txBox="1"/>
          <p:nvPr/>
        </p:nvSpPr>
        <p:spPr>
          <a:xfrm>
            <a:off x="5354728" y="1449388"/>
            <a:ext cx="6285722" cy="1080000"/>
          </a:xfrm>
          <a:prstGeom prst="rect">
            <a:avLst/>
          </a:prstGeom>
          <a:solidFill>
            <a:schemeClr val="bg1">
              <a:lumMod val="75000"/>
            </a:schemeClr>
          </a:solidFill>
        </p:spPr>
        <p:txBody>
          <a:bodyPr wrap="square" lIns="180000" rIns="90000" numCol="1" rtlCol="0" anchor="ctr">
            <a:noAutofit/>
          </a:bodyPr>
          <a:lstStyle/>
          <a:p>
            <a:pPr>
              <a:buClr>
                <a:srgbClr val="C00000"/>
              </a:buClr>
            </a:pPr>
            <a:r>
              <a:rPr lang="en-GB" sz="1600" dirty="0">
                <a:latin typeface="Univers Next for HSBC Medium" panose="020B0503030202020203" pitchFamily="34" charset="0"/>
              </a:rPr>
              <a:t>In 2024, Young people aged 17-19 will pay on average </a:t>
            </a:r>
            <a:br>
              <a:rPr lang="en-GB" sz="1600" dirty="0">
                <a:latin typeface="Univers Next for HSBC Medium" panose="020B0503030202020203" pitchFamily="34" charset="0"/>
              </a:rPr>
            </a:br>
            <a:r>
              <a:rPr lang="en-GB" sz="1600" dirty="0">
                <a:latin typeface="Univers Next for HSBC Medium" panose="020B0503030202020203" pitchFamily="34" charset="0"/>
              </a:rPr>
              <a:t>£1,268.54 for a comprehensive policy.*</a:t>
            </a:r>
          </a:p>
        </p:txBody>
      </p:sp>
      <p:sp>
        <p:nvSpPr>
          <p:cNvPr id="15" name="TextBox 14">
            <a:extLst>
              <a:ext uri="{FF2B5EF4-FFF2-40B4-BE49-F238E27FC236}">
                <a16:creationId xmlns:a16="http://schemas.microsoft.com/office/drawing/2014/main" id="{E955F368-2797-B8E7-7550-8D2788583C45}"/>
              </a:ext>
            </a:extLst>
          </p:cNvPr>
          <p:cNvSpPr txBox="1"/>
          <p:nvPr/>
        </p:nvSpPr>
        <p:spPr>
          <a:xfrm>
            <a:off x="442064" y="1389530"/>
            <a:ext cx="3455760" cy="1938992"/>
          </a:xfrm>
          <a:prstGeom prst="rect">
            <a:avLst/>
          </a:prstGeom>
          <a:noFill/>
        </p:spPr>
        <p:txBody>
          <a:bodyPr wrap="square">
            <a:spAutoFit/>
          </a:bodyPr>
          <a:lstStyle/>
          <a:p>
            <a:pPr marL="12700" marR="5080">
              <a:spcAft>
                <a:spcPts val="1200"/>
              </a:spcAft>
              <a:buClr>
                <a:srgbClr val="DB0011"/>
              </a:buClr>
              <a:buSzPct val="110000"/>
            </a:pPr>
            <a:r>
              <a:rPr kumimoji="0" lang="en-GB" sz="1600" u="none" strike="noStrike" kern="1200" cap="none" spc="0" normalizeH="0" baseline="0" noProof="0" dirty="0">
                <a:ln>
                  <a:noFill/>
                </a:ln>
                <a:solidFill>
                  <a:schemeClr val="tx1"/>
                </a:solidFill>
                <a:effectLst/>
                <a:uLnTx/>
                <a:uFillTx/>
                <a:latin typeface="Univers Next for HSBC Light" panose="020B0403030202020203" pitchFamily="34" charset="0"/>
              </a:rPr>
              <a:t>What </a:t>
            </a:r>
            <a:r>
              <a:rPr lang="en-GB" sz="1600" dirty="0">
                <a:solidFill>
                  <a:schemeClr val="tx1"/>
                </a:solidFill>
                <a:latin typeface="Univers Next for HSBC Light" panose="020B0403030202020203" pitchFamily="34" charset="0"/>
              </a:rPr>
              <a:t>products are available?</a:t>
            </a:r>
            <a:endParaRPr kumimoji="0" lang="en-GB" sz="1600" u="none" strike="noStrike" kern="1200" cap="none" spc="0" normalizeH="0" baseline="0" noProof="0" dirty="0">
              <a:ln>
                <a:noFill/>
              </a:ln>
              <a:solidFill>
                <a:schemeClr val="tx1"/>
              </a:solidFill>
              <a:effectLst/>
              <a:uLnTx/>
              <a:uFillTx/>
              <a:latin typeface="Univers Next for HSBC Light" panose="020B0403030202020203" pitchFamily="34" charset="0"/>
            </a:endParaRPr>
          </a:p>
          <a:p>
            <a:pPr marL="298450" marR="5080" indent="-285750">
              <a:spcAft>
                <a:spcPts val="1200"/>
              </a:spcAft>
              <a:buClr>
                <a:srgbClr val="DB0011"/>
              </a:buClr>
              <a:buSzPct val="110000"/>
              <a:buFont typeface="System Font Regular"/>
              <a:buChar char="●"/>
            </a:pPr>
            <a:r>
              <a:rPr lang="en-GB" sz="1600" kern="0" dirty="0">
                <a:solidFill>
                  <a:prstClr val="black"/>
                </a:solidFill>
                <a:latin typeface="Univers Next for HSBC Light"/>
              </a:rPr>
              <a:t>Third Party</a:t>
            </a:r>
          </a:p>
          <a:p>
            <a:pPr marL="298450" marR="5080" indent="-285750">
              <a:spcAft>
                <a:spcPts val="1200"/>
              </a:spcAft>
              <a:buClr>
                <a:srgbClr val="DB0011"/>
              </a:buClr>
              <a:buSzPct val="110000"/>
              <a:buFont typeface="System Font Regular"/>
              <a:buChar char="●"/>
            </a:pPr>
            <a:r>
              <a:rPr lang="en-GB" sz="1600" kern="0" dirty="0">
                <a:solidFill>
                  <a:prstClr val="black"/>
                </a:solidFill>
                <a:latin typeface="Univers Next for HSBC Light"/>
              </a:rPr>
              <a:t>Third Party, Fire and Theft</a:t>
            </a:r>
          </a:p>
          <a:p>
            <a:pPr marL="298450" marR="5080" indent="-285750">
              <a:spcAft>
                <a:spcPts val="1200"/>
              </a:spcAft>
              <a:buClr>
                <a:srgbClr val="DB0011"/>
              </a:buClr>
              <a:buSzPct val="110000"/>
              <a:buFont typeface="System Font Regular"/>
              <a:buChar char="●"/>
            </a:pPr>
            <a:r>
              <a:rPr lang="en-GB" sz="1600" kern="0" dirty="0">
                <a:solidFill>
                  <a:prstClr val="black"/>
                </a:solidFill>
                <a:latin typeface="Univers Next for HSBC Light"/>
              </a:rPr>
              <a:t>Fully Comprehensive</a:t>
            </a:r>
          </a:p>
          <a:p>
            <a:pPr marL="298450" marR="5080" indent="-285750">
              <a:spcAft>
                <a:spcPts val="1200"/>
              </a:spcAft>
              <a:buClr>
                <a:srgbClr val="DB0011"/>
              </a:buClr>
              <a:buSzPct val="110000"/>
              <a:buFont typeface="System Font Regular"/>
              <a:buChar char="●"/>
            </a:pPr>
            <a:r>
              <a:rPr lang="en-GB" sz="1600" kern="0" dirty="0">
                <a:solidFill>
                  <a:prstClr val="black"/>
                </a:solidFill>
                <a:latin typeface="Univers Next for HSBC Light"/>
              </a:rPr>
              <a:t>Legal cover</a:t>
            </a:r>
          </a:p>
        </p:txBody>
      </p:sp>
      <p:sp>
        <p:nvSpPr>
          <p:cNvPr id="16" name="TextBox 15">
            <a:extLst>
              <a:ext uri="{FF2B5EF4-FFF2-40B4-BE49-F238E27FC236}">
                <a16:creationId xmlns:a16="http://schemas.microsoft.com/office/drawing/2014/main" id="{86B173DD-A936-3F97-E01C-143080A591E3}"/>
              </a:ext>
            </a:extLst>
          </p:cNvPr>
          <p:cNvSpPr txBox="1"/>
          <p:nvPr/>
        </p:nvSpPr>
        <p:spPr>
          <a:xfrm>
            <a:off x="442064" y="3652283"/>
            <a:ext cx="6145078" cy="1938992"/>
          </a:xfrm>
          <a:prstGeom prst="rect">
            <a:avLst/>
          </a:prstGeom>
          <a:noFill/>
        </p:spPr>
        <p:txBody>
          <a:bodyPr wrap="square">
            <a:spAutoFit/>
          </a:bodyPr>
          <a:lstStyle/>
          <a:p>
            <a:pPr marL="12700" marR="5080">
              <a:spcAft>
                <a:spcPts val="1200"/>
              </a:spcAft>
              <a:buClr>
                <a:srgbClr val="DB0011"/>
              </a:buClr>
              <a:buSzPct val="110000"/>
            </a:pPr>
            <a:r>
              <a:rPr kumimoji="0" lang="en-GB" sz="1600" u="none" strike="noStrike" kern="1200" cap="none" spc="0" normalizeH="0" baseline="0" noProof="0" dirty="0">
                <a:ln>
                  <a:noFill/>
                </a:ln>
                <a:solidFill>
                  <a:schemeClr val="tx1"/>
                </a:solidFill>
                <a:effectLst/>
                <a:uLnTx/>
                <a:uFillTx/>
                <a:latin typeface="Univers Next for HSBC Light" panose="020B0403030202020203" pitchFamily="34" charset="0"/>
              </a:rPr>
              <a:t>How can you lower your bill?</a:t>
            </a:r>
          </a:p>
          <a:p>
            <a:pPr marL="298450" marR="5080" indent="-285750">
              <a:spcAft>
                <a:spcPts val="1200"/>
              </a:spcAft>
              <a:buClr>
                <a:srgbClr val="DB0011"/>
              </a:buClr>
              <a:buSzPct val="110000"/>
              <a:buFont typeface="System Font Regular"/>
              <a:buChar char="●"/>
            </a:pPr>
            <a:r>
              <a:rPr lang="en-GB" sz="1600" kern="0" dirty="0">
                <a:solidFill>
                  <a:prstClr val="black"/>
                </a:solidFill>
                <a:latin typeface="Univers Next for HSBC Light"/>
              </a:rPr>
              <a:t>Black Box</a:t>
            </a:r>
          </a:p>
          <a:p>
            <a:pPr marL="298450" marR="5080" indent="-285750">
              <a:spcAft>
                <a:spcPts val="1200"/>
              </a:spcAft>
              <a:buClr>
                <a:srgbClr val="DB0011"/>
              </a:buClr>
              <a:buSzPct val="110000"/>
              <a:buFont typeface="System Font Regular"/>
              <a:buChar char="●"/>
            </a:pPr>
            <a:r>
              <a:rPr lang="en-GB" sz="1600" kern="0" dirty="0">
                <a:solidFill>
                  <a:prstClr val="black"/>
                </a:solidFill>
                <a:latin typeface="Univers Next for HSBC Light"/>
              </a:rPr>
              <a:t>Use comparison websites</a:t>
            </a:r>
          </a:p>
          <a:p>
            <a:pPr marL="298450" marR="5080" indent="-285750">
              <a:spcAft>
                <a:spcPts val="1200"/>
              </a:spcAft>
              <a:buClr>
                <a:srgbClr val="DB0011"/>
              </a:buClr>
              <a:buSzPct val="110000"/>
              <a:buFont typeface="System Font Regular"/>
              <a:buChar char="●"/>
            </a:pPr>
            <a:r>
              <a:rPr lang="en-GB" sz="1600" kern="0" dirty="0">
                <a:solidFill>
                  <a:prstClr val="black"/>
                </a:solidFill>
                <a:latin typeface="Univers Next for HSBC Light"/>
              </a:rPr>
              <a:t>Build no claims bonus</a:t>
            </a:r>
          </a:p>
          <a:p>
            <a:pPr marL="298450" marR="5080" indent="-285750">
              <a:spcAft>
                <a:spcPts val="1200"/>
              </a:spcAft>
              <a:buClr>
                <a:srgbClr val="DB0011"/>
              </a:buClr>
              <a:buSzPct val="110000"/>
              <a:buFont typeface="System Font Regular"/>
              <a:buChar char="●"/>
            </a:pPr>
            <a:r>
              <a:rPr lang="en-GB" sz="1600" kern="0" dirty="0">
                <a:solidFill>
                  <a:prstClr val="black"/>
                </a:solidFill>
                <a:latin typeface="Univers Next for HSBC Light"/>
              </a:rPr>
              <a:t>Advance driving course</a:t>
            </a:r>
          </a:p>
        </p:txBody>
      </p:sp>
      <p:sp>
        <p:nvSpPr>
          <p:cNvPr id="21" name="TextBox 20">
            <a:extLst>
              <a:ext uri="{FF2B5EF4-FFF2-40B4-BE49-F238E27FC236}">
                <a16:creationId xmlns:a16="http://schemas.microsoft.com/office/drawing/2014/main" id="{34CEA1AB-80EA-077E-7AD6-1857B75DCAE2}"/>
              </a:ext>
            </a:extLst>
          </p:cNvPr>
          <p:cNvSpPr txBox="1"/>
          <p:nvPr/>
        </p:nvSpPr>
        <p:spPr>
          <a:xfrm>
            <a:off x="7427913" y="6593968"/>
            <a:ext cx="4213223" cy="246221"/>
          </a:xfrm>
          <a:prstGeom prst="rect">
            <a:avLst/>
          </a:prstGeom>
          <a:noFill/>
        </p:spPr>
        <p:txBody>
          <a:bodyPr wrap="square" rtlCol="0">
            <a:spAutoFit/>
          </a:bodyPr>
          <a:lstStyle/>
          <a:p>
            <a:pPr algn="r"/>
            <a:r>
              <a:rPr lang="en-US" sz="1000" b="0" i="0" dirty="0">
                <a:latin typeface="Univers Next for HSBC Light" panose="020B0403030202020203" pitchFamily="34" charset="0"/>
              </a:rPr>
              <a:t>Module 2 – Session 4 – </a:t>
            </a:r>
            <a:r>
              <a:rPr lang="en-GB" sz="1000" dirty="0">
                <a:solidFill>
                  <a:srgbClr val="000000"/>
                </a:solidFill>
                <a:latin typeface="Univers Next for HSBC Light" panose="020B0403030202020203" pitchFamily="34" charset="0"/>
              </a:rPr>
              <a:t>Financial Planning </a:t>
            </a:r>
            <a:endParaRPr lang="en-US" sz="1000" b="0" i="0" dirty="0">
              <a:latin typeface="Univers Next for HSBC Light" panose="020B0403030202020203" pitchFamily="34" charset="0"/>
            </a:endParaRPr>
          </a:p>
        </p:txBody>
      </p:sp>
      <p:sp>
        <p:nvSpPr>
          <p:cNvPr id="24" name="Oval 23">
            <a:extLst>
              <a:ext uri="{FF2B5EF4-FFF2-40B4-BE49-F238E27FC236}">
                <a16:creationId xmlns:a16="http://schemas.microsoft.com/office/drawing/2014/main" id="{8A15C135-1267-CAC4-D51E-F3C39D72AA0B}"/>
              </a:ext>
            </a:extLst>
          </p:cNvPr>
          <p:cNvSpPr/>
          <p:nvPr/>
        </p:nvSpPr>
        <p:spPr>
          <a:xfrm>
            <a:off x="3514603" y="5885825"/>
            <a:ext cx="1710163" cy="317587"/>
          </a:xfrm>
          <a:prstGeom prst="ellipse">
            <a:avLst/>
          </a:prstGeom>
          <a:solidFill>
            <a:schemeClr val="tx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A orange and white cone&#10;&#10;Description automatically generated">
            <a:extLst>
              <a:ext uri="{FF2B5EF4-FFF2-40B4-BE49-F238E27FC236}">
                <a16:creationId xmlns:a16="http://schemas.microsoft.com/office/drawing/2014/main" id="{483EF29F-6598-7BE2-99B8-8DC14F369E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40626" y="4264420"/>
            <a:ext cx="1921789" cy="1921789"/>
          </a:xfrm>
          <a:prstGeom prst="rect">
            <a:avLst/>
          </a:prstGeom>
        </p:spPr>
      </p:pic>
      <p:pic>
        <p:nvPicPr>
          <p:cNvPr id="2" name="Picture 1" descr="A question mark and a question mark in a chat bubble&#10;&#10;Description automatically generated">
            <a:extLst>
              <a:ext uri="{FF2B5EF4-FFF2-40B4-BE49-F238E27FC236}">
                <a16:creationId xmlns:a16="http://schemas.microsoft.com/office/drawing/2014/main" id="{32319A58-1ECF-0621-EBEC-606C32A07C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31913" y="321972"/>
            <a:ext cx="953397" cy="953397"/>
          </a:xfrm>
          <a:prstGeom prst="rect">
            <a:avLst/>
          </a:prstGeom>
        </p:spPr>
      </p:pic>
      <p:sp>
        <p:nvSpPr>
          <p:cNvPr id="7" name="TextBox 6">
            <a:extLst>
              <a:ext uri="{FF2B5EF4-FFF2-40B4-BE49-F238E27FC236}">
                <a16:creationId xmlns:a16="http://schemas.microsoft.com/office/drawing/2014/main" id="{ABCD262A-1216-B4F5-6750-4227E1A8D334}"/>
              </a:ext>
            </a:extLst>
          </p:cNvPr>
          <p:cNvSpPr txBox="1"/>
          <p:nvPr/>
        </p:nvSpPr>
        <p:spPr>
          <a:xfrm>
            <a:off x="5298743" y="6127911"/>
            <a:ext cx="4712004" cy="553998"/>
          </a:xfrm>
          <a:prstGeom prst="rect">
            <a:avLst/>
          </a:prstGeom>
          <a:noFill/>
        </p:spPr>
        <p:txBody>
          <a:bodyPr wrap="square">
            <a:spAutoFit/>
          </a:bodyPr>
          <a:lstStyle/>
          <a:p>
            <a:pPr>
              <a:buClr>
                <a:srgbClr val="C00000"/>
              </a:buClr>
            </a:pPr>
            <a:r>
              <a:rPr lang="en-GB" sz="1000" dirty="0">
                <a:latin typeface="Univers Next for HSBC Light" panose="020B0403030202020203" pitchFamily="34" charset="0"/>
              </a:rPr>
              <a:t>*</a:t>
            </a:r>
            <a:r>
              <a:rPr lang="en-GB" sz="1000" dirty="0" err="1">
                <a:latin typeface="Univers Next for HSBC Light" panose="020B0403030202020203" pitchFamily="34" charset="0"/>
              </a:rPr>
              <a:t>Independent.co.uk</a:t>
            </a:r>
            <a:r>
              <a:rPr lang="en-GB" sz="1000" dirty="0">
                <a:latin typeface="Univers Next for HSBC Light" panose="020B0403030202020203" pitchFamily="34" charset="0"/>
              </a:rPr>
              <a:t> Advisor (Feb 2024) </a:t>
            </a:r>
            <a:r>
              <a:rPr lang="en-GB" sz="1000" dirty="0">
                <a:solidFill>
                  <a:srgbClr val="000000"/>
                </a:solidFill>
                <a:effectLst/>
                <a:latin typeface="Univers Next for HSBC Light" panose="020B0403030202020203" pitchFamily="34" charset="0"/>
              </a:rPr>
              <a:t>**Consumer Intelligence (August 2023) ***</a:t>
            </a:r>
            <a:r>
              <a:rPr lang="en-GB" sz="1000" dirty="0" err="1">
                <a:solidFill>
                  <a:srgbClr val="000000"/>
                </a:solidFill>
                <a:effectLst/>
                <a:latin typeface="Univers Next for HSBC Light" panose="020B0403030202020203" pitchFamily="34" charset="0"/>
              </a:rPr>
              <a:t>Confused.com</a:t>
            </a:r>
            <a:r>
              <a:rPr lang="en-GB" sz="1000" dirty="0">
                <a:solidFill>
                  <a:srgbClr val="000000"/>
                </a:solidFill>
                <a:effectLst/>
                <a:latin typeface="Univers Next for HSBC Light" panose="020B0403030202020203" pitchFamily="34" charset="0"/>
              </a:rPr>
              <a:t> (August 2023) In comparison to a new driver</a:t>
            </a:r>
          </a:p>
          <a:p>
            <a:pPr>
              <a:buClr>
                <a:srgbClr val="C00000"/>
              </a:buClr>
            </a:pPr>
            <a:endParaRPr lang="en-GB" sz="1000" dirty="0">
              <a:latin typeface="Univers Next for HSBC Light" panose="020B0403030202020203" pitchFamily="34" charset="0"/>
            </a:endParaRPr>
          </a:p>
        </p:txBody>
      </p:sp>
    </p:spTree>
    <p:extLst>
      <p:ext uri="{BB962C8B-B14F-4D97-AF65-F5344CB8AC3E}">
        <p14:creationId xmlns:p14="http://schemas.microsoft.com/office/powerpoint/2010/main" val="161418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8507ABE-644E-C551-3E56-37A12AC00D4E}"/>
              </a:ext>
            </a:extLst>
          </p:cNvPr>
          <p:cNvSpPr/>
          <p:nvPr/>
        </p:nvSpPr>
        <p:spPr>
          <a:xfrm>
            <a:off x="0" y="0"/>
            <a:ext cx="7427913" cy="6858000"/>
          </a:xfrm>
          <a:prstGeom prst="rect">
            <a:avLst/>
          </a:prstGeom>
          <a:solidFill>
            <a:srgbClr val="D7D8D6">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F78E516-DCF4-D648-C984-6B7367B9E7ED}"/>
              </a:ext>
            </a:extLst>
          </p:cNvPr>
          <p:cNvSpPr>
            <a:spLocks noGrp="1"/>
          </p:cNvSpPr>
          <p:nvPr>
            <p:ph type="title"/>
          </p:nvPr>
        </p:nvSpPr>
        <p:spPr/>
        <p:txBody>
          <a:bodyPr>
            <a:normAutofit/>
          </a:bodyPr>
          <a:lstStyle/>
          <a:p>
            <a:r>
              <a:rPr kumimoji="0" lang="en-GB" sz="4400" u="none" strike="noStrike" kern="1200" cap="none" spc="0" normalizeH="0" baseline="0" noProof="0" dirty="0">
                <a:ln>
                  <a:noFill/>
                </a:ln>
                <a:solidFill>
                  <a:prstClr val="black"/>
                </a:solidFill>
                <a:effectLst/>
                <a:uLnTx/>
                <a:uFillTx/>
                <a:latin typeface="Univers Next for HSBC Thin" panose="020B0303030202020203" pitchFamily="34" charset="77"/>
                <a:ea typeface="+mn-ea"/>
                <a:cs typeface="+mn-cs"/>
              </a:rPr>
              <a:t>Stretch Challenge</a:t>
            </a:r>
          </a:p>
        </p:txBody>
      </p:sp>
      <p:sp>
        <p:nvSpPr>
          <p:cNvPr id="16" name="Slide number">
            <a:extLst>
              <a:ext uri="{FF2B5EF4-FFF2-40B4-BE49-F238E27FC236}">
                <a16:creationId xmlns:a16="http://schemas.microsoft.com/office/drawing/2014/main" id="{9FEB72E5-0182-D282-6EC1-478BBC819C92}"/>
              </a:ext>
            </a:extLst>
          </p:cNvPr>
          <p:cNvSpPr>
            <a:spLocks noChangeArrowheads="1"/>
          </p:cNvSpPr>
          <p:nvPr/>
        </p:nvSpPr>
        <p:spPr bwMode="gray">
          <a:xfrm>
            <a:off x="11643472" y="6593968"/>
            <a:ext cx="6427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Autofit/>
          </a:bodyPr>
          <a:lstStyle/>
          <a:p>
            <a:pPr algn="ctr" defTabSz="1060209" fontAlgn="base">
              <a:lnSpc>
                <a:spcPct val="100000"/>
              </a:lnSpc>
              <a:spcBef>
                <a:spcPts val="0"/>
              </a:spcBef>
              <a:spcAft>
                <a:spcPts val="0"/>
              </a:spcAft>
            </a:pPr>
            <a:fld id="{1CF9EA00-886D-43B8-A53F-CB3B22E97C6F}" type="slidenum">
              <a:rPr lang="en-GB" altLang="zh-TW" sz="1000" b="0" i="0" kern="1200" smtClean="0">
                <a:solidFill>
                  <a:schemeClr val="tx1"/>
                </a:solidFill>
                <a:latin typeface="Univers Next for HSBC Light" panose="020B0403030202020203" pitchFamily="34" charset="0"/>
                <a:ea typeface="+mn-ea"/>
                <a:cs typeface="+mn-cs"/>
              </a:rPr>
              <a:pPr algn="ctr" defTabSz="1060209" fontAlgn="base">
                <a:lnSpc>
                  <a:spcPct val="100000"/>
                </a:lnSpc>
                <a:spcBef>
                  <a:spcPts val="0"/>
                </a:spcBef>
                <a:spcAft>
                  <a:spcPts val="0"/>
                </a:spcAft>
              </a:pPr>
              <a:t>11</a:t>
            </a:fld>
            <a:endParaRPr lang="en-GB" altLang="zh-TW" sz="1000" b="0" i="0" kern="1200" dirty="0">
              <a:solidFill>
                <a:schemeClr val="tx1"/>
              </a:solidFill>
              <a:latin typeface="Univers Next for HSBC Light" panose="020B0403030202020203" pitchFamily="34" charset="0"/>
              <a:ea typeface="+mn-ea"/>
              <a:cs typeface="+mn-cs"/>
            </a:endParaRPr>
          </a:p>
        </p:txBody>
      </p:sp>
      <p:sp>
        <p:nvSpPr>
          <p:cNvPr id="6" name="object 7">
            <a:extLst>
              <a:ext uri="{FF2B5EF4-FFF2-40B4-BE49-F238E27FC236}">
                <a16:creationId xmlns:a16="http://schemas.microsoft.com/office/drawing/2014/main" id="{76862359-02D6-4D16-F72C-2B647B9A24D3}"/>
              </a:ext>
            </a:extLst>
          </p:cNvPr>
          <p:cNvSpPr txBox="1"/>
          <p:nvPr/>
        </p:nvSpPr>
        <p:spPr>
          <a:xfrm>
            <a:off x="550863" y="1449388"/>
            <a:ext cx="4531091" cy="4265612"/>
          </a:xfrm>
          <a:prstGeom prst="rect">
            <a:avLst/>
          </a:prstGeom>
        </p:spPr>
        <p:txBody>
          <a:bodyPr vert="horz" wrap="square" lIns="0" tIns="12700" rIns="0" bIns="0" rtlCol="0">
            <a:noAutofit/>
          </a:bodyPr>
          <a:lstStyle/>
          <a:p>
            <a:pPr marL="298450" marR="5080" indent="-285750">
              <a:spcAft>
                <a:spcPts val="1200"/>
              </a:spcAft>
              <a:buClr>
                <a:srgbClr val="DB0011"/>
              </a:buClr>
              <a:buSzPct val="110000"/>
              <a:buFont typeface="System Font Regular"/>
              <a:buChar char="●"/>
            </a:pPr>
            <a:r>
              <a:rPr lang="en-GB" sz="1600" kern="0" dirty="0">
                <a:solidFill>
                  <a:prstClr val="black"/>
                </a:solidFill>
                <a:latin typeface="Univers Next for HSBC Light"/>
              </a:rPr>
              <a:t>Taking the time to build your financial plan is an important skill to help you prioritise your next steps.</a:t>
            </a:r>
          </a:p>
          <a:p>
            <a:pPr marL="298450" marR="5080" indent="-285750">
              <a:spcAft>
                <a:spcPts val="1200"/>
              </a:spcAft>
              <a:buClr>
                <a:srgbClr val="DB0011"/>
              </a:buClr>
              <a:buSzPct val="110000"/>
              <a:buFont typeface="System Font Regular"/>
              <a:buChar char="●"/>
            </a:pPr>
            <a:r>
              <a:rPr lang="en-GB" sz="1600" kern="0" dirty="0">
                <a:solidFill>
                  <a:prstClr val="black"/>
                </a:solidFill>
                <a:latin typeface="Univers Next for HSBC Light"/>
              </a:rPr>
              <a:t>You are 42% more likely to achieve your goals if they are written down.</a:t>
            </a:r>
          </a:p>
          <a:p>
            <a:pPr marL="298450" marR="5080" indent="-285750">
              <a:spcAft>
                <a:spcPts val="1200"/>
              </a:spcAft>
              <a:buClr>
                <a:srgbClr val="DB0011"/>
              </a:buClr>
              <a:buSzPct val="110000"/>
              <a:buFont typeface="System Font Regular"/>
              <a:buChar char="●"/>
            </a:pPr>
            <a:r>
              <a:rPr lang="en-GB" sz="1600" kern="0" dirty="0">
                <a:solidFill>
                  <a:prstClr val="black"/>
                </a:solidFill>
                <a:latin typeface="Univers Next for HSBC Light"/>
              </a:rPr>
              <a:t>Write a letter to your 30-year-old self and share your personal/financial goals including the steps you could take to achieve them.</a:t>
            </a:r>
          </a:p>
          <a:p>
            <a:pPr marL="298450" marR="5080" indent="-285750">
              <a:spcAft>
                <a:spcPts val="1200"/>
              </a:spcAft>
              <a:buClr>
                <a:srgbClr val="DB0011"/>
              </a:buClr>
              <a:buSzPct val="110000"/>
              <a:buFont typeface="System Font Regular"/>
              <a:buChar char="●"/>
            </a:pPr>
            <a:r>
              <a:rPr lang="en-GB" sz="1600" kern="0" dirty="0">
                <a:solidFill>
                  <a:prstClr val="black"/>
                </a:solidFill>
                <a:latin typeface="Univers Next for HSBC Light"/>
              </a:rPr>
              <a:t>Writing this letter will empower you to build self-awareness of your goals, own your next steps and then monitor your progress.</a:t>
            </a:r>
          </a:p>
          <a:p>
            <a:pPr marL="298450" marR="5080" indent="-285750">
              <a:spcAft>
                <a:spcPts val="1200"/>
              </a:spcAft>
              <a:buClr>
                <a:srgbClr val="DB0011"/>
              </a:buClr>
              <a:buSzPct val="110000"/>
              <a:buFont typeface="System Font Regular"/>
              <a:buChar char="●"/>
            </a:pPr>
            <a:r>
              <a:rPr lang="en-GB" sz="1600" kern="0" dirty="0">
                <a:solidFill>
                  <a:prstClr val="black"/>
                </a:solidFill>
                <a:latin typeface="Univers Next for HSBC Light"/>
              </a:rPr>
              <a:t>Think about your career, your living situation, your savings goals, your budget and how you keep your financial plan protected. </a:t>
            </a:r>
          </a:p>
          <a:p>
            <a:pPr marL="298450" marR="5080" indent="-285750">
              <a:spcAft>
                <a:spcPts val="1200"/>
              </a:spcAft>
              <a:buClr>
                <a:srgbClr val="DB0011"/>
              </a:buClr>
              <a:buSzPct val="110000"/>
              <a:buFont typeface="System Font Regular"/>
              <a:buChar char="●"/>
            </a:pPr>
            <a:endParaRPr lang="en-GB" sz="1600" kern="0" dirty="0">
              <a:solidFill>
                <a:prstClr val="black"/>
              </a:solidFill>
              <a:latin typeface="Univers Next for HSBC Light"/>
            </a:endParaRPr>
          </a:p>
          <a:p>
            <a:pPr marL="298450" marR="5080" indent="-285750">
              <a:spcAft>
                <a:spcPts val="1200"/>
              </a:spcAft>
              <a:buClr>
                <a:srgbClr val="DB0011"/>
              </a:buClr>
              <a:buSzPct val="110000"/>
              <a:buFont typeface="System Font Regular"/>
              <a:buChar char="●"/>
            </a:pPr>
            <a:endParaRPr lang="en-GB" sz="1600" kern="0" dirty="0">
              <a:solidFill>
                <a:prstClr val="black"/>
              </a:solidFill>
              <a:latin typeface="Univers Next for HSBC Light"/>
            </a:endParaRPr>
          </a:p>
          <a:p>
            <a:pPr marL="298450" marR="5080" indent="-285750">
              <a:spcAft>
                <a:spcPts val="1200"/>
              </a:spcAft>
              <a:buClr>
                <a:srgbClr val="DB0011"/>
              </a:buClr>
              <a:buSzPct val="110000"/>
              <a:buFont typeface="System Font Regular"/>
              <a:buChar char="●"/>
            </a:pPr>
            <a:endParaRPr lang="en-GB" sz="1600" kern="0" dirty="0">
              <a:solidFill>
                <a:prstClr val="black"/>
              </a:solidFill>
              <a:latin typeface="Univers Next for HSBC Light"/>
            </a:endParaRPr>
          </a:p>
          <a:p>
            <a:pPr marL="298450" marR="5080" indent="-285750">
              <a:spcAft>
                <a:spcPts val="1200"/>
              </a:spcAft>
              <a:buClr>
                <a:srgbClr val="DB0011"/>
              </a:buClr>
              <a:buSzPct val="110000"/>
              <a:buFont typeface="System Font Regular"/>
              <a:buChar char="●"/>
            </a:pPr>
            <a:endParaRPr lang="en-GB" sz="1600" kern="0" dirty="0">
              <a:solidFill>
                <a:prstClr val="black"/>
              </a:solidFill>
              <a:latin typeface="Univers Next for HSBC Light"/>
            </a:endParaRPr>
          </a:p>
          <a:p>
            <a:pPr marL="298450" marR="5080" indent="-285750">
              <a:spcAft>
                <a:spcPts val="1200"/>
              </a:spcAft>
              <a:buClr>
                <a:srgbClr val="DB0011"/>
              </a:buClr>
              <a:buSzPct val="110000"/>
              <a:buFont typeface="System Font Regular"/>
              <a:buChar char="●"/>
            </a:pPr>
            <a:endParaRPr lang="en-GB" sz="1600" kern="0" dirty="0">
              <a:solidFill>
                <a:prstClr val="black"/>
              </a:solidFill>
              <a:latin typeface="Univers Next for HSBC Light"/>
            </a:endParaRPr>
          </a:p>
        </p:txBody>
      </p:sp>
      <p:grpSp>
        <p:nvGrpSpPr>
          <p:cNvPr id="15" name="Group 14">
            <a:extLst>
              <a:ext uri="{FF2B5EF4-FFF2-40B4-BE49-F238E27FC236}">
                <a16:creationId xmlns:a16="http://schemas.microsoft.com/office/drawing/2014/main" id="{0915E927-7B08-A71F-6411-F805B415BB30}"/>
              </a:ext>
            </a:extLst>
          </p:cNvPr>
          <p:cNvGrpSpPr/>
          <p:nvPr/>
        </p:nvGrpSpPr>
        <p:grpSpPr>
          <a:xfrm>
            <a:off x="8330468" y="586227"/>
            <a:ext cx="2642332" cy="2705814"/>
            <a:chOff x="7978776" y="1597342"/>
            <a:chExt cx="3311320" cy="3390875"/>
          </a:xfrm>
        </p:grpSpPr>
        <p:sp>
          <p:nvSpPr>
            <p:cNvPr id="13" name="Oval 12">
              <a:extLst>
                <a:ext uri="{FF2B5EF4-FFF2-40B4-BE49-F238E27FC236}">
                  <a16:creationId xmlns:a16="http://schemas.microsoft.com/office/drawing/2014/main" id="{9A892864-21B1-57F8-2675-0132D8618301}"/>
                </a:ext>
              </a:extLst>
            </p:cNvPr>
            <p:cNvSpPr/>
            <p:nvPr/>
          </p:nvSpPr>
          <p:spPr>
            <a:xfrm>
              <a:off x="8113464" y="4413809"/>
              <a:ext cx="3074873" cy="574408"/>
            </a:xfrm>
            <a:prstGeom prst="ellipse">
              <a:avLst/>
            </a:prstGeom>
            <a:solidFill>
              <a:schemeClr val="tx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ipboard with papers and circles&#10;&#10;Description automatically generated">
              <a:extLst>
                <a:ext uri="{FF2B5EF4-FFF2-40B4-BE49-F238E27FC236}">
                  <a16:creationId xmlns:a16="http://schemas.microsoft.com/office/drawing/2014/main" id="{8A0B4385-C294-F3B6-3524-DE21B5473D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78776" y="1597342"/>
              <a:ext cx="3311320" cy="3311320"/>
            </a:xfrm>
            <a:prstGeom prst="rect">
              <a:avLst/>
            </a:prstGeom>
          </p:spPr>
        </p:pic>
      </p:grpSp>
      <p:pic>
        <p:nvPicPr>
          <p:cNvPr id="19" name="Picture 18">
            <a:extLst>
              <a:ext uri="{FF2B5EF4-FFF2-40B4-BE49-F238E27FC236}">
                <a16:creationId xmlns:a16="http://schemas.microsoft.com/office/drawing/2014/main" id="{D81A1E3E-8618-40A5-DE05-AFBC3E9BA94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971196" y="2959985"/>
            <a:ext cx="7552644" cy="4706430"/>
          </a:xfrm>
          <a:prstGeom prst="rect">
            <a:avLst/>
          </a:prstGeom>
        </p:spPr>
      </p:pic>
    </p:spTree>
    <p:extLst>
      <p:ext uri="{BB962C8B-B14F-4D97-AF65-F5344CB8AC3E}">
        <p14:creationId xmlns:p14="http://schemas.microsoft.com/office/powerpoint/2010/main" val="8705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318AE71B-3080-80F8-1044-58C29CB583D2}"/>
              </a:ext>
            </a:extLst>
          </p:cNvPr>
          <p:cNvSpPr>
            <a:spLocks noGrp="1"/>
          </p:cNvSpPr>
          <p:nvPr>
            <p:ph type="title"/>
          </p:nvPr>
        </p:nvSpPr>
        <p:spPr>
          <a:xfrm>
            <a:off x="550863" y="380494"/>
            <a:ext cx="5176606" cy="836354"/>
          </a:xfrm>
        </p:spPr>
        <p:txBody>
          <a:bodyPr/>
          <a:lstStyle/>
          <a:p>
            <a:pPr lvl="0"/>
            <a:r>
              <a:rPr lang="en-GB" noProof="0" dirty="0"/>
              <a:t>Life Stages</a:t>
            </a:r>
          </a:p>
        </p:txBody>
      </p:sp>
      <p:sp>
        <p:nvSpPr>
          <p:cNvPr id="20" name="TextBox 19">
            <a:extLst>
              <a:ext uri="{FF2B5EF4-FFF2-40B4-BE49-F238E27FC236}">
                <a16:creationId xmlns:a16="http://schemas.microsoft.com/office/drawing/2014/main" id="{43EC31E6-C3F5-7DC9-C3F4-DD8CDEB00451}"/>
              </a:ext>
            </a:extLst>
          </p:cNvPr>
          <p:cNvSpPr txBox="1"/>
          <p:nvPr/>
        </p:nvSpPr>
        <p:spPr>
          <a:xfrm>
            <a:off x="7427913" y="6593968"/>
            <a:ext cx="4213223" cy="246221"/>
          </a:xfrm>
          <a:prstGeom prst="rect">
            <a:avLst/>
          </a:prstGeom>
          <a:noFill/>
        </p:spPr>
        <p:txBody>
          <a:bodyPr wrap="square" rtlCol="0">
            <a:spAutoFit/>
          </a:bodyPr>
          <a:lstStyle/>
          <a:p>
            <a:pPr algn="r"/>
            <a:r>
              <a:rPr lang="en-US" sz="1000" b="0" i="0" dirty="0">
                <a:latin typeface="Univers Next for HSBC Light" panose="020B0403030202020203" pitchFamily="34" charset="0"/>
              </a:rPr>
              <a:t>Module 2 – Session 4 – </a:t>
            </a:r>
            <a:r>
              <a:rPr lang="en-GB" sz="1000" dirty="0">
                <a:solidFill>
                  <a:srgbClr val="000000"/>
                </a:solidFill>
                <a:latin typeface="Univers Next for HSBC Light" panose="020B0403030202020203" pitchFamily="34" charset="0"/>
              </a:rPr>
              <a:t>Financial Planning </a:t>
            </a:r>
            <a:endParaRPr lang="en-US" sz="1000" b="0" i="0" dirty="0">
              <a:latin typeface="Univers Next for HSBC Light" panose="020B0403030202020203" pitchFamily="34" charset="0"/>
            </a:endParaRPr>
          </a:p>
        </p:txBody>
      </p:sp>
      <p:sp>
        <p:nvSpPr>
          <p:cNvPr id="21" name="Slide number">
            <a:extLst>
              <a:ext uri="{FF2B5EF4-FFF2-40B4-BE49-F238E27FC236}">
                <a16:creationId xmlns:a16="http://schemas.microsoft.com/office/drawing/2014/main" id="{68263FEC-AC6C-7FD8-7507-53A64AB23945}"/>
              </a:ext>
            </a:extLst>
          </p:cNvPr>
          <p:cNvSpPr>
            <a:spLocks noChangeArrowheads="1"/>
          </p:cNvSpPr>
          <p:nvPr/>
        </p:nvSpPr>
        <p:spPr bwMode="gray">
          <a:xfrm>
            <a:off x="11643472" y="6593968"/>
            <a:ext cx="6427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Autofit/>
          </a:bodyPr>
          <a:lstStyle/>
          <a:p>
            <a:pPr algn="ctr" defTabSz="1060209" fontAlgn="base">
              <a:lnSpc>
                <a:spcPct val="100000"/>
              </a:lnSpc>
              <a:spcBef>
                <a:spcPts val="0"/>
              </a:spcBef>
              <a:spcAft>
                <a:spcPts val="0"/>
              </a:spcAft>
            </a:pPr>
            <a:fld id="{1CF9EA00-886D-43B8-A53F-CB3B22E97C6F}" type="slidenum">
              <a:rPr lang="en-GB" altLang="zh-TW" sz="1000" b="0" i="0" kern="1200" smtClean="0">
                <a:solidFill>
                  <a:schemeClr val="tx1"/>
                </a:solidFill>
                <a:latin typeface="Univers Next for HSBC Light" panose="020B0403030202020203" pitchFamily="34" charset="0"/>
                <a:ea typeface="+mn-ea"/>
                <a:cs typeface="+mn-cs"/>
              </a:rPr>
              <a:pPr algn="ctr" defTabSz="1060209" fontAlgn="base">
                <a:lnSpc>
                  <a:spcPct val="100000"/>
                </a:lnSpc>
                <a:spcBef>
                  <a:spcPts val="0"/>
                </a:spcBef>
                <a:spcAft>
                  <a:spcPts val="0"/>
                </a:spcAft>
              </a:pPr>
              <a:t>2</a:t>
            </a:fld>
            <a:endParaRPr lang="en-GB" altLang="zh-TW" sz="1000" b="0" i="0" kern="1200" dirty="0">
              <a:solidFill>
                <a:schemeClr val="tx1"/>
              </a:solidFill>
              <a:latin typeface="Univers Next for HSBC Light" panose="020B0403030202020203" pitchFamily="34" charset="0"/>
              <a:ea typeface="+mn-ea"/>
              <a:cs typeface="+mn-cs"/>
            </a:endParaRPr>
          </a:p>
        </p:txBody>
      </p:sp>
      <p:sp>
        <p:nvSpPr>
          <p:cNvPr id="7" name="TextBox 6">
            <a:extLst>
              <a:ext uri="{FF2B5EF4-FFF2-40B4-BE49-F238E27FC236}">
                <a16:creationId xmlns:a16="http://schemas.microsoft.com/office/drawing/2014/main" id="{F40CBE89-854A-A7E6-9FC6-6298B4F851C6}"/>
              </a:ext>
            </a:extLst>
          </p:cNvPr>
          <p:cNvSpPr txBox="1"/>
          <p:nvPr/>
        </p:nvSpPr>
        <p:spPr>
          <a:xfrm>
            <a:off x="456372" y="1364697"/>
            <a:ext cx="4672581" cy="3554819"/>
          </a:xfrm>
          <a:prstGeom prst="rect">
            <a:avLst/>
          </a:prstGeom>
          <a:noFill/>
        </p:spPr>
        <p:txBody>
          <a:bodyPr wrap="square">
            <a:spAutoFit/>
          </a:bodyPr>
          <a:lstStyle/>
          <a:p>
            <a:pPr lvl="0">
              <a:spcBef>
                <a:spcPts val="1000"/>
              </a:spcBef>
              <a:buClr>
                <a:srgbClr val="DB0011"/>
              </a:buClr>
              <a:buSzPct val="90000"/>
              <a:defRPr/>
            </a:pPr>
            <a:r>
              <a:rPr lang="en-GB" dirty="0">
                <a:solidFill>
                  <a:prstClr val="black"/>
                </a:solidFill>
                <a:latin typeface="Univers Next for HSBC Light"/>
              </a:rPr>
              <a:t>Life is a rollercoaster, full of exciting new stages and developments.</a:t>
            </a:r>
          </a:p>
          <a:p>
            <a:pPr lvl="0">
              <a:spcBef>
                <a:spcPts val="1000"/>
              </a:spcBef>
              <a:buClr>
                <a:srgbClr val="DB0011"/>
              </a:buClr>
              <a:buSzPct val="90000"/>
              <a:defRPr/>
            </a:pPr>
            <a:r>
              <a:rPr lang="en-GB" dirty="0">
                <a:solidFill>
                  <a:prstClr val="black"/>
                </a:solidFill>
                <a:latin typeface="Univers Next for HSBC Light"/>
              </a:rPr>
              <a:t>Whatever your circumstances, sound financial planning can allow you to fully embrace and enjoy  whatever life throws </a:t>
            </a:r>
            <a:br>
              <a:rPr lang="en-GB" dirty="0">
                <a:solidFill>
                  <a:prstClr val="black"/>
                </a:solidFill>
                <a:latin typeface="Univers Next for HSBC Light"/>
              </a:rPr>
            </a:br>
            <a:r>
              <a:rPr lang="en-GB" dirty="0">
                <a:solidFill>
                  <a:prstClr val="black"/>
                </a:solidFill>
                <a:latin typeface="Univers Next for HSBC Light"/>
              </a:rPr>
              <a:t>at you.</a:t>
            </a:r>
          </a:p>
          <a:p>
            <a:pPr lvl="0">
              <a:spcBef>
                <a:spcPts val="1000"/>
              </a:spcBef>
              <a:spcAft>
                <a:spcPts val="1000"/>
              </a:spcAft>
              <a:buClr>
                <a:srgbClr val="DB0011"/>
              </a:buClr>
              <a:buSzPct val="90000"/>
              <a:defRPr/>
            </a:pPr>
            <a:r>
              <a:rPr lang="en-GB" dirty="0">
                <a:solidFill>
                  <a:prstClr val="black"/>
                </a:solidFill>
                <a:latin typeface="Univers Next for HSBC Light"/>
              </a:rPr>
              <a:t>For each life stage, think about:</a:t>
            </a:r>
          </a:p>
          <a:p>
            <a:pPr marL="298450" marR="5080" indent="-285750">
              <a:spcAft>
                <a:spcPts val="1200"/>
              </a:spcAft>
              <a:buClr>
                <a:srgbClr val="DB0011"/>
              </a:buClr>
              <a:buSzPct val="110000"/>
              <a:buFont typeface="System Font Regular"/>
              <a:buChar char="●"/>
            </a:pPr>
            <a:r>
              <a:rPr lang="en-GB" kern="0" dirty="0">
                <a:solidFill>
                  <a:prstClr val="black"/>
                </a:solidFill>
                <a:latin typeface="Univers Next for HSBC Light"/>
              </a:rPr>
              <a:t>Where does your money come from?</a:t>
            </a:r>
          </a:p>
          <a:p>
            <a:pPr marL="298450" marR="5080" indent="-285750">
              <a:spcAft>
                <a:spcPts val="1200"/>
              </a:spcAft>
              <a:buClr>
                <a:srgbClr val="DB0011"/>
              </a:buClr>
              <a:buSzPct val="110000"/>
              <a:buFont typeface="System Font Regular"/>
              <a:buChar char="●"/>
            </a:pPr>
            <a:r>
              <a:rPr lang="en-GB" kern="0" dirty="0">
                <a:solidFill>
                  <a:prstClr val="black"/>
                </a:solidFill>
                <a:latin typeface="Univers Next for HSBC Light"/>
              </a:rPr>
              <a:t>What financial goals could you have?</a:t>
            </a:r>
          </a:p>
          <a:p>
            <a:pPr marL="298450" marR="5080" indent="-285750">
              <a:spcAft>
                <a:spcPts val="1200"/>
              </a:spcAft>
              <a:buClr>
                <a:srgbClr val="DB0011"/>
              </a:buClr>
              <a:buSzPct val="110000"/>
              <a:buFont typeface="System Font Regular"/>
              <a:buChar char="●"/>
            </a:pPr>
            <a:r>
              <a:rPr lang="en-GB" kern="0" dirty="0">
                <a:solidFill>
                  <a:prstClr val="black"/>
                </a:solidFill>
                <a:latin typeface="Univers Next for HSBC Light"/>
              </a:rPr>
              <a:t>What challenges could you face? </a:t>
            </a:r>
          </a:p>
        </p:txBody>
      </p:sp>
      <p:grpSp>
        <p:nvGrpSpPr>
          <p:cNvPr id="39" name="Group 38">
            <a:extLst>
              <a:ext uri="{FF2B5EF4-FFF2-40B4-BE49-F238E27FC236}">
                <a16:creationId xmlns:a16="http://schemas.microsoft.com/office/drawing/2014/main" id="{FE3B1EB7-5BF8-6A78-742F-DBDE0C75D041}"/>
              </a:ext>
            </a:extLst>
          </p:cNvPr>
          <p:cNvGrpSpPr/>
          <p:nvPr/>
        </p:nvGrpSpPr>
        <p:grpSpPr>
          <a:xfrm>
            <a:off x="6270258" y="844338"/>
            <a:ext cx="2291852" cy="2491407"/>
            <a:chOff x="550863" y="3479724"/>
            <a:chExt cx="2699311" cy="2767335"/>
          </a:xfrm>
        </p:grpSpPr>
        <p:sp>
          <p:nvSpPr>
            <p:cNvPr id="2" name="Rectangle 1">
              <a:extLst>
                <a:ext uri="{FF2B5EF4-FFF2-40B4-BE49-F238E27FC236}">
                  <a16:creationId xmlns:a16="http://schemas.microsoft.com/office/drawing/2014/main" id="{140CA1F9-07FD-B5EC-E009-B5C95AA90AF1}"/>
                </a:ext>
              </a:extLst>
            </p:cNvPr>
            <p:cNvSpPr/>
            <p:nvPr/>
          </p:nvSpPr>
          <p:spPr>
            <a:xfrm>
              <a:off x="550863" y="4160475"/>
              <a:ext cx="2699311" cy="1945483"/>
            </a:xfrm>
            <a:prstGeom prst="rect">
              <a:avLst/>
            </a:prstGeom>
            <a:solidFill>
              <a:srgbClr val="D7D8D6">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E233E01-727A-8E84-AAB3-DB81E1294A87}"/>
                </a:ext>
              </a:extLst>
            </p:cNvPr>
            <p:cNvSpPr txBox="1"/>
            <p:nvPr/>
          </p:nvSpPr>
          <p:spPr>
            <a:xfrm>
              <a:off x="697251" y="5324027"/>
              <a:ext cx="2406533" cy="923032"/>
            </a:xfrm>
            <a:prstGeom prst="rect">
              <a:avLst/>
            </a:prstGeom>
            <a:noFill/>
          </p:spPr>
          <p:txBody>
            <a:bodyPr wrap="square">
              <a:spAutoFit/>
            </a:bodyPr>
            <a:lstStyle/>
            <a:p>
              <a:pPr algn="ctr"/>
              <a:r>
                <a:rPr kumimoji="0" lang="en-GB" sz="1600" u="none" strike="noStrike" kern="0" cap="none" spc="0" normalizeH="0" baseline="0" noProof="0" dirty="0">
                  <a:ln>
                    <a:noFill/>
                  </a:ln>
                  <a:solidFill>
                    <a:schemeClr val="tx1"/>
                  </a:solidFill>
                  <a:effectLst/>
                  <a:uLnTx/>
                  <a:uFillTx/>
                  <a:latin typeface="Univers Next for HSBC Light" panose="020B0403030202020203" pitchFamily="34" charset="0"/>
                  <a:cs typeface="Arial"/>
                </a:rPr>
                <a:t>Birth to early age</a:t>
              </a:r>
              <a:br>
                <a:rPr kumimoji="0" lang="en-GB" sz="1600" u="none" strike="noStrike" kern="0" cap="none" spc="0" normalizeH="0" baseline="0" noProof="0" dirty="0">
                  <a:ln>
                    <a:noFill/>
                  </a:ln>
                  <a:solidFill>
                    <a:schemeClr val="tx1"/>
                  </a:solidFill>
                  <a:effectLst/>
                  <a:uLnTx/>
                  <a:uFillTx/>
                  <a:latin typeface="Univers Next for HSBC Light" panose="020B0403030202020203" pitchFamily="34" charset="0"/>
                  <a:cs typeface="Arial"/>
                </a:rPr>
              </a:br>
              <a:r>
                <a:rPr kumimoji="0" lang="en-GB" sz="1600" u="none" strike="noStrike" kern="0" cap="none" spc="0" normalizeH="0" baseline="0" noProof="0" dirty="0">
                  <a:ln>
                    <a:noFill/>
                  </a:ln>
                  <a:solidFill>
                    <a:schemeClr val="tx1"/>
                  </a:solidFill>
                  <a:effectLst/>
                  <a:uLnTx/>
                  <a:uFillTx/>
                  <a:latin typeface="Univers Next for HSBC Light" panose="020B0403030202020203" pitchFamily="34" charset="0"/>
                  <a:cs typeface="Arial"/>
                </a:rPr>
                <a:t>0-16</a:t>
              </a:r>
            </a:p>
            <a:p>
              <a:pPr algn="ctr"/>
              <a:endParaRPr kumimoji="0" lang="en-GB" sz="1600" u="none" strike="noStrike" kern="0" cap="none" spc="0" normalizeH="0" baseline="0" noProof="0" dirty="0">
                <a:ln>
                  <a:noFill/>
                </a:ln>
                <a:solidFill>
                  <a:schemeClr val="tx1"/>
                </a:solidFill>
                <a:effectLst/>
                <a:uLnTx/>
                <a:uFillTx/>
                <a:latin typeface="Univers Next for HSBC Light" panose="020B0403030202020203" pitchFamily="34" charset="0"/>
                <a:cs typeface="Arial"/>
              </a:endParaRPr>
            </a:p>
          </p:txBody>
        </p:sp>
        <p:sp>
          <p:nvSpPr>
            <p:cNvPr id="32" name="Oval 31">
              <a:extLst>
                <a:ext uri="{FF2B5EF4-FFF2-40B4-BE49-F238E27FC236}">
                  <a16:creationId xmlns:a16="http://schemas.microsoft.com/office/drawing/2014/main" id="{8CB95EDE-890E-F2DF-7882-AB88A80CA99A}"/>
                </a:ext>
              </a:extLst>
            </p:cNvPr>
            <p:cNvSpPr/>
            <p:nvPr/>
          </p:nvSpPr>
          <p:spPr>
            <a:xfrm>
              <a:off x="1132898" y="4906115"/>
              <a:ext cx="1535239" cy="192709"/>
            </a:xfrm>
            <a:prstGeom prst="ellipse">
              <a:avLst/>
            </a:prstGeom>
            <a:solidFill>
              <a:schemeClr val="tx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EFB3CE9-F401-89F5-2C0F-7A12F1338A8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77083" y="3479724"/>
              <a:ext cx="1782425" cy="1680976"/>
            </a:xfrm>
            <a:prstGeom prst="rect">
              <a:avLst/>
            </a:prstGeom>
          </p:spPr>
        </p:pic>
      </p:grpSp>
      <p:grpSp>
        <p:nvGrpSpPr>
          <p:cNvPr id="4" name="Group 3">
            <a:extLst>
              <a:ext uri="{FF2B5EF4-FFF2-40B4-BE49-F238E27FC236}">
                <a16:creationId xmlns:a16="http://schemas.microsoft.com/office/drawing/2014/main" id="{FF221C5B-916D-C612-0D31-40A488C69AB4}"/>
              </a:ext>
            </a:extLst>
          </p:cNvPr>
          <p:cNvGrpSpPr/>
          <p:nvPr/>
        </p:nvGrpSpPr>
        <p:grpSpPr>
          <a:xfrm>
            <a:off x="8813953" y="837808"/>
            <a:ext cx="2291852" cy="2370905"/>
            <a:chOff x="550863" y="3472471"/>
            <a:chExt cx="2699311" cy="2633487"/>
          </a:xfrm>
        </p:grpSpPr>
        <p:sp>
          <p:nvSpPr>
            <p:cNvPr id="5" name="Rectangle 4">
              <a:extLst>
                <a:ext uri="{FF2B5EF4-FFF2-40B4-BE49-F238E27FC236}">
                  <a16:creationId xmlns:a16="http://schemas.microsoft.com/office/drawing/2014/main" id="{B945D883-2DC1-6DFE-0894-D8691CCBA18B}"/>
                </a:ext>
              </a:extLst>
            </p:cNvPr>
            <p:cNvSpPr/>
            <p:nvPr/>
          </p:nvSpPr>
          <p:spPr>
            <a:xfrm>
              <a:off x="550863" y="4160476"/>
              <a:ext cx="2699311" cy="1945482"/>
            </a:xfrm>
            <a:prstGeom prst="rect">
              <a:avLst/>
            </a:prstGeom>
            <a:solidFill>
              <a:srgbClr val="D7D8D6">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30476FE-59F5-B012-A8CE-86C4E3D94022}"/>
                </a:ext>
              </a:extLst>
            </p:cNvPr>
            <p:cNvSpPr txBox="1"/>
            <p:nvPr/>
          </p:nvSpPr>
          <p:spPr>
            <a:xfrm>
              <a:off x="697251" y="5324026"/>
              <a:ext cx="2406533" cy="649540"/>
            </a:xfrm>
            <a:prstGeom prst="rect">
              <a:avLst/>
            </a:prstGeom>
            <a:noFill/>
          </p:spPr>
          <p:txBody>
            <a:bodyPr wrap="square">
              <a:spAutoFit/>
            </a:bodyPr>
            <a:lstStyle/>
            <a:p>
              <a:pPr algn="ctr"/>
              <a:r>
                <a:rPr kumimoji="0" lang="en-GB" sz="1600" u="none" strike="noStrike" kern="0" cap="none" spc="0" normalizeH="0" baseline="0" noProof="0" dirty="0">
                  <a:ln>
                    <a:noFill/>
                  </a:ln>
                  <a:solidFill>
                    <a:schemeClr val="tx1"/>
                  </a:solidFill>
                  <a:effectLst/>
                  <a:uLnTx/>
                  <a:uFillTx/>
                  <a:latin typeface="Univers Next for HSBC Light" panose="020B0403030202020203" pitchFamily="34" charset="0"/>
                  <a:cs typeface="Arial"/>
                </a:rPr>
                <a:t>Young Adult</a:t>
              </a:r>
            </a:p>
            <a:p>
              <a:pPr algn="ctr"/>
              <a:r>
                <a:rPr kumimoji="0" lang="en-GB" sz="1600" u="none" strike="noStrike" kern="0" cap="none" spc="0" normalizeH="0" baseline="0" noProof="0" dirty="0">
                  <a:ln>
                    <a:noFill/>
                  </a:ln>
                  <a:solidFill>
                    <a:schemeClr val="tx1"/>
                  </a:solidFill>
                  <a:effectLst/>
                  <a:uLnTx/>
                  <a:uFillTx/>
                  <a:latin typeface="Univers Next for HSBC Light" panose="020B0403030202020203" pitchFamily="34" charset="0"/>
                  <a:cs typeface="Arial"/>
                </a:rPr>
                <a:t>16-30</a:t>
              </a:r>
            </a:p>
          </p:txBody>
        </p:sp>
        <p:sp>
          <p:nvSpPr>
            <p:cNvPr id="13" name="Oval 12">
              <a:extLst>
                <a:ext uri="{FF2B5EF4-FFF2-40B4-BE49-F238E27FC236}">
                  <a16:creationId xmlns:a16="http://schemas.microsoft.com/office/drawing/2014/main" id="{6FA3AF43-5CAA-3C33-C410-1D903A35946D}"/>
                </a:ext>
              </a:extLst>
            </p:cNvPr>
            <p:cNvSpPr/>
            <p:nvPr/>
          </p:nvSpPr>
          <p:spPr>
            <a:xfrm>
              <a:off x="1534012" y="4995719"/>
              <a:ext cx="775961" cy="103103"/>
            </a:xfrm>
            <a:prstGeom prst="ellipse">
              <a:avLst/>
            </a:prstGeom>
            <a:solidFill>
              <a:schemeClr val="tx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1F43E72-F328-BED7-E207-D67C154E43D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26037" y="3472471"/>
              <a:ext cx="1782424" cy="1680977"/>
            </a:xfrm>
            <a:prstGeom prst="rect">
              <a:avLst/>
            </a:prstGeom>
          </p:spPr>
        </p:pic>
      </p:grpSp>
      <p:grpSp>
        <p:nvGrpSpPr>
          <p:cNvPr id="37" name="Group 36">
            <a:extLst>
              <a:ext uri="{FF2B5EF4-FFF2-40B4-BE49-F238E27FC236}">
                <a16:creationId xmlns:a16="http://schemas.microsoft.com/office/drawing/2014/main" id="{E3334691-3CF8-7627-B4B9-E6D435031FAE}"/>
              </a:ext>
            </a:extLst>
          </p:cNvPr>
          <p:cNvGrpSpPr/>
          <p:nvPr/>
        </p:nvGrpSpPr>
        <p:grpSpPr>
          <a:xfrm>
            <a:off x="6270258" y="3188432"/>
            <a:ext cx="2291852" cy="2489162"/>
            <a:chOff x="550863" y="3341117"/>
            <a:chExt cx="2699311" cy="2764841"/>
          </a:xfrm>
        </p:grpSpPr>
        <p:sp>
          <p:nvSpPr>
            <p:cNvPr id="38" name="Rectangle 37">
              <a:extLst>
                <a:ext uri="{FF2B5EF4-FFF2-40B4-BE49-F238E27FC236}">
                  <a16:creationId xmlns:a16="http://schemas.microsoft.com/office/drawing/2014/main" id="{15A0AB70-37DA-1E0D-1A28-3A7BCAFF276D}"/>
                </a:ext>
              </a:extLst>
            </p:cNvPr>
            <p:cNvSpPr/>
            <p:nvPr/>
          </p:nvSpPr>
          <p:spPr>
            <a:xfrm>
              <a:off x="550863" y="4160475"/>
              <a:ext cx="2699311" cy="1945483"/>
            </a:xfrm>
            <a:prstGeom prst="rect">
              <a:avLst/>
            </a:prstGeom>
            <a:solidFill>
              <a:srgbClr val="D7D8D6">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00C7E2AF-CA11-8870-D838-C216A65A3799}"/>
                </a:ext>
              </a:extLst>
            </p:cNvPr>
            <p:cNvSpPr txBox="1"/>
            <p:nvPr/>
          </p:nvSpPr>
          <p:spPr>
            <a:xfrm>
              <a:off x="697251" y="5324027"/>
              <a:ext cx="2406533" cy="649540"/>
            </a:xfrm>
            <a:prstGeom prst="rect">
              <a:avLst/>
            </a:prstGeom>
            <a:noFill/>
          </p:spPr>
          <p:txBody>
            <a:bodyPr wrap="square">
              <a:spAutoFit/>
            </a:bodyPr>
            <a:lstStyle/>
            <a:p>
              <a:pPr algn="ctr"/>
              <a:r>
                <a:rPr kumimoji="0" lang="en-GB" sz="1600" u="none" strike="noStrike" kern="0" cap="none" spc="0" normalizeH="0" baseline="0" noProof="0" dirty="0">
                  <a:ln>
                    <a:noFill/>
                  </a:ln>
                  <a:solidFill>
                    <a:schemeClr val="tx1"/>
                  </a:solidFill>
                  <a:effectLst/>
                  <a:uLnTx/>
                  <a:uFillTx/>
                  <a:latin typeface="Univers Next for HSBC Light" panose="020B0403030202020203" pitchFamily="34" charset="0"/>
                  <a:cs typeface="Arial"/>
                </a:rPr>
                <a:t>Middle Age</a:t>
              </a:r>
            </a:p>
            <a:p>
              <a:pPr algn="ctr"/>
              <a:r>
                <a:rPr kumimoji="0" lang="en-GB" sz="1600" u="none" strike="noStrike" kern="0" cap="none" spc="0" normalizeH="0" baseline="0" noProof="0" dirty="0">
                  <a:ln>
                    <a:noFill/>
                  </a:ln>
                  <a:solidFill>
                    <a:schemeClr val="tx1"/>
                  </a:solidFill>
                  <a:effectLst/>
                  <a:uLnTx/>
                  <a:uFillTx/>
                  <a:latin typeface="Univers Next for HSBC Light" panose="020B0403030202020203" pitchFamily="34" charset="0"/>
                  <a:cs typeface="Arial"/>
                </a:rPr>
                <a:t>30-65</a:t>
              </a:r>
            </a:p>
          </p:txBody>
        </p:sp>
        <p:sp>
          <p:nvSpPr>
            <p:cNvPr id="44" name="Oval 43">
              <a:extLst>
                <a:ext uri="{FF2B5EF4-FFF2-40B4-BE49-F238E27FC236}">
                  <a16:creationId xmlns:a16="http://schemas.microsoft.com/office/drawing/2014/main" id="{3EB96CBB-9AC5-5BB7-D434-8DB149AD4D1D}"/>
                </a:ext>
              </a:extLst>
            </p:cNvPr>
            <p:cNvSpPr/>
            <p:nvPr/>
          </p:nvSpPr>
          <p:spPr>
            <a:xfrm>
              <a:off x="1392198" y="5012218"/>
              <a:ext cx="952193" cy="173211"/>
            </a:xfrm>
            <a:prstGeom prst="ellipse">
              <a:avLst/>
            </a:prstGeom>
            <a:solidFill>
              <a:schemeClr val="tx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a:extLst>
                <a:ext uri="{FF2B5EF4-FFF2-40B4-BE49-F238E27FC236}">
                  <a16:creationId xmlns:a16="http://schemas.microsoft.com/office/drawing/2014/main" id="{2174492A-02ED-C669-35D6-34E3FE040C06}"/>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22102" y="3341117"/>
              <a:ext cx="2016867" cy="1902076"/>
            </a:xfrm>
            <a:prstGeom prst="rect">
              <a:avLst/>
            </a:prstGeom>
          </p:spPr>
        </p:pic>
      </p:grpSp>
      <p:grpSp>
        <p:nvGrpSpPr>
          <p:cNvPr id="46" name="Group 45">
            <a:extLst>
              <a:ext uri="{FF2B5EF4-FFF2-40B4-BE49-F238E27FC236}">
                <a16:creationId xmlns:a16="http://schemas.microsoft.com/office/drawing/2014/main" id="{304CC784-1B22-19F6-7701-01939142082C}"/>
              </a:ext>
            </a:extLst>
          </p:cNvPr>
          <p:cNvGrpSpPr/>
          <p:nvPr/>
        </p:nvGrpSpPr>
        <p:grpSpPr>
          <a:xfrm>
            <a:off x="8813953" y="3313218"/>
            <a:ext cx="2291852" cy="2364375"/>
            <a:chOff x="550863" y="3479724"/>
            <a:chExt cx="2699311" cy="2626234"/>
          </a:xfrm>
        </p:grpSpPr>
        <p:sp>
          <p:nvSpPr>
            <p:cNvPr id="47" name="Rectangle 46">
              <a:extLst>
                <a:ext uri="{FF2B5EF4-FFF2-40B4-BE49-F238E27FC236}">
                  <a16:creationId xmlns:a16="http://schemas.microsoft.com/office/drawing/2014/main" id="{013838F1-E437-3D78-84F3-DBC386AE32B7}"/>
                </a:ext>
              </a:extLst>
            </p:cNvPr>
            <p:cNvSpPr/>
            <p:nvPr/>
          </p:nvSpPr>
          <p:spPr>
            <a:xfrm>
              <a:off x="550863" y="4160476"/>
              <a:ext cx="2699311" cy="1945482"/>
            </a:xfrm>
            <a:prstGeom prst="rect">
              <a:avLst/>
            </a:prstGeom>
            <a:solidFill>
              <a:srgbClr val="D7D8D6">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E30DA0DA-A01D-0D6E-69DB-69C0512E10F5}"/>
                </a:ext>
              </a:extLst>
            </p:cNvPr>
            <p:cNvSpPr txBox="1"/>
            <p:nvPr/>
          </p:nvSpPr>
          <p:spPr>
            <a:xfrm>
              <a:off x="697251" y="5324026"/>
              <a:ext cx="2406533" cy="649540"/>
            </a:xfrm>
            <a:prstGeom prst="rect">
              <a:avLst/>
            </a:prstGeom>
            <a:noFill/>
          </p:spPr>
          <p:txBody>
            <a:bodyPr wrap="square">
              <a:spAutoFit/>
            </a:bodyPr>
            <a:lstStyle/>
            <a:p>
              <a:pPr algn="ctr"/>
              <a:r>
                <a:rPr kumimoji="0" lang="en-GB" sz="1600" u="none" strike="noStrike" kern="0" cap="none" spc="0" normalizeH="0" baseline="0" noProof="0" dirty="0">
                  <a:ln>
                    <a:noFill/>
                  </a:ln>
                  <a:solidFill>
                    <a:schemeClr val="tx1"/>
                  </a:solidFill>
                  <a:effectLst/>
                  <a:uLnTx/>
                  <a:uFillTx/>
                  <a:latin typeface="Univers Next for HSBC Light" panose="020B0403030202020203" pitchFamily="34" charset="0"/>
                  <a:cs typeface="Arial"/>
                </a:rPr>
                <a:t>Retirement and Old Age 65+</a:t>
              </a:r>
            </a:p>
          </p:txBody>
        </p:sp>
        <p:sp>
          <p:nvSpPr>
            <p:cNvPr id="49" name="Oval 48">
              <a:extLst>
                <a:ext uri="{FF2B5EF4-FFF2-40B4-BE49-F238E27FC236}">
                  <a16:creationId xmlns:a16="http://schemas.microsoft.com/office/drawing/2014/main" id="{2C9E5B73-E3A2-B0C1-05EA-C390FB1ECB26}"/>
                </a:ext>
              </a:extLst>
            </p:cNvPr>
            <p:cNvSpPr/>
            <p:nvPr/>
          </p:nvSpPr>
          <p:spPr>
            <a:xfrm>
              <a:off x="1132898" y="4906115"/>
              <a:ext cx="1535239" cy="192709"/>
            </a:xfrm>
            <a:prstGeom prst="ellipse">
              <a:avLst/>
            </a:prstGeom>
            <a:solidFill>
              <a:schemeClr val="tx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a:extLst>
                <a:ext uri="{FF2B5EF4-FFF2-40B4-BE49-F238E27FC236}">
                  <a16:creationId xmlns:a16="http://schemas.microsoft.com/office/drawing/2014/main" id="{93FB5B0C-2F41-1995-1020-75240ADB76A0}"/>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977083" y="3479724"/>
              <a:ext cx="1782425" cy="1680978"/>
            </a:xfrm>
            <a:prstGeom prst="rect">
              <a:avLst/>
            </a:prstGeom>
          </p:spPr>
        </p:pic>
      </p:grpSp>
      <p:pic>
        <p:nvPicPr>
          <p:cNvPr id="8" name="Picture 7" descr="A group of people with different colors&#10;&#10;Description automatically generated">
            <a:extLst>
              <a:ext uri="{FF2B5EF4-FFF2-40B4-BE49-F238E27FC236}">
                <a16:creationId xmlns:a16="http://schemas.microsoft.com/office/drawing/2014/main" id="{5A473FEE-0E28-F846-4D64-85767548AA5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783228" y="380494"/>
            <a:ext cx="958142" cy="643486"/>
          </a:xfrm>
          <a:prstGeom prst="rect">
            <a:avLst/>
          </a:prstGeom>
        </p:spPr>
      </p:pic>
    </p:spTree>
    <p:extLst>
      <p:ext uri="{BB962C8B-B14F-4D97-AF65-F5344CB8AC3E}">
        <p14:creationId xmlns:p14="http://schemas.microsoft.com/office/powerpoint/2010/main" val="293391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318AE71B-3080-80F8-1044-58C29CB583D2}"/>
              </a:ext>
            </a:extLst>
          </p:cNvPr>
          <p:cNvSpPr>
            <a:spLocks noGrp="1"/>
          </p:cNvSpPr>
          <p:nvPr>
            <p:ph type="title"/>
          </p:nvPr>
        </p:nvSpPr>
        <p:spPr>
          <a:xfrm>
            <a:off x="550863" y="380494"/>
            <a:ext cx="11090274" cy="836354"/>
          </a:xfrm>
        </p:spPr>
        <p:txBody>
          <a:bodyPr/>
          <a:lstStyle/>
          <a:p>
            <a:pPr lvl="0"/>
            <a:r>
              <a:rPr lang="en-GB" noProof="0" dirty="0"/>
              <a:t>Life Stages</a:t>
            </a:r>
          </a:p>
        </p:txBody>
      </p:sp>
      <p:sp>
        <p:nvSpPr>
          <p:cNvPr id="21" name="Slide number">
            <a:extLst>
              <a:ext uri="{FF2B5EF4-FFF2-40B4-BE49-F238E27FC236}">
                <a16:creationId xmlns:a16="http://schemas.microsoft.com/office/drawing/2014/main" id="{68263FEC-AC6C-7FD8-7507-53A64AB23945}"/>
              </a:ext>
            </a:extLst>
          </p:cNvPr>
          <p:cNvSpPr>
            <a:spLocks noChangeArrowheads="1"/>
          </p:cNvSpPr>
          <p:nvPr/>
        </p:nvSpPr>
        <p:spPr bwMode="gray">
          <a:xfrm>
            <a:off x="11643472" y="6593968"/>
            <a:ext cx="6427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Autofit/>
          </a:bodyPr>
          <a:lstStyle/>
          <a:p>
            <a:pPr algn="ctr" defTabSz="1060209" fontAlgn="base">
              <a:lnSpc>
                <a:spcPct val="100000"/>
              </a:lnSpc>
              <a:spcBef>
                <a:spcPts val="0"/>
              </a:spcBef>
              <a:spcAft>
                <a:spcPts val="0"/>
              </a:spcAft>
            </a:pPr>
            <a:fld id="{1CF9EA00-886D-43B8-A53F-CB3B22E97C6F}" type="slidenum">
              <a:rPr lang="en-GB" altLang="zh-TW" sz="1000" b="0" i="0" kern="1200" smtClean="0">
                <a:solidFill>
                  <a:schemeClr val="tx1"/>
                </a:solidFill>
                <a:latin typeface="Univers Next for HSBC Light" panose="020B0403030202020203" pitchFamily="34" charset="0"/>
                <a:ea typeface="+mn-ea"/>
                <a:cs typeface="+mn-cs"/>
              </a:rPr>
              <a:pPr algn="ctr" defTabSz="1060209" fontAlgn="base">
                <a:lnSpc>
                  <a:spcPct val="100000"/>
                </a:lnSpc>
                <a:spcBef>
                  <a:spcPts val="0"/>
                </a:spcBef>
                <a:spcAft>
                  <a:spcPts val="0"/>
                </a:spcAft>
              </a:pPr>
              <a:t>3</a:t>
            </a:fld>
            <a:endParaRPr lang="en-GB" altLang="zh-TW" sz="1000" b="0" i="0" kern="1200" dirty="0">
              <a:solidFill>
                <a:schemeClr val="tx1"/>
              </a:solidFill>
              <a:latin typeface="Univers Next for HSBC Light" panose="020B0403030202020203" pitchFamily="34" charset="0"/>
              <a:ea typeface="+mn-ea"/>
              <a:cs typeface="+mn-cs"/>
            </a:endParaRPr>
          </a:p>
        </p:txBody>
      </p:sp>
      <p:graphicFrame>
        <p:nvGraphicFramePr>
          <p:cNvPr id="9" name="Table 6">
            <a:extLst>
              <a:ext uri="{FF2B5EF4-FFF2-40B4-BE49-F238E27FC236}">
                <a16:creationId xmlns:a16="http://schemas.microsoft.com/office/drawing/2014/main" id="{4F02A2EF-942C-495A-F53D-4AF1CE135A80}"/>
              </a:ext>
            </a:extLst>
          </p:cNvPr>
          <p:cNvGraphicFramePr>
            <a:graphicFrameLocks noGrp="1"/>
          </p:cNvGraphicFramePr>
          <p:nvPr>
            <p:extLst>
              <p:ext uri="{D42A27DB-BD31-4B8C-83A1-F6EECF244321}">
                <p14:modId xmlns:p14="http://schemas.microsoft.com/office/powerpoint/2010/main" val="2821016821"/>
              </p:ext>
            </p:extLst>
          </p:nvPr>
        </p:nvGraphicFramePr>
        <p:xfrm>
          <a:off x="550863" y="1466039"/>
          <a:ext cx="11081065" cy="4851633"/>
        </p:xfrm>
        <a:graphic>
          <a:graphicData uri="http://schemas.openxmlformats.org/drawingml/2006/table">
            <a:tbl>
              <a:tblPr firstRow="1" bandRow="1">
                <a:tableStyleId>{5C22544A-7EE6-4342-B048-85BDC9FD1C3A}</a:tableStyleId>
              </a:tblPr>
              <a:tblGrid>
                <a:gridCol w="1236373">
                  <a:extLst>
                    <a:ext uri="{9D8B030D-6E8A-4147-A177-3AD203B41FA5}">
                      <a16:colId xmlns:a16="http://schemas.microsoft.com/office/drawing/2014/main" val="4029375955"/>
                    </a:ext>
                  </a:extLst>
                </a:gridCol>
                <a:gridCol w="2323746">
                  <a:extLst>
                    <a:ext uri="{9D8B030D-6E8A-4147-A177-3AD203B41FA5}">
                      <a16:colId xmlns:a16="http://schemas.microsoft.com/office/drawing/2014/main" val="4159094788"/>
                    </a:ext>
                  </a:extLst>
                </a:gridCol>
                <a:gridCol w="2506982">
                  <a:extLst>
                    <a:ext uri="{9D8B030D-6E8A-4147-A177-3AD203B41FA5}">
                      <a16:colId xmlns:a16="http://schemas.microsoft.com/office/drawing/2014/main" val="2084584346"/>
                    </a:ext>
                  </a:extLst>
                </a:gridCol>
                <a:gridCol w="2506982">
                  <a:extLst>
                    <a:ext uri="{9D8B030D-6E8A-4147-A177-3AD203B41FA5}">
                      <a16:colId xmlns:a16="http://schemas.microsoft.com/office/drawing/2014/main" val="3465032437"/>
                    </a:ext>
                  </a:extLst>
                </a:gridCol>
                <a:gridCol w="2506982">
                  <a:extLst>
                    <a:ext uri="{9D8B030D-6E8A-4147-A177-3AD203B41FA5}">
                      <a16:colId xmlns:a16="http://schemas.microsoft.com/office/drawing/2014/main" val="1758307016"/>
                    </a:ext>
                  </a:extLst>
                </a:gridCol>
              </a:tblGrid>
              <a:tr h="643137">
                <a:tc>
                  <a:txBody>
                    <a:bodyPr/>
                    <a:lstStyle/>
                    <a:p>
                      <a:pPr algn="ctr"/>
                      <a:r>
                        <a:rPr lang="en-GB" sz="1600" b="1" dirty="0"/>
                        <a:t>Questions</a:t>
                      </a:r>
                      <a:endParaRPr lang="en-GB" sz="1600" b="1" dirty="0">
                        <a:latin typeface="UniversNextforHSBC-Light" panose="020B0403030202020203" pitchFamily="34" charset="0"/>
                      </a:endParaRPr>
                    </a:p>
                  </a:txBody>
                  <a:tcPr anchor="ctr">
                    <a:lnR w="12700" cap="flat" cmpd="sng" algn="ctr">
                      <a:solidFill>
                        <a:schemeClr val="bg1"/>
                      </a:solidFill>
                      <a:prstDash val="solid"/>
                      <a:round/>
                      <a:headEnd type="none" w="med" len="med"/>
                      <a:tailEnd type="none" w="med" len="med"/>
                    </a:lnR>
                    <a:lnB w="12700" cap="flat" cmpd="sng" algn="ctr">
                      <a:solidFill>
                        <a:srgbClr val="D7D8D6"/>
                      </a:solidFill>
                      <a:prstDash val="solid"/>
                      <a:round/>
                      <a:headEnd type="none" w="med" len="med"/>
                      <a:tailEnd type="none" w="med" len="med"/>
                    </a:lnB>
                    <a:solidFill>
                      <a:srgbClr val="767676"/>
                    </a:solidFill>
                  </a:tcPr>
                </a:tc>
                <a:tc>
                  <a:txBody>
                    <a:bodyPr/>
                    <a:lstStyle/>
                    <a:p>
                      <a:pPr algn="ctr"/>
                      <a:r>
                        <a:rPr lang="en-GB" sz="1600" b="1" dirty="0"/>
                        <a:t>Birth to early age</a:t>
                      </a:r>
                    </a:p>
                    <a:p>
                      <a:pPr algn="ctr"/>
                      <a:r>
                        <a:rPr lang="en-GB" sz="1600" b="1" dirty="0"/>
                        <a:t>(0-16)</a:t>
                      </a:r>
                      <a:endParaRPr lang="en-GB" sz="1600" b="1" dirty="0">
                        <a:latin typeface="UniversNextforHSBC-Light" panose="020B040303020202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rgbClr val="D7D8D6"/>
                      </a:solidFill>
                      <a:prstDash val="solid"/>
                      <a:round/>
                      <a:headEnd type="none" w="med" len="med"/>
                      <a:tailEnd type="none" w="med" len="med"/>
                    </a:lnB>
                    <a:solidFill>
                      <a:srgbClr val="767676"/>
                    </a:solidFill>
                  </a:tcPr>
                </a:tc>
                <a:tc>
                  <a:txBody>
                    <a:bodyPr/>
                    <a:lstStyle/>
                    <a:p>
                      <a:pPr algn="ctr"/>
                      <a:r>
                        <a:rPr lang="en-GB" sz="1600" b="1" dirty="0"/>
                        <a:t>Young Adult</a:t>
                      </a:r>
                    </a:p>
                    <a:p>
                      <a:pPr algn="ctr"/>
                      <a:r>
                        <a:rPr lang="en-GB" sz="1600" b="1" dirty="0"/>
                        <a:t>(16-30)</a:t>
                      </a:r>
                      <a:endParaRPr lang="en-GB" sz="1600" b="1" dirty="0">
                        <a:latin typeface="UniversNextforHSBC-Light" panose="020B040303020202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rgbClr val="D7D8D6"/>
                      </a:solidFill>
                      <a:prstDash val="solid"/>
                      <a:round/>
                      <a:headEnd type="none" w="med" len="med"/>
                      <a:tailEnd type="none" w="med" len="med"/>
                    </a:lnB>
                    <a:solidFill>
                      <a:srgbClr val="767676"/>
                    </a:solidFill>
                  </a:tcPr>
                </a:tc>
                <a:tc>
                  <a:txBody>
                    <a:bodyPr/>
                    <a:lstStyle/>
                    <a:p>
                      <a:pPr algn="ctr"/>
                      <a:r>
                        <a:rPr lang="en-GB" sz="1600" b="1" dirty="0"/>
                        <a:t>Middle Age</a:t>
                      </a:r>
                    </a:p>
                    <a:p>
                      <a:pPr algn="ctr"/>
                      <a:r>
                        <a:rPr lang="en-GB" sz="1600" b="1" dirty="0"/>
                        <a:t>(30-65)</a:t>
                      </a:r>
                      <a:endParaRPr lang="en-GB" sz="1600" b="1" dirty="0">
                        <a:latin typeface="UniversNextforHSBC-Light" panose="020B040303020202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rgbClr val="D7D8D6"/>
                      </a:solidFill>
                      <a:prstDash val="solid"/>
                      <a:round/>
                      <a:headEnd type="none" w="med" len="med"/>
                      <a:tailEnd type="none" w="med" len="med"/>
                    </a:lnB>
                    <a:solidFill>
                      <a:srgbClr val="767676"/>
                    </a:solidFill>
                  </a:tcPr>
                </a:tc>
                <a:tc>
                  <a:txBody>
                    <a:bodyPr/>
                    <a:lstStyle/>
                    <a:p>
                      <a:pPr algn="ctr"/>
                      <a:r>
                        <a:rPr lang="en-GB" sz="1600" b="1" dirty="0"/>
                        <a:t>Old age </a:t>
                      </a:r>
                    </a:p>
                    <a:p>
                      <a:pPr algn="ctr"/>
                      <a:r>
                        <a:rPr lang="en-GB" sz="1600" b="1" dirty="0"/>
                        <a:t>(65+)</a:t>
                      </a:r>
                    </a:p>
                  </a:txBody>
                  <a:tcPr anchor="ctr">
                    <a:lnL w="12700" cap="flat" cmpd="sng" algn="ctr">
                      <a:solidFill>
                        <a:schemeClr val="bg1"/>
                      </a:solidFill>
                      <a:prstDash val="solid"/>
                      <a:round/>
                      <a:headEnd type="none" w="med" len="med"/>
                      <a:tailEnd type="none" w="med" len="med"/>
                    </a:lnL>
                    <a:lnB w="12700" cap="flat" cmpd="sng" algn="ctr">
                      <a:solidFill>
                        <a:srgbClr val="D7D8D6"/>
                      </a:solidFill>
                      <a:prstDash val="solid"/>
                      <a:round/>
                      <a:headEnd type="none" w="med" len="med"/>
                      <a:tailEnd type="none" w="med" len="med"/>
                    </a:lnB>
                    <a:solidFill>
                      <a:srgbClr val="767676"/>
                    </a:solidFill>
                  </a:tcPr>
                </a:tc>
                <a:extLst>
                  <a:ext uri="{0D108BD9-81ED-4DB2-BD59-A6C34878D82A}">
                    <a16:rowId xmlns:a16="http://schemas.microsoft.com/office/drawing/2014/main" val="2687764539"/>
                  </a:ext>
                </a:extLst>
              </a:tr>
              <a:tr h="1402832">
                <a:tc>
                  <a:txBody>
                    <a:bodyPr/>
                    <a:lstStyle/>
                    <a:p>
                      <a:r>
                        <a:rPr lang="en-GB" sz="1200" b="0" i="0" dirty="0">
                          <a:solidFill>
                            <a:schemeClr val="tx1"/>
                          </a:solidFill>
                          <a:latin typeface="Univers Next for HSBC Light" panose="020B0403030202020203" pitchFamily="34" charset="0"/>
                        </a:rPr>
                        <a:t>Where does our money come from? </a:t>
                      </a:r>
                    </a:p>
                  </a:txBody>
                  <a:tcPr marT="28800" marB="28800" anchor="ctr">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solidFill>
                      <a:schemeClr val="bg1"/>
                    </a:solidFill>
                  </a:tcPr>
                </a:tc>
                <a:tc rowSpan="3">
                  <a:txBody>
                    <a:bodyPr/>
                    <a:lstStyle/>
                    <a:p>
                      <a:endParaRPr lang="en-GB" sz="1200" b="0" i="0" dirty="0">
                        <a:solidFill>
                          <a:schemeClr val="tx1"/>
                        </a:solidFill>
                        <a:latin typeface="Univers Next for HSBC Light" panose="020B0403030202020203" pitchFamily="34" charset="0"/>
                      </a:endParaRPr>
                    </a:p>
                  </a:txBody>
                  <a:tcPr marT="28800" marB="28800" anchor="ctr">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solidFill>
                      <a:schemeClr val="bg1"/>
                    </a:solidFill>
                  </a:tcPr>
                </a:tc>
                <a:tc rowSpan="3">
                  <a:txBody>
                    <a:bodyPr/>
                    <a:lstStyle/>
                    <a:p>
                      <a:endParaRPr lang="en-GB" sz="1200" b="0" i="0" dirty="0">
                        <a:solidFill>
                          <a:schemeClr val="tx1"/>
                        </a:solidFill>
                        <a:latin typeface="Univers Next for HSBC Light" panose="020B0403030202020203" pitchFamily="34" charset="0"/>
                      </a:endParaRPr>
                    </a:p>
                  </a:txBody>
                  <a:tcPr marT="28800" marB="28800" anchor="ctr">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solidFill>
                      <a:schemeClr val="bg1"/>
                    </a:solidFill>
                  </a:tcPr>
                </a:tc>
                <a:tc rowSpan="3">
                  <a:txBody>
                    <a:bodyPr/>
                    <a:lstStyle/>
                    <a:p>
                      <a:endParaRPr lang="en-GB" sz="1200" b="0" i="0" dirty="0">
                        <a:solidFill>
                          <a:schemeClr val="tx1"/>
                        </a:solidFill>
                        <a:latin typeface="Univers Next for HSBC Light" panose="020B0403030202020203" pitchFamily="34" charset="0"/>
                      </a:endParaRPr>
                    </a:p>
                  </a:txBody>
                  <a:tcPr marT="28800" marB="28800" anchor="ctr">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solidFill>
                      <a:schemeClr val="bg1"/>
                    </a:solidFill>
                  </a:tcPr>
                </a:tc>
                <a:tc rowSpan="3">
                  <a:txBody>
                    <a:bodyPr/>
                    <a:lstStyle/>
                    <a:p>
                      <a:endParaRPr lang="en-GB" sz="1200" b="0" i="0" dirty="0">
                        <a:solidFill>
                          <a:schemeClr val="tx1"/>
                        </a:solidFill>
                        <a:latin typeface="Univers Next for HSBC Light" panose="020B0403030202020203" pitchFamily="34" charset="0"/>
                      </a:endParaRPr>
                    </a:p>
                  </a:txBody>
                  <a:tcPr marT="28800" marB="28800" anchor="ctr">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solidFill>
                      <a:schemeClr val="bg1"/>
                    </a:solidFill>
                  </a:tcPr>
                </a:tc>
                <a:extLst>
                  <a:ext uri="{0D108BD9-81ED-4DB2-BD59-A6C34878D82A}">
                    <a16:rowId xmlns:a16="http://schemas.microsoft.com/office/drawing/2014/main" val="2325214007"/>
                  </a:ext>
                </a:extLst>
              </a:tr>
              <a:tr h="1402832">
                <a:tc>
                  <a:txBody>
                    <a:bodyPr/>
                    <a:lstStyle/>
                    <a:p>
                      <a:r>
                        <a:rPr lang="en-GB" sz="1200" b="0" i="0" dirty="0">
                          <a:solidFill>
                            <a:schemeClr val="tx1"/>
                          </a:solidFill>
                          <a:latin typeface="Univers Next for HSBC Light" panose="020B0403030202020203" pitchFamily="34" charset="0"/>
                        </a:rPr>
                        <a:t>What financial goals could we have? </a:t>
                      </a:r>
                    </a:p>
                  </a:txBody>
                  <a:tcPr marT="28800" marB="28800" anchor="ctr">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solidFill>
                      <a:schemeClr val="bg1"/>
                    </a:solidFill>
                  </a:tcPr>
                </a:tc>
                <a:tc vMerge="1">
                  <a:txBody>
                    <a:bodyPr/>
                    <a:lstStyle/>
                    <a:p>
                      <a:endParaRPr lang="en-GB" sz="1200" b="0" i="0" dirty="0">
                        <a:solidFill>
                          <a:schemeClr val="tx1"/>
                        </a:solidFill>
                        <a:latin typeface="Univers Next for HSBC Light" panose="020B0403030202020203" pitchFamily="34" charset="0"/>
                      </a:endParaRPr>
                    </a:p>
                  </a:txBody>
                  <a:tcPr marT="28800" marB="28800" anchor="ctr">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solidFill>
                      <a:schemeClr val="bg1"/>
                    </a:solidFill>
                  </a:tcPr>
                </a:tc>
                <a:tc vMerge="1">
                  <a:txBody>
                    <a:bodyPr/>
                    <a:lstStyle/>
                    <a:p>
                      <a:endParaRPr lang="en-GB" sz="1200" b="0" i="0" dirty="0">
                        <a:solidFill>
                          <a:schemeClr val="tx1"/>
                        </a:solidFill>
                        <a:latin typeface="Univers Next for HSBC Light" panose="020B0403030202020203" pitchFamily="34" charset="0"/>
                      </a:endParaRPr>
                    </a:p>
                  </a:txBody>
                  <a:tcPr marT="28800" marB="28800" anchor="ctr">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solidFill>
                      <a:schemeClr val="bg1"/>
                    </a:solidFill>
                  </a:tcPr>
                </a:tc>
                <a:tc vMerge="1">
                  <a:txBody>
                    <a:bodyPr/>
                    <a:lstStyle/>
                    <a:p>
                      <a:endParaRPr lang="en-GB" sz="1200" b="0" i="0" dirty="0">
                        <a:solidFill>
                          <a:schemeClr val="tx1"/>
                        </a:solidFill>
                        <a:latin typeface="Univers Next for HSBC Light" panose="020B0403030202020203" pitchFamily="34" charset="0"/>
                      </a:endParaRPr>
                    </a:p>
                  </a:txBody>
                  <a:tcPr marT="28800" marB="28800" anchor="ctr">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solidFill>
                      <a:schemeClr val="bg1"/>
                    </a:solidFill>
                  </a:tcPr>
                </a:tc>
                <a:tc vMerge="1">
                  <a:txBody>
                    <a:bodyPr/>
                    <a:lstStyle/>
                    <a:p>
                      <a:endParaRPr lang="en-GB" sz="1200" b="0" i="0" dirty="0">
                        <a:solidFill>
                          <a:schemeClr val="tx1"/>
                        </a:solidFill>
                        <a:latin typeface="Univers Next for HSBC Light" panose="020B0403030202020203" pitchFamily="34" charset="0"/>
                      </a:endParaRPr>
                    </a:p>
                  </a:txBody>
                  <a:tcPr marT="28800" marB="28800" anchor="ctr">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solidFill>
                      <a:schemeClr val="bg1"/>
                    </a:solidFill>
                  </a:tcPr>
                </a:tc>
                <a:extLst>
                  <a:ext uri="{0D108BD9-81ED-4DB2-BD59-A6C34878D82A}">
                    <a16:rowId xmlns:a16="http://schemas.microsoft.com/office/drawing/2014/main" val="2228723108"/>
                  </a:ext>
                </a:extLst>
              </a:tr>
              <a:tr h="1402832">
                <a:tc>
                  <a:txBody>
                    <a:bodyPr/>
                    <a:lstStyle/>
                    <a:p>
                      <a:r>
                        <a:rPr lang="en-GB" sz="1200" b="0" i="0" dirty="0">
                          <a:solidFill>
                            <a:schemeClr val="tx1"/>
                          </a:solidFill>
                          <a:latin typeface="Univers Next for HSBC Light" panose="020B0403030202020203" pitchFamily="34" charset="0"/>
                        </a:rPr>
                        <a:t>What financial challenges could we face? </a:t>
                      </a:r>
                    </a:p>
                  </a:txBody>
                  <a:tcPr marT="28800" marB="28800" anchor="ctr">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solidFill>
                      <a:schemeClr val="bg1"/>
                    </a:solidFill>
                  </a:tcPr>
                </a:tc>
                <a:tc vMerge="1">
                  <a:txBody>
                    <a:bodyPr/>
                    <a:lstStyle/>
                    <a:p>
                      <a:endParaRPr lang="en-GB" sz="1200" b="0" i="0" dirty="0">
                        <a:solidFill>
                          <a:schemeClr val="tx1"/>
                        </a:solidFill>
                        <a:latin typeface="Univers Next for HSBC Light" panose="020B0403030202020203" pitchFamily="34" charset="0"/>
                      </a:endParaRPr>
                    </a:p>
                  </a:txBody>
                  <a:tcPr marT="28800" marB="28800" anchor="ctr">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solidFill>
                      <a:schemeClr val="bg1"/>
                    </a:solidFill>
                  </a:tcPr>
                </a:tc>
                <a:tc vMerge="1">
                  <a:txBody>
                    <a:bodyPr/>
                    <a:lstStyle/>
                    <a:p>
                      <a:endParaRPr lang="en-GB" sz="1200" b="0" i="0" dirty="0">
                        <a:solidFill>
                          <a:schemeClr val="tx1"/>
                        </a:solidFill>
                        <a:latin typeface="Univers Next for HSBC Light" panose="020B0403030202020203" pitchFamily="34" charset="0"/>
                      </a:endParaRPr>
                    </a:p>
                  </a:txBody>
                  <a:tcPr marT="28800" marB="28800" anchor="ctr">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solidFill>
                      <a:schemeClr val="bg1"/>
                    </a:solidFill>
                  </a:tcPr>
                </a:tc>
                <a:tc vMerge="1">
                  <a:txBody>
                    <a:bodyPr/>
                    <a:lstStyle/>
                    <a:p>
                      <a:endParaRPr lang="en-GB" sz="1200" b="0" i="0" dirty="0">
                        <a:solidFill>
                          <a:schemeClr val="tx1"/>
                        </a:solidFill>
                        <a:latin typeface="Univers Next for HSBC Light" panose="020B0403030202020203" pitchFamily="34" charset="0"/>
                      </a:endParaRPr>
                    </a:p>
                  </a:txBody>
                  <a:tcPr marT="28800" marB="28800" anchor="ctr">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solidFill>
                      <a:schemeClr val="bg1"/>
                    </a:solidFill>
                  </a:tcPr>
                </a:tc>
                <a:tc vMerge="1">
                  <a:txBody>
                    <a:bodyPr/>
                    <a:lstStyle/>
                    <a:p>
                      <a:endParaRPr lang="en-GB" sz="1200" b="0" i="0" dirty="0">
                        <a:solidFill>
                          <a:schemeClr val="tx1"/>
                        </a:solidFill>
                        <a:latin typeface="Univers Next for HSBC Light" panose="020B0403030202020203" pitchFamily="34" charset="0"/>
                      </a:endParaRPr>
                    </a:p>
                  </a:txBody>
                  <a:tcPr marT="28800" marB="28800" anchor="ctr">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solidFill>
                      <a:schemeClr val="bg1"/>
                    </a:solidFill>
                  </a:tcPr>
                </a:tc>
                <a:extLst>
                  <a:ext uri="{0D108BD9-81ED-4DB2-BD59-A6C34878D82A}">
                    <a16:rowId xmlns:a16="http://schemas.microsoft.com/office/drawing/2014/main" val="4086259065"/>
                  </a:ext>
                </a:extLst>
              </a:tr>
            </a:tbl>
          </a:graphicData>
        </a:graphic>
      </p:graphicFrame>
      <p:pic>
        <p:nvPicPr>
          <p:cNvPr id="18" name="Picture 17">
            <a:extLst>
              <a:ext uri="{FF2B5EF4-FFF2-40B4-BE49-F238E27FC236}">
                <a16:creationId xmlns:a16="http://schemas.microsoft.com/office/drawing/2014/main" id="{5EAD85A9-23A9-D8BC-A329-E59B6FB670D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138313" y="5333197"/>
            <a:ext cx="1513369" cy="1513368"/>
          </a:xfrm>
          <a:prstGeom prst="rect">
            <a:avLst/>
          </a:prstGeom>
        </p:spPr>
      </p:pic>
      <p:pic>
        <p:nvPicPr>
          <p:cNvPr id="25" name="Picture 24">
            <a:extLst>
              <a:ext uri="{FF2B5EF4-FFF2-40B4-BE49-F238E27FC236}">
                <a16:creationId xmlns:a16="http://schemas.microsoft.com/office/drawing/2014/main" id="{D1A51462-1154-10DF-222E-73839130BBC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813080" y="5400848"/>
            <a:ext cx="1445716" cy="1445717"/>
          </a:xfrm>
          <a:prstGeom prst="rect">
            <a:avLst/>
          </a:prstGeom>
        </p:spPr>
      </p:pic>
      <p:pic>
        <p:nvPicPr>
          <p:cNvPr id="31" name="Picture 30">
            <a:extLst>
              <a:ext uri="{FF2B5EF4-FFF2-40B4-BE49-F238E27FC236}">
                <a16:creationId xmlns:a16="http://schemas.microsoft.com/office/drawing/2014/main" id="{6DC0FBA9-8775-26A7-A45B-1879E1734D5A}"/>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998518" y="5074818"/>
            <a:ext cx="1536006" cy="1536006"/>
          </a:xfrm>
          <a:prstGeom prst="rect">
            <a:avLst/>
          </a:prstGeom>
        </p:spPr>
      </p:pic>
      <p:pic>
        <p:nvPicPr>
          <p:cNvPr id="41" name="Picture 40">
            <a:extLst>
              <a:ext uri="{FF2B5EF4-FFF2-40B4-BE49-F238E27FC236}">
                <a16:creationId xmlns:a16="http://schemas.microsoft.com/office/drawing/2014/main" id="{D7D9E278-6DB7-7E72-9D1C-74892C9C2184}"/>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0799788" y="5391961"/>
            <a:ext cx="1218863" cy="1218863"/>
          </a:xfrm>
          <a:prstGeom prst="rect">
            <a:avLst/>
          </a:prstGeom>
        </p:spPr>
      </p:pic>
      <p:sp>
        <p:nvSpPr>
          <p:cNvPr id="51" name="TextBox 50">
            <a:extLst>
              <a:ext uri="{FF2B5EF4-FFF2-40B4-BE49-F238E27FC236}">
                <a16:creationId xmlns:a16="http://schemas.microsoft.com/office/drawing/2014/main" id="{016928C3-000C-4CBB-1B83-38BE6A489E6E}"/>
              </a:ext>
            </a:extLst>
          </p:cNvPr>
          <p:cNvSpPr txBox="1"/>
          <p:nvPr/>
        </p:nvSpPr>
        <p:spPr>
          <a:xfrm>
            <a:off x="7427913" y="6593968"/>
            <a:ext cx="4213223" cy="246221"/>
          </a:xfrm>
          <a:prstGeom prst="rect">
            <a:avLst/>
          </a:prstGeom>
          <a:noFill/>
        </p:spPr>
        <p:txBody>
          <a:bodyPr wrap="square" rtlCol="0">
            <a:spAutoFit/>
          </a:bodyPr>
          <a:lstStyle/>
          <a:p>
            <a:pPr algn="r"/>
            <a:r>
              <a:rPr lang="en-US" sz="1000" b="0" i="0" dirty="0">
                <a:latin typeface="Univers Next for HSBC Light" panose="020B0403030202020203" pitchFamily="34" charset="0"/>
              </a:rPr>
              <a:t>Module 2 – Session 4 – </a:t>
            </a:r>
            <a:r>
              <a:rPr lang="en-GB" sz="1000" dirty="0">
                <a:solidFill>
                  <a:srgbClr val="000000"/>
                </a:solidFill>
                <a:latin typeface="Univers Next for HSBC Light" panose="020B0403030202020203" pitchFamily="34" charset="0"/>
              </a:rPr>
              <a:t>Financial Planning </a:t>
            </a:r>
            <a:endParaRPr lang="en-US" sz="1000" b="0" i="0" dirty="0">
              <a:latin typeface="Univers Next for HSBC Light" panose="020B0403030202020203" pitchFamily="34" charset="0"/>
            </a:endParaRPr>
          </a:p>
        </p:txBody>
      </p:sp>
      <p:pic>
        <p:nvPicPr>
          <p:cNvPr id="2" name="Picture 1" descr="A group of people with different colors&#10;&#10;Description automatically generated">
            <a:extLst>
              <a:ext uri="{FF2B5EF4-FFF2-40B4-BE49-F238E27FC236}">
                <a16:creationId xmlns:a16="http://schemas.microsoft.com/office/drawing/2014/main" id="{C4ADDC11-0B90-C251-BAE6-CED1846B865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783228" y="380494"/>
            <a:ext cx="958142" cy="643486"/>
          </a:xfrm>
          <a:prstGeom prst="rect">
            <a:avLst/>
          </a:prstGeom>
        </p:spPr>
      </p:pic>
      <p:sp>
        <p:nvSpPr>
          <p:cNvPr id="6" name="TextBox 5">
            <a:extLst>
              <a:ext uri="{FF2B5EF4-FFF2-40B4-BE49-F238E27FC236}">
                <a16:creationId xmlns:a16="http://schemas.microsoft.com/office/drawing/2014/main" id="{071E83BC-CD3B-CC7C-A750-235506394593}"/>
              </a:ext>
            </a:extLst>
          </p:cNvPr>
          <p:cNvSpPr txBox="1"/>
          <p:nvPr/>
        </p:nvSpPr>
        <p:spPr>
          <a:xfrm>
            <a:off x="1976916" y="2501015"/>
            <a:ext cx="194582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Univers Next for HSBC Light" panose="020B0403030202020203" pitchFamily="34" charset="0"/>
                <a:ea typeface="+mn-ea"/>
                <a:cs typeface="+mn-cs"/>
              </a:rPr>
              <a:t>Pocket Money, part time job, selling things</a:t>
            </a:r>
          </a:p>
        </p:txBody>
      </p:sp>
      <p:sp>
        <p:nvSpPr>
          <p:cNvPr id="7" name="TextBox 6">
            <a:extLst>
              <a:ext uri="{FF2B5EF4-FFF2-40B4-BE49-F238E27FC236}">
                <a16:creationId xmlns:a16="http://schemas.microsoft.com/office/drawing/2014/main" id="{16F073E4-07A9-F8A9-44B2-41FD4C9215A3}"/>
              </a:ext>
            </a:extLst>
          </p:cNvPr>
          <p:cNvSpPr txBox="1"/>
          <p:nvPr/>
        </p:nvSpPr>
        <p:spPr>
          <a:xfrm>
            <a:off x="1976915" y="3785182"/>
            <a:ext cx="194582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Univers Next for HSBC Light" panose="020B0403030202020203" pitchFamily="34" charset="0"/>
                <a:ea typeface="+mn-ea"/>
                <a:cs typeface="+mn-cs"/>
              </a:rPr>
              <a:t>Saving money for first milestones</a:t>
            </a:r>
          </a:p>
        </p:txBody>
      </p:sp>
      <p:sp>
        <p:nvSpPr>
          <p:cNvPr id="8" name="TextBox 7">
            <a:extLst>
              <a:ext uri="{FF2B5EF4-FFF2-40B4-BE49-F238E27FC236}">
                <a16:creationId xmlns:a16="http://schemas.microsoft.com/office/drawing/2014/main" id="{23174252-76FB-F4D8-DCF7-DE28877E8E67}"/>
              </a:ext>
            </a:extLst>
          </p:cNvPr>
          <p:cNvSpPr txBox="1"/>
          <p:nvPr/>
        </p:nvSpPr>
        <p:spPr>
          <a:xfrm>
            <a:off x="1976915" y="4930296"/>
            <a:ext cx="194582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Univers Next for HSBC Light" panose="020B0403030202020203" pitchFamily="34" charset="0"/>
                <a:ea typeface="+mn-ea"/>
                <a:cs typeface="+mn-cs"/>
              </a:rPr>
              <a:t>Still need parental / family support</a:t>
            </a:r>
          </a:p>
        </p:txBody>
      </p:sp>
      <p:sp>
        <p:nvSpPr>
          <p:cNvPr id="11" name="TextBox 10">
            <a:extLst>
              <a:ext uri="{FF2B5EF4-FFF2-40B4-BE49-F238E27FC236}">
                <a16:creationId xmlns:a16="http://schemas.microsoft.com/office/drawing/2014/main" id="{F0D8EB91-A291-5865-AE09-3447EAC4B7A7}"/>
              </a:ext>
            </a:extLst>
          </p:cNvPr>
          <p:cNvSpPr txBox="1"/>
          <p:nvPr/>
        </p:nvSpPr>
        <p:spPr>
          <a:xfrm>
            <a:off x="4329519" y="2501015"/>
            <a:ext cx="194582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Univers Next for HSBC Light" panose="020B0403030202020203" pitchFamily="34" charset="0"/>
                <a:ea typeface="+mn-ea"/>
                <a:cs typeface="+mn-cs"/>
              </a:rPr>
              <a:t>Part time work, student finance, full time work, side hustle</a:t>
            </a:r>
          </a:p>
        </p:txBody>
      </p:sp>
      <p:sp>
        <p:nvSpPr>
          <p:cNvPr id="13" name="TextBox 12">
            <a:extLst>
              <a:ext uri="{FF2B5EF4-FFF2-40B4-BE49-F238E27FC236}">
                <a16:creationId xmlns:a16="http://schemas.microsoft.com/office/drawing/2014/main" id="{CF9E3A6C-9269-5354-5C77-21437B03AFC9}"/>
              </a:ext>
            </a:extLst>
          </p:cNvPr>
          <p:cNvSpPr txBox="1"/>
          <p:nvPr/>
        </p:nvSpPr>
        <p:spPr>
          <a:xfrm>
            <a:off x="4329518" y="3785182"/>
            <a:ext cx="1945821"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Univers Next for HSBC Light" panose="020B0403030202020203" pitchFamily="34" charset="0"/>
                <a:ea typeface="+mn-ea"/>
                <a:cs typeface="+mn-cs"/>
              </a:rPr>
              <a:t>Moving away to study/work, first car, first house, starting a family, travel</a:t>
            </a:r>
          </a:p>
        </p:txBody>
      </p:sp>
      <p:sp>
        <p:nvSpPr>
          <p:cNvPr id="14" name="TextBox 13">
            <a:extLst>
              <a:ext uri="{FF2B5EF4-FFF2-40B4-BE49-F238E27FC236}">
                <a16:creationId xmlns:a16="http://schemas.microsoft.com/office/drawing/2014/main" id="{A18634B4-7381-D594-E2E2-D56F52D00C04}"/>
              </a:ext>
            </a:extLst>
          </p:cNvPr>
          <p:cNvSpPr txBox="1"/>
          <p:nvPr/>
        </p:nvSpPr>
        <p:spPr>
          <a:xfrm>
            <a:off x="4329518" y="4930296"/>
            <a:ext cx="2061886" cy="64633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Univers Next for HSBC Light" panose="020B0403030202020203" pitchFamily="34" charset="0"/>
                <a:ea typeface="+mn-ea"/>
                <a:cs typeface="+mn-cs"/>
              </a:rPr>
              <a:t>Less financial support from family, earning enough, how to budget</a:t>
            </a:r>
          </a:p>
        </p:txBody>
      </p:sp>
      <p:sp>
        <p:nvSpPr>
          <p:cNvPr id="15" name="TextBox 14">
            <a:extLst>
              <a:ext uri="{FF2B5EF4-FFF2-40B4-BE49-F238E27FC236}">
                <a16:creationId xmlns:a16="http://schemas.microsoft.com/office/drawing/2014/main" id="{289E7940-DF30-BA05-93E6-0726D5CC56DF}"/>
              </a:ext>
            </a:extLst>
          </p:cNvPr>
          <p:cNvSpPr txBox="1"/>
          <p:nvPr/>
        </p:nvSpPr>
        <p:spPr>
          <a:xfrm>
            <a:off x="6883429" y="2501015"/>
            <a:ext cx="194582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Univers Next for HSBC Light" panose="020B0403030202020203" pitchFamily="34" charset="0"/>
                <a:ea typeface="+mn-ea"/>
                <a:cs typeface="+mn-cs"/>
              </a:rPr>
              <a:t>Full time work, investments, side hustle, inheritance</a:t>
            </a:r>
          </a:p>
        </p:txBody>
      </p:sp>
      <p:sp>
        <p:nvSpPr>
          <p:cNvPr id="16" name="TextBox 15">
            <a:extLst>
              <a:ext uri="{FF2B5EF4-FFF2-40B4-BE49-F238E27FC236}">
                <a16:creationId xmlns:a16="http://schemas.microsoft.com/office/drawing/2014/main" id="{99C55057-1DF9-7A76-1741-398217FA1B10}"/>
              </a:ext>
            </a:extLst>
          </p:cNvPr>
          <p:cNvSpPr txBox="1"/>
          <p:nvPr/>
        </p:nvSpPr>
        <p:spPr>
          <a:xfrm>
            <a:off x="6883428" y="3785182"/>
            <a:ext cx="1945821"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Univers Next for HSBC Light" panose="020B0403030202020203" pitchFamily="34" charset="0"/>
                <a:ea typeface="+mn-ea"/>
                <a:cs typeface="+mn-cs"/>
              </a:rPr>
              <a:t>Outstanding young adult goals, buying a bigger house, retirement savings</a:t>
            </a:r>
          </a:p>
        </p:txBody>
      </p:sp>
      <p:sp>
        <p:nvSpPr>
          <p:cNvPr id="19" name="TextBox 18">
            <a:extLst>
              <a:ext uri="{FF2B5EF4-FFF2-40B4-BE49-F238E27FC236}">
                <a16:creationId xmlns:a16="http://schemas.microsoft.com/office/drawing/2014/main" id="{6D55E55D-2BBB-5E13-718B-942E2141FC2F}"/>
              </a:ext>
            </a:extLst>
          </p:cNvPr>
          <p:cNvSpPr txBox="1"/>
          <p:nvPr/>
        </p:nvSpPr>
        <p:spPr>
          <a:xfrm>
            <a:off x="6883428" y="4930296"/>
            <a:ext cx="1683629"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Univers Next for HSBC Light" panose="020B0403030202020203" pitchFamily="34" charset="0"/>
                <a:ea typeface="+mn-ea"/>
                <a:cs typeface="+mn-cs"/>
              </a:rPr>
              <a:t>Change of circumstances, health, changing priorities, debt</a:t>
            </a:r>
          </a:p>
        </p:txBody>
      </p:sp>
      <p:sp>
        <p:nvSpPr>
          <p:cNvPr id="20" name="TextBox 19">
            <a:extLst>
              <a:ext uri="{FF2B5EF4-FFF2-40B4-BE49-F238E27FC236}">
                <a16:creationId xmlns:a16="http://schemas.microsoft.com/office/drawing/2014/main" id="{2FD3521D-5808-CB44-525E-6CE5C7E5BCF7}"/>
              </a:ext>
            </a:extLst>
          </p:cNvPr>
          <p:cNvSpPr txBox="1"/>
          <p:nvPr/>
        </p:nvSpPr>
        <p:spPr>
          <a:xfrm>
            <a:off x="9437339" y="2501015"/>
            <a:ext cx="194582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Univers Next for HSBC Light" panose="020B0403030202020203" pitchFamily="34" charset="0"/>
                <a:ea typeface="+mn-ea"/>
                <a:cs typeface="+mn-cs"/>
              </a:rPr>
              <a:t>Pension, part time work if needed, savings, equity from house</a:t>
            </a:r>
          </a:p>
        </p:txBody>
      </p:sp>
      <p:sp>
        <p:nvSpPr>
          <p:cNvPr id="22" name="TextBox 21">
            <a:extLst>
              <a:ext uri="{FF2B5EF4-FFF2-40B4-BE49-F238E27FC236}">
                <a16:creationId xmlns:a16="http://schemas.microsoft.com/office/drawing/2014/main" id="{F5679A8E-F08D-570F-791C-7951C2F7881D}"/>
              </a:ext>
            </a:extLst>
          </p:cNvPr>
          <p:cNvSpPr txBox="1"/>
          <p:nvPr/>
        </p:nvSpPr>
        <p:spPr>
          <a:xfrm>
            <a:off x="9437338" y="3785182"/>
            <a:ext cx="1945821"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Univers Next for HSBC Light" panose="020B0403030202020203" pitchFamily="34" charset="0"/>
                <a:ea typeface="+mn-ea"/>
                <a:cs typeface="+mn-cs"/>
              </a:rPr>
              <a:t>Enjoying retirement, downsizing to add income, planning inheritance</a:t>
            </a:r>
          </a:p>
        </p:txBody>
      </p:sp>
      <p:sp>
        <p:nvSpPr>
          <p:cNvPr id="23" name="TextBox 22">
            <a:extLst>
              <a:ext uri="{FF2B5EF4-FFF2-40B4-BE49-F238E27FC236}">
                <a16:creationId xmlns:a16="http://schemas.microsoft.com/office/drawing/2014/main" id="{CD4A802F-9B56-E981-9158-B721FB8CC541}"/>
              </a:ext>
            </a:extLst>
          </p:cNvPr>
          <p:cNvSpPr txBox="1"/>
          <p:nvPr/>
        </p:nvSpPr>
        <p:spPr>
          <a:xfrm>
            <a:off x="9437338" y="4930296"/>
            <a:ext cx="194582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Univers Next for HSBC Light" panose="020B0403030202020203" pitchFamily="34" charset="0"/>
                <a:ea typeface="+mn-ea"/>
                <a:cs typeface="+mn-cs"/>
              </a:rPr>
              <a:t>Vulnerable to fraud, health issue, care costs, mental capacity</a:t>
            </a:r>
          </a:p>
        </p:txBody>
      </p:sp>
    </p:spTree>
    <p:extLst>
      <p:ext uri="{BB962C8B-B14F-4D97-AF65-F5344CB8AC3E}">
        <p14:creationId xmlns:p14="http://schemas.microsoft.com/office/powerpoint/2010/main" val="133437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P spid="13" grpId="0"/>
      <p:bldP spid="14" grpId="0"/>
      <p:bldP spid="15" grpId="0"/>
      <p:bldP spid="16" grpId="0"/>
      <p:bldP spid="19" grpId="0"/>
      <p:bldP spid="20"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2CE31E75-8B4A-5460-77F0-8BC5F3BE840D}"/>
              </a:ext>
            </a:extLst>
          </p:cNvPr>
          <p:cNvSpPr/>
          <p:nvPr/>
        </p:nvSpPr>
        <p:spPr>
          <a:xfrm>
            <a:off x="7189593" y="0"/>
            <a:ext cx="5009293" cy="6858000"/>
          </a:xfrm>
          <a:prstGeom prst="rect">
            <a:avLst/>
          </a:prstGeom>
          <a:solidFill>
            <a:srgbClr val="D7D8D6">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bject 4"/>
          <p:cNvSpPr txBox="1">
            <a:spLocks noGrp="1"/>
          </p:cNvSpPr>
          <p:nvPr>
            <p:ph type="title"/>
          </p:nvPr>
        </p:nvSpPr>
        <p:spPr>
          <a:xfrm>
            <a:off x="550863" y="488183"/>
            <a:ext cx="11090275" cy="622246"/>
          </a:xfrm>
        </p:spPr>
        <p:txBody>
          <a:bodyPr vert="horz" wrap="square" lIns="0" tIns="12724" rIns="0" bIns="0" rtlCol="0" anchor="ctr">
            <a:spAutoFit/>
          </a:bodyPr>
          <a:lstStyle/>
          <a:p>
            <a:pPr lvl="0"/>
            <a:r>
              <a:rPr lang="en-GB" dirty="0"/>
              <a:t>What is in a financial plan?</a:t>
            </a:r>
            <a:endParaRPr lang="en-GB" noProof="0" dirty="0"/>
          </a:p>
        </p:txBody>
      </p:sp>
      <p:sp>
        <p:nvSpPr>
          <p:cNvPr id="20" name="Slide number">
            <a:extLst>
              <a:ext uri="{FF2B5EF4-FFF2-40B4-BE49-F238E27FC236}">
                <a16:creationId xmlns:a16="http://schemas.microsoft.com/office/drawing/2014/main" id="{EAAD5218-6F97-308D-1262-89D4120CF076}"/>
              </a:ext>
            </a:extLst>
          </p:cNvPr>
          <p:cNvSpPr>
            <a:spLocks noChangeArrowheads="1"/>
          </p:cNvSpPr>
          <p:nvPr/>
        </p:nvSpPr>
        <p:spPr bwMode="gray">
          <a:xfrm>
            <a:off x="11643472" y="6593968"/>
            <a:ext cx="6427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Autofit/>
          </a:bodyPr>
          <a:lstStyle/>
          <a:p>
            <a:pPr algn="ctr" defTabSz="1060209" fontAlgn="base">
              <a:lnSpc>
                <a:spcPct val="100000"/>
              </a:lnSpc>
              <a:spcBef>
                <a:spcPts val="0"/>
              </a:spcBef>
              <a:spcAft>
                <a:spcPts val="0"/>
              </a:spcAft>
            </a:pPr>
            <a:fld id="{1CF9EA00-886D-43B8-A53F-CB3B22E97C6F}" type="slidenum">
              <a:rPr lang="en-GB" altLang="zh-TW" sz="1000" b="0" i="0" kern="1200" smtClean="0">
                <a:solidFill>
                  <a:schemeClr val="tx1"/>
                </a:solidFill>
                <a:latin typeface="Univers Next for HSBC Light" panose="020B0403030202020203" pitchFamily="34" charset="0"/>
                <a:ea typeface="+mn-ea"/>
                <a:cs typeface="+mn-cs"/>
              </a:rPr>
              <a:pPr algn="ctr" defTabSz="1060209" fontAlgn="base">
                <a:lnSpc>
                  <a:spcPct val="100000"/>
                </a:lnSpc>
                <a:spcBef>
                  <a:spcPts val="0"/>
                </a:spcBef>
                <a:spcAft>
                  <a:spcPts val="0"/>
                </a:spcAft>
              </a:pPr>
              <a:t>4</a:t>
            </a:fld>
            <a:endParaRPr lang="en-GB" altLang="zh-TW" sz="1000" b="0" i="0" kern="1200" dirty="0">
              <a:solidFill>
                <a:schemeClr val="tx1"/>
              </a:solidFill>
              <a:latin typeface="Univers Next for HSBC Light" panose="020B0403030202020203" pitchFamily="34" charset="0"/>
              <a:ea typeface="+mn-ea"/>
              <a:cs typeface="+mn-cs"/>
            </a:endParaRPr>
          </a:p>
        </p:txBody>
      </p:sp>
      <p:grpSp>
        <p:nvGrpSpPr>
          <p:cNvPr id="23" name="Group 12">
            <a:extLst>
              <a:ext uri="{FF2B5EF4-FFF2-40B4-BE49-F238E27FC236}">
                <a16:creationId xmlns:a16="http://schemas.microsoft.com/office/drawing/2014/main" id="{272DFA9B-618C-B18E-510F-8957CB02816E}"/>
              </a:ext>
            </a:extLst>
          </p:cNvPr>
          <p:cNvGrpSpPr>
            <a:grpSpLocks/>
          </p:cNvGrpSpPr>
          <p:nvPr/>
        </p:nvGrpSpPr>
        <p:grpSpPr bwMode="auto">
          <a:xfrm>
            <a:off x="7571467" y="1669292"/>
            <a:ext cx="4069669" cy="3994257"/>
            <a:chOff x="2127" y="1142"/>
            <a:chExt cx="2281" cy="2280"/>
          </a:xfrm>
        </p:grpSpPr>
        <p:sp>
          <p:nvSpPr>
            <p:cNvPr id="42" name="Freeform 13">
              <a:extLst>
                <a:ext uri="{FF2B5EF4-FFF2-40B4-BE49-F238E27FC236}">
                  <a16:creationId xmlns:a16="http://schemas.microsoft.com/office/drawing/2014/main" id="{3924506B-2033-296D-B9D4-BFD1510F4E37}"/>
                </a:ext>
              </a:extLst>
            </p:cNvPr>
            <p:cNvSpPr>
              <a:spLocks/>
            </p:cNvSpPr>
            <p:nvPr/>
          </p:nvSpPr>
          <p:spPr bwMode="auto">
            <a:xfrm>
              <a:off x="2127" y="1935"/>
              <a:ext cx="846" cy="1264"/>
            </a:xfrm>
            <a:custGeom>
              <a:avLst/>
              <a:gdLst>
                <a:gd name="T0" fmla="*/ 396 w 396"/>
                <a:gd name="T1" fmla="*/ 362 h 610"/>
                <a:gd name="T2" fmla="*/ 306 w 396"/>
                <a:gd name="T3" fmla="*/ 180 h 610"/>
                <a:gd name="T4" fmla="*/ 307 w 396"/>
                <a:gd name="T5" fmla="*/ 159 h 610"/>
                <a:gd name="T6" fmla="*/ 192 w 396"/>
                <a:gd name="T7" fmla="*/ 0 h 610"/>
                <a:gd name="T8" fmla="*/ 14 w 396"/>
                <a:gd name="T9" fmla="*/ 59 h 610"/>
                <a:gd name="T10" fmla="*/ 0 w 396"/>
                <a:gd name="T11" fmla="*/ 180 h 610"/>
                <a:gd name="T12" fmla="*/ 217 w 396"/>
                <a:gd name="T13" fmla="*/ 610 h 610"/>
              </a:gdLst>
              <a:ahLst/>
              <a:cxnLst>
                <a:cxn ang="0">
                  <a:pos x="T0" y="T1"/>
                </a:cxn>
                <a:cxn ang="0">
                  <a:pos x="T2" y="T3"/>
                </a:cxn>
                <a:cxn ang="0">
                  <a:pos x="T4" y="T5"/>
                </a:cxn>
                <a:cxn ang="0">
                  <a:pos x="T6" y="T7"/>
                </a:cxn>
                <a:cxn ang="0">
                  <a:pos x="T8" y="T9"/>
                </a:cxn>
                <a:cxn ang="0">
                  <a:pos x="T10" y="T11"/>
                </a:cxn>
                <a:cxn ang="0">
                  <a:pos x="T12" y="T13"/>
                </a:cxn>
              </a:cxnLst>
              <a:rect l="0" t="0" r="r" b="b"/>
              <a:pathLst>
                <a:path w="396" h="610">
                  <a:moveTo>
                    <a:pt x="396" y="362"/>
                  </a:moveTo>
                  <a:cubicBezTo>
                    <a:pt x="341" y="321"/>
                    <a:pt x="306" y="255"/>
                    <a:pt x="306" y="180"/>
                  </a:cubicBezTo>
                  <a:cubicBezTo>
                    <a:pt x="306" y="173"/>
                    <a:pt x="306" y="166"/>
                    <a:pt x="307" y="159"/>
                  </a:cubicBezTo>
                  <a:cubicBezTo>
                    <a:pt x="192" y="0"/>
                    <a:pt x="192" y="0"/>
                    <a:pt x="192" y="0"/>
                  </a:cubicBezTo>
                  <a:cubicBezTo>
                    <a:pt x="14" y="59"/>
                    <a:pt x="14" y="59"/>
                    <a:pt x="14" y="59"/>
                  </a:cubicBezTo>
                  <a:cubicBezTo>
                    <a:pt x="5" y="98"/>
                    <a:pt x="0" y="139"/>
                    <a:pt x="0" y="180"/>
                  </a:cubicBezTo>
                  <a:cubicBezTo>
                    <a:pt x="0" y="357"/>
                    <a:pt x="86" y="513"/>
                    <a:pt x="217" y="610"/>
                  </a:cubicBezTo>
                </a:path>
              </a:pathLst>
            </a:custGeom>
            <a:noFill/>
            <a:ln w="25400" cap="rnd">
              <a:solidFill>
                <a:srgbClr val="EC7046"/>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Freeform 15">
              <a:extLst>
                <a:ext uri="{FF2B5EF4-FFF2-40B4-BE49-F238E27FC236}">
                  <a16:creationId xmlns:a16="http://schemas.microsoft.com/office/drawing/2014/main" id="{89E08E64-31D8-B32A-0FA6-620A13AA6836}"/>
                </a:ext>
              </a:extLst>
            </p:cNvPr>
            <p:cNvSpPr>
              <a:spLocks/>
            </p:cNvSpPr>
            <p:nvPr/>
          </p:nvSpPr>
          <p:spPr bwMode="auto">
            <a:xfrm>
              <a:off x="3275" y="1142"/>
              <a:ext cx="1043" cy="1023"/>
            </a:xfrm>
            <a:custGeom>
              <a:avLst/>
              <a:gdLst>
                <a:gd name="T0" fmla="*/ 1 w 488"/>
                <a:gd name="T1" fmla="*/ 305 h 479"/>
                <a:gd name="T2" fmla="*/ 193 w 488"/>
                <a:gd name="T3" fmla="*/ 417 h 479"/>
                <a:gd name="T4" fmla="*/ 378 w 488"/>
                <a:gd name="T5" fmla="*/ 479 h 479"/>
                <a:gd name="T6" fmla="*/ 488 w 488"/>
                <a:gd name="T7" fmla="*/ 326 h 479"/>
                <a:gd name="T8" fmla="*/ 0 w 488"/>
                <a:gd name="T9" fmla="*/ 0 h 479"/>
                <a:gd name="T10" fmla="*/ 112 w 488"/>
                <a:gd name="T11" fmla="*/ 153 h 479"/>
                <a:gd name="T12" fmla="*/ 1 w 488"/>
                <a:gd name="T13" fmla="*/ 305 h 479"/>
                <a:gd name="connsiteX0" fmla="*/ 20 w 10000"/>
                <a:gd name="connsiteY0" fmla="*/ 6367 h 10000"/>
                <a:gd name="connsiteX1" fmla="*/ 3955 w 10000"/>
                <a:gd name="connsiteY1" fmla="*/ 8706 h 10000"/>
                <a:gd name="connsiteX2" fmla="*/ 7746 w 10000"/>
                <a:gd name="connsiteY2" fmla="*/ 10000 h 10000"/>
                <a:gd name="connsiteX3" fmla="*/ 10000 w 10000"/>
                <a:gd name="connsiteY3" fmla="*/ 6806 h 10000"/>
                <a:gd name="connsiteX4" fmla="*/ 0 w 10000"/>
                <a:gd name="connsiteY4" fmla="*/ 0 h 10000"/>
                <a:gd name="connsiteX5" fmla="*/ 2766 w 10000"/>
                <a:gd name="connsiteY5" fmla="*/ 3675 h 10000"/>
                <a:gd name="connsiteX0" fmla="*/ 20 w 10000"/>
                <a:gd name="connsiteY0" fmla="*/ 6367 h 10000"/>
                <a:gd name="connsiteX1" fmla="*/ 3955 w 10000"/>
                <a:gd name="connsiteY1" fmla="*/ 8706 h 10000"/>
                <a:gd name="connsiteX2" fmla="*/ 7746 w 10000"/>
                <a:gd name="connsiteY2" fmla="*/ 10000 h 10000"/>
                <a:gd name="connsiteX3" fmla="*/ 10000 w 10000"/>
                <a:gd name="connsiteY3" fmla="*/ 6806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20" y="6367"/>
                  </a:moveTo>
                  <a:cubicBezTo>
                    <a:pt x="1701" y="6409"/>
                    <a:pt x="3156" y="7328"/>
                    <a:pt x="3955" y="8706"/>
                  </a:cubicBezTo>
                  <a:lnTo>
                    <a:pt x="7746" y="10000"/>
                  </a:lnTo>
                  <a:lnTo>
                    <a:pt x="10000" y="6806"/>
                  </a:lnTo>
                  <a:cubicBezTo>
                    <a:pt x="8361" y="2818"/>
                    <a:pt x="4508" y="21"/>
                    <a:pt x="0" y="0"/>
                  </a:cubicBezTo>
                </a:path>
              </a:pathLst>
            </a:custGeom>
            <a:noFill/>
            <a:ln w="25400" cap="rnd">
              <a:solidFill>
                <a:srgbClr val="EC7046"/>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Freeform 16">
              <a:extLst>
                <a:ext uri="{FF2B5EF4-FFF2-40B4-BE49-F238E27FC236}">
                  <a16:creationId xmlns:a16="http://schemas.microsoft.com/office/drawing/2014/main" id="{00DFEC71-D55F-9245-3F6C-8E6695D8CECF}"/>
                </a:ext>
              </a:extLst>
            </p:cNvPr>
            <p:cNvSpPr>
              <a:spLocks/>
            </p:cNvSpPr>
            <p:nvPr/>
          </p:nvSpPr>
          <p:spPr bwMode="auto">
            <a:xfrm>
              <a:off x="2676" y="2680"/>
              <a:ext cx="1255" cy="742"/>
            </a:xfrm>
            <a:custGeom>
              <a:avLst/>
              <a:gdLst>
                <a:gd name="T0" fmla="*/ 407 w 587"/>
                <a:gd name="T1" fmla="*/ 0 h 347"/>
                <a:gd name="T2" fmla="*/ 277 w 587"/>
                <a:gd name="T3" fmla="*/ 41 h 347"/>
                <a:gd name="T4" fmla="*/ 186 w 587"/>
                <a:gd name="T5" fmla="*/ 23 h 347"/>
                <a:gd name="T6" fmla="*/ 0 w 587"/>
                <a:gd name="T7" fmla="*/ 82 h 347"/>
                <a:gd name="T8" fmla="*/ 1 w 587"/>
                <a:gd name="T9" fmla="*/ 270 h 347"/>
                <a:gd name="T10" fmla="*/ 277 w 587"/>
                <a:gd name="T11" fmla="*/ 347 h 347"/>
                <a:gd name="T12" fmla="*/ 587 w 587"/>
                <a:gd name="T13" fmla="*/ 247 h 347"/>
              </a:gdLst>
              <a:ahLst/>
              <a:cxnLst>
                <a:cxn ang="0">
                  <a:pos x="T0" y="T1"/>
                </a:cxn>
                <a:cxn ang="0">
                  <a:pos x="T2" y="T3"/>
                </a:cxn>
                <a:cxn ang="0">
                  <a:pos x="T4" y="T5"/>
                </a:cxn>
                <a:cxn ang="0">
                  <a:pos x="T6" y="T7"/>
                </a:cxn>
                <a:cxn ang="0">
                  <a:pos x="T8" y="T9"/>
                </a:cxn>
                <a:cxn ang="0">
                  <a:pos x="T10" y="T11"/>
                </a:cxn>
                <a:cxn ang="0">
                  <a:pos x="T12" y="T13"/>
                </a:cxn>
              </a:cxnLst>
              <a:rect l="0" t="0" r="r" b="b"/>
              <a:pathLst>
                <a:path w="587" h="347">
                  <a:moveTo>
                    <a:pt x="407" y="0"/>
                  </a:moveTo>
                  <a:cubicBezTo>
                    <a:pt x="370" y="26"/>
                    <a:pt x="325" y="41"/>
                    <a:pt x="277" y="41"/>
                  </a:cubicBezTo>
                  <a:cubicBezTo>
                    <a:pt x="244" y="41"/>
                    <a:pt x="214" y="35"/>
                    <a:pt x="186" y="23"/>
                  </a:cubicBezTo>
                  <a:cubicBezTo>
                    <a:pt x="0" y="82"/>
                    <a:pt x="0" y="82"/>
                    <a:pt x="0" y="82"/>
                  </a:cubicBezTo>
                  <a:cubicBezTo>
                    <a:pt x="1" y="270"/>
                    <a:pt x="1" y="270"/>
                    <a:pt x="1" y="270"/>
                  </a:cubicBezTo>
                  <a:cubicBezTo>
                    <a:pt x="81" y="319"/>
                    <a:pt x="176" y="347"/>
                    <a:pt x="277" y="347"/>
                  </a:cubicBezTo>
                  <a:cubicBezTo>
                    <a:pt x="393" y="347"/>
                    <a:pt x="500" y="310"/>
                    <a:pt x="587" y="247"/>
                  </a:cubicBezTo>
                </a:path>
              </a:pathLst>
            </a:custGeom>
            <a:noFill/>
            <a:ln w="25400" cap="rnd">
              <a:solidFill>
                <a:srgbClr val="EC7046"/>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17">
              <a:extLst>
                <a:ext uri="{FF2B5EF4-FFF2-40B4-BE49-F238E27FC236}">
                  <a16:creationId xmlns:a16="http://schemas.microsoft.com/office/drawing/2014/main" id="{3966382D-6D27-9221-2954-CD355D2331F9}"/>
                </a:ext>
              </a:extLst>
            </p:cNvPr>
            <p:cNvSpPr>
              <a:spLocks/>
            </p:cNvSpPr>
            <p:nvPr/>
          </p:nvSpPr>
          <p:spPr bwMode="auto">
            <a:xfrm>
              <a:off x="3632" y="1935"/>
              <a:ext cx="776" cy="1209"/>
            </a:xfrm>
            <a:custGeom>
              <a:avLst/>
              <a:gdLst>
                <a:gd name="T0" fmla="*/ 48 w 363"/>
                <a:gd name="T1" fmla="*/ 96 h 566"/>
                <a:gd name="T2" fmla="*/ 58 w 363"/>
                <a:gd name="T3" fmla="*/ 162 h 566"/>
                <a:gd name="T4" fmla="*/ 1 w 363"/>
                <a:gd name="T5" fmla="*/ 313 h 566"/>
                <a:gd name="T6" fmla="*/ 0 w 363"/>
                <a:gd name="T7" fmla="*/ 509 h 566"/>
                <a:gd name="T8" fmla="*/ 178 w 363"/>
                <a:gd name="T9" fmla="*/ 566 h 566"/>
                <a:gd name="T10" fmla="*/ 363 w 363"/>
                <a:gd name="T11" fmla="*/ 162 h 566"/>
                <a:gd name="T12" fmla="*/ 338 w 363"/>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363" h="566">
                  <a:moveTo>
                    <a:pt x="48" y="96"/>
                  </a:moveTo>
                  <a:cubicBezTo>
                    <a:pt x="54" y="117"/>
                    <a:pt x="58" y="139"/>
                    <a:pt x="58" y="162"/>
                  </a:cubicBezTo>
                  <a:cubicBezTo>
                    <a:pt x="58" y="220"/>
                    <a:pt x="36" y="273"/>
                    <a:pt x="1" y="313"/>
                  </a:cubicBezTo>
                  <a:cubicBezTo>
                    <a:pt x="0" y="509"/>
                    <a:pt x="0" y="509"/>
                    <a:pt x="0" y="509"/>
                  </a:cubicBezTo>
                  <a:cubicBezTo>
                    <a:pt x="178" y="566"/>
                    <a:pt x="178" y="566"/>
                    <a:pt x="178" y="566"/>
                  </a:cubicBezTo>
                  <a:cubicBezTo>
                    <a:pt x="291" y="468"/>
                    <a:pt x="363" y="324"/>
                    <a:pt x="363" y="162"/>
                  </a:cubicBezTo>
                  <a:cubicBezTo>
                    <a:pt x="363" y="106"/>
                    <a:pt x="354" y="52"/>
                    <a:pt x="338" y="0"/>
                  </a:cubicBezTo>
                </a:path>
              </a:pathLst>
            </a:custGeom>
            <a:noFill/>
            <a:ln w="25400" cap="rnd">
              <a:solidFill>
                <a:srgbClr val="EC7046"/>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Freeform 14">
              <a:extLst>
                <a:ext uri="{FF2B5EF4-FFF2-40B4-BE49-F238E27FC236}">
                  <a16:creationId xmlns:a16="http://schemas.microsoft.com/office/drawing/2014/main" id="{2D9D5950-15C3-9C4F-4C0D-77F7A9C2A122}"/>
                </a:ext>
              </a:extLst>
            </p:cNvPr>
            <p:cNvSpPr>
              <a:spLocks/>
            </p:cNvSpPr>
            <p:nvPr/>
          </p:nvSpPr>
          <p:spPr bwMode="auto">
            <a:xfrm>
              <a:off x="2184" y="1146"/>
              <a:ext cx="1223" cy="977"/>
            </a:xfrm>
            <a:custGeom>
              <a:avLst/>
              <a:gdLst>
                <a:gd name="T0" fmla="*/ 291 w 572"/>
                <a:gd name="T1" fmla="*/ 457 h 457"/>
                <a:gd name="T2" fmla="*/ 457 w 572"/>
                <a:gd name="T3" fmla="*/ 309 h 457"/>
                <a:gd name="T4" fmla="*/ 572 w 572"/>
                <a:gd name="T5" fmla="*/ 151 h 457"/>
                <a:gd name="T6" fmla="*/ 462 w 572"/>
                <a:gd name="T7" fmla="*/ 0 h 457"/>
                <a:gd name="T8" fmla="*/ 0 w 572"/>
                <a:gd name="T9" fmla="*/ 363 h 457"/>
              </a:gdLst>
              <a:ahLst/>
              <a:cxnLst>
                <a:cxn ang="0">
                  <a:pos x="T0" y="T1"/>
                </a:cxn>
                <a:cxn ang="0">
                  <a:pos x="T2" y="T3"/>
                </a:cxn>
                <a:cxn ang="0">
                  <a:pos x="T4" y="T5"/>
                </a:cxn>
                <a:cxn ang="0">
                  <a:pos x="T6" y="T7"/>
                </a:cxn>
                <a:cxn ang="0">
                  <a:pos x="T8" y="T9"/>
                </a:cxn>
              </a:cxnLst>
              <a:rect l="0" t="0" r="r" b="b"/>
              <a:pathLst>
                <a:path w="572" h="457">
                  <a:moveTo>
                    <a:pt x="291" y="457"/>
                  </a:moveTo>
                  <a:cubicBezTo>
                    <a:pt x="317" y="383"/>
                    <a:pt x="379" y="326"/>
                    <a:pt x="457" y="309"/>
                  </a:cubicBezTo>
                  <a:cubicBezTo>
                    <a:pt x="572" y="151"/>
                    <a:pt x="572" y="151"/>
                    <a:pt x="572" y="151"/>
                  </a:cubicBezTo>
                  <a:cubicBezTo>
                    <a:pt x="462" y="0"/>
                    <a:pt x="462" y="0"/>
                    <a:pt x="462" y="0"/>
                  </a:cubicBezTo>
                  <a:cubicBezTo>
                    <a:pt x="246" y="18"/>
                    <a:pt x="66" y="165"/>
                    <a:pt x="0" y="363"/>
                  </a:cubicBezTo>
                </a:path>
              </a:pathLst>
            </a:custGeom>
            <a:noFill/>
            <a:ln w="25400" cap="rnd">
              <a:solidFill>
                <a:srgbClr val="EC7046"/>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5" name="Body text 16">
            <a:extLst>
              <a:ext uri="{FF2B5EF4-FFF2-40B4-BE49-F238E27FC236}">
                <a16:creationId xmlns:a16="http://schemas.microsoft.com/office/drawing/2014/main" id="{444EA77C-BB81-01C7-A611-C2B9B262FD33}"/>
              </a:ext>
            </a:extLst>
          </p:cNvPr>
          <p:cNvSpPr txBox="1"/>
          <p:nvPr/>
        </p:nvSpPr>
        <p:spPr>
          <a:xfrm>
            <a:off x="10201028" y="2450095"/>
            <a:ext cx="859210" cy="215444"/>
          </a:xfrm>
          <a:prstGeom prst="rect">
            <a:avLst/>
          </a:prstGeom>
          <a:noFill/>
        </p:spPr>
        <p:txBody>
          <a:bodyPr wrap="none" lIns="0" tIns="0" rIns="0" bIns="0" rtlCol="0" anchor="ctr">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Univers Next for HSBC Regular" panose="020B0503030202020203" pitchFamily="34" charset="0"/>
                <a:ea typeface="+mn-ea"/>
                <a:cs typeface="+mn-cs"/>
              </a:rPr>
              <a:t>Protection</a:t>
            </a:r>
          </a:p>
        </p:txBody>
      </p:sp>
      <p:sp>
        <p:nvSpPr>
          <p:cNvPr id="28" name="Body text 16">
            <a:extLst>
              <a:ext uri="{FF2B5EF4-FFF2-40B4-BE49-F238E27FC236}">
                <a16:creationId xmlns:a16="http://schemas.microsoft.com/office/drawing/2014/main" id="{380BEBE1-57D5-C12F-219A-4455C6F24C04}"/>
              </a:ext>
            </a:extLst>
          </p:cNvPr>
          <p:cNvSpPr txBox="1"/>
          <p:nvPr/>
        </p:nvSpPr>
        <p:spPr>
          <a:xfrm>
            <a:off x="10584817" y="3881202"/>
            <a:ext cx="761427" cy="430887"/>
          </a:xfrm>
          <a:prstGeom prst="rect">
            <a:avLst/>
          </a:prstGeom>
          <a:noFill/>
        </p:spPr>
        <p:txBody>
          <a:bodyPr wrap="none" lIns="0" tIns="0" rIns="0" bIns="0" rtlCol="0" anchor="ctr">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Univers Next for HSBC Regular" panose="020B0503030202020203" pitchFamily="34" charset="0"/>
                <a:ea typeface="+mn-ea"/>
                <a:cs typeface="+mn-cs"/>
              </a:rPr>
              <a:t>Saving </a:t>
            </a:r>
            <a:r>
              <a:rPr lang="en-US" sz="1400" dirty="0">
                <a:latin typeface="Univers Next for HSBC Regular" panose="020B0503030202020203" pitchFamily="34" charset="0"/>
              </a:rPr>
              <a:t>&amp;</a:t>
            </a:r>
            <a:endParaRPr kumimoji="0" lang="en-US" sz="1400" b="0" i="0" u="none" strike="noStrike" kern="1200" cap="none" spc="0" normalizeH="0" baseline="0" noProof="0" dirty="0">
              <a:ln>
                <a:noFill/>
              </a:ln>
              <a:effectLst/>
              <a:uLnTx/>
              <a:uFillTx/>
              <a:latin typeface="Univers Next for HSBC Regular" panose="020B0503030202020203" pitchFamily="34" charset="0"/>
              <a:ea typeface="+mn-ea"/>
              <a:cs typeface="+mn-cs"/>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dirty="0">
                <a:latin typeface="Univers Next for HSBC Regular" panose="020B0503030202020203" pitchFamily="34" charset="0"/>
              </a:rPr>
              <a:t>Investing</a:t>
            </a:r>
            <a:endParaRPr kumimoji="0" lang="en-US" sz="1400" b="0" i="0" u="none" strike="noStrike" kern="1200" cap="none" spc="0" normalizeH="0" baseline="0" noProof="0" dirty="0">
              <a:ln>
                <a:noFill/>
              </a:ln>
              <a:effectLst/>
              <a:uLnTx/>
              <a:uFillTx/>
              <a:latin typeface="Univers Next for HSBC Regular" panose="020B0503030202020203" pitchFamily="34" charset="0"/>
              <a:ea typeface="+mn-ea"/>
              <a:cs typeface="+mn-cs"/>
            </a:endParaRPr>
          </a:p>
        </p:txBody>
      </p:sp>
      <p:sp>
        <p:nvSpPr>
          <p:cNvPr id="32" name="Body text 16">
            <a:extLst>
              <a:ext uri="{FF2B5EF4-FFF2-40B4-BE49-F238E27FC236}">
                <a16:creationId xmlns:a16="http://schemas.microsoft.com/office/drawing/2014/main" id="{84D96820-D6C4-30BB-DF32-A81EA6D7C33C}"/>
              </a:ext>
            </a:extLst>
          </p:cNvPr>
          <p:cNvSpPr txBox="1"/>
          <p:nvPr/>
        </p:nvSpPr>
        <p:spPr>
          <a:xfrm>
            <a:off x="8954859" y="4761987"/>
            <a:ext cx="920124" cy="430887"/>
          </a:xfrm>
          <a:prstGeom prst="rect">
            <a:avLst/>
          </a:prstGeom>
          <a:noFill/>
        </p:spPr>
        <p:txBody>
          <a:bodyPr wrap="none" lIns="0" tIns="0" rIns="0" bIns="0" rtlCol="0" anchor="ctr">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Univers Next for HSBC Regular" panose="020B0503030202020203" pitchFamily="34" charset="0"/>
                <a:ea typeface="+mn-ea"/>
                <a:cs typeface="+mn-cs"/>
              </a:rPr>
              <a:t>Retirement</a:t>
            </a:r>
            <a:br>
              <a:rPr kumimoji="0" lang="en-US" sz="1400" b="0" i="0" u="none" strike="noStrike" kern="1200" cap="none" spc="0" normalizeH="0" baseline="0" noProof="0" dirty="0">
                <a:ln>
                  <a:noFill/>
                </a:ln>
                <a:effectLst/>
                <a:uLnTx/>
                <a:uFillTx/>
                <a:latin typeface="Univers Next for HSBC Regular" panose="020B0503030202020203" pitchFamily="34" charset="0"/>
                <a:ea typeface="+mn-ea"/>
                <a:cs typeface="+mn-cs"/>
              </a:rPr>
            </a:br>
            <a:r>
              <a:rPr kumimoji="0" lang="en-US" sz="1400" b="0" i="0" u="none" strike="noStrike" kern="1200" cap="none" spc="0" normalizeH="0" baseline="0" noProof="0" dirty="0">
                <a:ln>
                  <a:noFill/>
                </a:ln>
                <a:effectLst/>
                <a:uLnTx/>
                <a:uFillTx/>
                <a:latin typeface="Univers Next for HSBC Regular" panose="020B0503030202020203" pitchFamily="34" charset="0"/>
                <a:ea typeface="+mn-ea"/>
                <a:cs typeface="+mn-cs"/>
              </a:rPr>
              <a:t>Planning</a:t>
            </a:r>
          </a:p>
        </p:txBody>
      </p:sp>
      <p:sp>
        <p:nvSpPr>
          <p:cNvPr id="35" name="Body text 16">
            <a:extLst>
              <a:ext uri="{FF2B5EF4-FFF2-40B4-BE49-F238E27FC236}">
                <a16:creationId xmlns:a16="http://schemas.microsoft.com/office/drawing/2014/main" id="{B672846F-063D-481C-2573-7598D59D059A}"/>
              </a:ext>
            </a:extLst>
          </p:cNvPr>
          <p:cNvSpPr txBox="1"/>
          <p:nvPr/>
        </p:nvSpPr>
        <p:spPr>
          <a:xfrm>
            <a:off x="7833653" y="3749226"/>
            <a:ext cx="689291" cy="430887"/>
          </a:xfrm>
          <a:prstGeom prst="rect">
            <a:avLst/>
          </a:prstGeom>
          <a:noFill/>
        </p:spPr>
        <p:txBody>
          <a:bodyPr wrap="none" lIns="0" tIns="0" rIns="0" bIns="0" rtlCol="0" anchor="ctr">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Univers Next for HSBC Regular" panose="020B0503030202020203" pitchFamily="34" charset="0"/>
                <a:ea typeface="+mn-ea"/>
                <a:cs typeface="+mn-cs"/>
              </a:rPr>
              <a:t>Leaving</a:t>
            </a:r>
            <a:br>
              <a:rPr kumimoji="0" lang="en-US" sz="1400" b="0" i="0" u="none" strike="noStrike" kern="1200" cap="none" spc="0" normalizeH="0" baseline="0" noProof="0" dirty="0">
                <a:ln>
                  <a:noFill/>
                </a:ln>
                <a:effectLst/>
                <a:uLnTx/>
                <a:uFillTx/>
                <a:latin typeface="Univers Next for HSBC Regular" panose="020B0503030202020203" pitchFamily="34" charset="0"/>
                <a:ea typeface="+mn-ea"/>
                <a:cs typeface="+mn-cs"/>
              </a:rPr>
            </a:br>
            <a:r>
              <a:rPr kumimoji="0" lang="en-US" sz="1400" b="0" i="0" u="none" strike="noStrike" kern="1200" cap="none" spc="0" normalizeH="0" baseline="0" noProof="0" dirty="0">
                <a:ln>
                  <a:noFill/>
                </a:ln>
                <a:effectLst/>
                <a:uLnTx/>
                <a:uFillTx/>
                <a:latin typeface="Univers Next for HSBC Regular" panose="020B0503030202020203" pitchFamily="34" charset="0"/>
                <a:ea typeface="+mn-ea"/>
                <a:cs typeface="+mn-cs"/>
              </a:rPr>
              <a:t>a</a:t>
            </a:r>
            <a:r>
              <a:rPr lang="en-US" sz="1400" dirty="0">
                <a:latin typeface="Univers Next for HSBC Regular" panose="020B0503030202020203" pitchFamily="34" charset="0"/>
              </a:rPr>
              <a:t> legacy</a:t>
            </a:r>
            <a:endParaRPr kumimoji="0" lang="en-US" sz="1400" b="0" i="0" u="none" strike="noStrike" kern="1200" cap="none" spc="0" normalizeH="0" baseline="0" noProof="0" dirty="0">
              <a:ln>
                <a:noFill/>
              </a:ln>
              <a:effectLst/>
              <a:uLnTx/>
              <a:uFillTx/>
              <a:latin typeface="Univers Next for HSBC Regular" panose="020B0503030202020203" pitchFamily="34" charset="0"/>
              <a:ea typeface="+mn-ea"/>
              <a:cs typeface="+mn-cs"/>
            </a:endParaRPr>
          </a:p>
        </p:txBody>
      </p:sp>
      <p:sp>
        <p:nvSpPr>
          <p:cNvPr id="41" name="Body text 16">
            <a:extLst>
              <a:ext uri="{FF2B5EF4-FFF2-40B4-BE49-F238E27FC236}">
                <a16:creationId xmlns:a16="http://schemas.microsoft.com/office/drawing/2014/main" id="{3CE59669-1EC5-EA63-9737-0BB0A48CB062}"/>
              </a:ext>
            </a:extLst>
          </p:cNvPr>
          <p:cNvSpPr txBox="1"/>
          <p:nvPr/>
        </p:nvSpPr>
        <p:spPr>
          <a:xfrm>
            <a:off x="8360179" y="2337422"/>
            <a:ext cx="862416" cy="215444"/>
          </a:xfrm>
          <a:prstGeom prst="rect">
            <a:avLst/>
          </a:prstGeom>
          <a:noFill/>
        </p:spPr>
        <p:txBody>
          <a:bodyPr wrap="none" lIns="0" tIns="0" rIns="0" bIns="0" rtlCol="0" anchor="ctr">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Univers Next for HSBC Regular" panose="020B0503030202020203" pitchFamily="34" charset="0"/>
                <a:ea typeface="+mn-ea"/>
                <a:cs typeface="+mn-cs"/>
              </a:rPr>
              <a:t>Budgeting</a:t>
            </a:r>
          </a:p>
        </p:txBody>
      </p:sp>
      <p:sp>
        <p:nvSpPr>
          <p:cNvPr id="48" name="TextBox 47">
            <a:extLst>
              <a:ext uri="{FF2B5EF4-FFF2-40B4-BE49-F238E27FC236}">
                <a16:creationId xmlns:a16="http://schemas.microsoft.com/office/drawing/2014/main" id="{7A94ED91-C116-688F-A378-EF1806313B98}"/>
              </a:ext>
            </a:extLst>
          </p:cNvPr>
          <p:cNvSpPr txBox="1"/>
          <p:nvPr/>
        </p:nvSpPr>
        <p:spPr>
          <a:xfrm>
            <a:off x="550863" y="1450589"/>
            <a:ext cx="2436096" cy="1459374"/>
          </a:xfrm>
          <a:prstGeom prst="rect">
            <a:avLst/>
          </a:prstGeom>
          <a:noFill/>
        </p:spPr>
        <p:txBody>
          <a:bodyPr wrap="square" lIns="0" tIns="0" rIns="0" bIns="0">
            <a:spAutoFit/>
          </a:bodyPr>
          <a:lstStyle/>
          <a:p>
            <a:pPr marL="12700" marR="5080">
              <a:spcAft>
                <a:spcPts val="800"/>
              </a:spcAft>
              <a:buClr>
                <a:srgbClr val="DB0011"/>
              </a:buClr>
              <a:buSzPct val="110000"/>
            </a:pPr>
            <a:r>
              <a:rPr lang="en-GB" sz="1400" b="1" kern="0" dirty="0">
                <a:solidFill>
                  <a:prstClr val="black"/>
                </a:solidFill>
                <a:latin typeface="Univers Next for HSBC Regular" panose="020B0503030202020203" pitchFamily="34" charset="0"/>
              </a:rPr>
              <a:t>Budgeting</a:t>
            </a:r>
          </a:p>
          <a:p>
            <a:pPr marL="298450" marR="5080" indent="-285750">
              <a:lnSpc>
                <a:spcPts val="1280"/>
              </a:lnSpc>
              <a:spcAft>
                <a:spcPts val="800"/>
              </a:spcAft>
              <a:buClr>
                <a:srgbClr val="DB0011"/>
              </a:buClr>
              <a:buSzPct val="110000"/>
              <a:buFont typeface="System Font Regular"/>
              <a:buChar char="●"/>
            </a:pPr>
            <a:r>
              <a:rPr lang="en-GB" sz="1400" kern="0" dirty="0">
                <a:solidFill>
                  <a:prstClr val="black"/>
                </a:solidFill>
                <a:latin typeface="Univers Next for HSBC Light"/>
              </a:rPr>
              <a:t>Overview of your </a:t>
            </a:r>
            <a:br>
              <a:rPr lang="en-GB" sz="1400" kern="0" dirty="0">
                <a:solidFill>
                  <a:prstClr val="black"/>
                </a:solidFill>
                <a:latin typeface="Univers Next for HSBC Light"/>
              </a:rPr>
            </a:br>
            <a:r>
              <a:rPr lang="en-GB" sz="1400" kern="0" dirty="0">
                <a:solidFill>
                  <a:prstClr val="black"/>
                </a:solidFill>
                <a:latin typeface="Univers Next for HSBC Light"/>
              </a:rPr>
              <a:t>financial health</a:t>
            </a:r>
          </a:p>
          <a:p>
            <a:pPr marL="298450" marR="5080" indent="-285750">
              <a:lnSpc>
                <a:spcPts val="1280"/>
              </a:lnSpc>
              <a:spcAft>
                <a:spcPts val="800"/>
              </a:spcAft>
              <a:buClr>
                <a:srgbClr val="DB0011"/>
              </a:buClr>
              <a:buSzPct val="110000"/>
              <a:buFont typeface="System Font Regular"/>
              <a:buChar char="●"/>
            </a:pPr>
            <a:r>
              <a:rPr lang="en-GB" sz="1400" kern="0" dirty="0">
                <a:solidFill>
                  <a:prstClr val="black"/>
                </a:solidFill>
                <a:latin typeface="Univers Next for HSBC Light"/>
              </a:rPr>
              <a:t>Bills </a:t>
            </a:r>
          </a:p>
          <a:p>
            <a:pPr marL="298450" marR="5080" indent="-285750">
              <a:lnSpc>
                <a:spcPts val="1280"/>
              </a:lnSpc>
              <a:spcAft>
                <a:spcPts val="800"/>
              </a:spcAft>
              <a:buClr>
                <a:srgbClr val="DB0011"/>
              </a:buClr>
              <a:buSzPct val="110000"/>
              <a:buFont typeface="System Font Regular"/>
              <a:buChar char="●"/>
            </a:pPr>
            <a:r>
              <a:rPr lang="en-GB" sz="1400" kern="0" dirty="0">
                <a:solidFill>
                  <a:prstClr val="black"/>
                </a:solidFill>
                <a:latin typeface="Univers Next for HSBC Light"/>
              </a:rPr>
              <a:t>Debts </a:t>
            </a:r>
          </a:p>
          <a:p>
            <a:pPr marL="298450" marR="5080" indent="-285750">
              <a:lnSpc>
                <a:spcPts val="1280"/>
              </a:lnSpc>
              <a:spcAft>
                <a:spcPts val="800"/>
              </a:spcAft>
              <a:buClr>
                <a:srgbClr val="DB0011"/>
              </a:buClr>
              <a:buSzPct val="110000"/>
              <a:buFont typeface="System Font Regular"/>
              <a:buChar char="●"/>
            </a:pPr>
            <a:r>
              <a:rPr lang="en-GB" sz="1400" kern="0" dirty="0">
                <a:solidFill>
                  <a:prstClr val="black"/>
                </a:solidFill>
                <a:latin typeface="Univers Next for HSBC Light"/>
              </a:rPr>
              <a:t>Needs and Wants</a:t>
            </a:r>
          </a:p>
        </p:txBody>
      </p:sp>
      <p:sp>
        <p:nvSpPr>
          <p:cNvPr id="49" name="TextBox 48">
            <a:extLst>
              <a:ext uri="{FF2B5EF4-FFF2-40B4-BE49-F238E27FC236}">
                <a16:creationId xmlns:a16="http://schemas.microsoft.com/office/drawing/2014/main" id="{822391D4-77B0-C03D-627D-F3C5595A7563}"/>
              </a:ext>
            </a:extLst>
          </p:cNvPr>
          <p:cNvSpPr txBox="1"/>
          <p:nvPr/>
        </p:nvSpPr>
        <p:spPr>
          <a:xfrm>
            <a:off x="550863" y="3136528"/>
            <a:ext cx="2625021" cy="1995418"/>
          </a:xfrm>
          <a:prstGeom prst="rect">
            <a:avLst/>
          </a:prstGeom>
          <a:noFill/>
        </p:spPr>
        <p:txBody>
          <a:bodyPr wrap="square" lIns="0" tIns="0" rIns="0" bIns="0">
            <a:spAutoFit/>
          </a:bodyPr>
          <a:lstStyle/>
          <a:p>
            <a:pPr marL="12700" marR="5080">
              <a:spcAft>
                <a:spcPts val="800"/>
              </a:spcAft>
              <a:buClr>
                <a:srgbClr val="DB0011"/>
              </a:buClr>
              <a:buSzPct val="110000"/>
            </a:pPr>
            <a:r>
              <a:rPr lang="en-GB" sz="1400" b="1" kern="0" dirty="0">
                <a:solidFill>
                  <a:prstClr val="black"/>
                </a:solidFill>
                <a:latin typeface="Univers Next for HSBC Regular" panose="020B0503030202020203" pitchFamily="34" charset="0"/>
              </a:rPr>
              <a:t>Protection</a:t>
            </a:r>
          </a:p>
          <a:p>
            <a:pPr marL="298450" marR="5080" indent="-285750">
              <a:lnSpc>
                <a:spcPts val="1480"/>
              </a:lnSpc>
              <a:spcAft>
                <a:spcPts val="800"/>
              </a:spcAft>
              <a:buClr>
                <a:srgbClr val="DB0011"/>
              </a:buClr>
              <a:buSzPct val="110000"/>
              <a:buFont typeface="System Font Regular"/>
              <a:buChar char="●"/>
            </a:pPr>
            <a:r>
              <a:rPr lang="en-GB" sz="1400" kern="0" dirty="0">
                <a:solidFill>
                  <a:prstClr val="black"/>
                </a:solidFill>
                <a:latin typeface="Univers Next for HSBC Light"/>
              </a:rPr>
              <a:t>Protects your ability to pay your budget</a:t>
            </a:r>
          </a:p>
          <a:p>
            <a:pPr marL="298450" marR="5080" indent="-285750">
              <a:lnSpc>
                <a:spcPts val="1480"/>
              </a:lnSpc>
              <a:spcAft>
                <a:spcPts val="800"/>
              </a:spcAft>
              <a:buClr>
                <a:srgbClr val="DB0011"/>
              </a:buClr>
              <a:buSzPct val="110000"/>
              <a:buFont typeface="System Font Regular"/>
              <a:buChar char="●"/>
            </a:pPr>
            <a:r>
              <a:rPr lang="en-GB" sz="1400" kern="0" dirty="0">
                <a:solidFill>
                  <a:prstClr val="black"/>
                </a:solidFill>
                <a:latin typeface="Univers Next for HSBC Light"/>
              </a:rPr>
              <a:t>Replace your income if sick or injured</a:t>
            </a:r>
          </a:p>
          <a:p>
            <a:pPr marL="298450" marR="5080" indent="-285750">
              <a:lnSpc>
                <a:spcPts val="1480"/>
              </a:lnSpc>
              <a:spcAft>
                <a:spcPts val="800"/>
              </a:spcAft>
              <a:buClr>
                <a:srgbClr val="DB0011"/>
              </a:buClr>
              <a:buSzPct val="110000"/>
              <a:buFont typeface="System Font Regular"/>
              <a:buChar char="●"/>
            </a:pPr>
            <a:r>
              <a:rPr lang="en-GB" sz="1400" kern="0" dirty="0">
                <a:solidFill>
                  <a:prstClr val="black"/>
                </a:solidFill>
                <a:latin typeface="Univers Next for HSBC Light"/>
              </a:rPr>
              <a:t>Maintains your financial resilience </a:t>
            </a:r>
          </a:p>
          <a:p>
            <a:pPr marL="298450" marR="5080" indent="-285750">
              <a:spcAft>
                <a:spcPts val="800"/>
              </a:spcAft>
              <a:buClr>
                <a:srgbClr val="DB0011"/>
              </a:buClr>
              <a:buSzPct val="110000"/>
              <a:buFont typeface="System Font Regular"/>
              <a:buChar char="●"/>
            </a:pPr>
            <a:endParaRPr lang="en-GB" sz="1400" kern="0" dirty="0">
              <a:solidFill>
                <a:prstClr val="black"/>
              </a:solidFill>
              <a:latin typeface="Univers Next for HSBC Light"/>
            </a:endParaRPr>
          </a:p>
        </p:txBody>
      </p:sp>
      <p:sp>
        <p:nvSpPr>
          <p:cNvPr id="50" name="TextBox 49">
            <a:extLst>
              <a:ext uri="{FF2B5EF4-FFF2-40B4-BE49-F238E27FC236}">
                <a16:creationId xmlns:a16="http://schemas.microsoft.com/office/drawing/2014/main" id="{CFC2F530-AEAA-4ABC-85AD-83FBCCF72718}"/>
              </a:ext>
            </a:extLst>
          </p:cNvPr>
          <p:cNvSpPr txBox="1"/>
          <p:nvPr/>
        </p:nvSpPr>
        <p:spPr>
          <a:xfrm>
            <a:off x="550863" y="4991755"/>
            <a:ext cx="2578121" cy="1674817"/>
          </a:xfrm>
          <a:prstGeom prst="rect">
            <a:avLst/>
          </a:prstGeom>
          <a:noFill/>
        </p:spPr>
        <p:txBody>
          <a:bodyPr wrap="square" lIns="0" tIns="0" rIns="0" bIns="0">
            <a:spAutoFit/>
          </a:bodyPr>
          <a:lstStyle/>
          <a:p>
            <a:pPr marL="12700" marR="5080">
              <a:spcAft>
                <a:spcPts val="800"/>
              </a:spcAft>
              <a:buClr>
                <a:srgbClr val="DB0011"/>
              </a:buClr>
              <a:buSzPct val="110000"/>
            </a:pPr>
            <a:r>
              <a:rPr lang="en-GB" sz="1400" b="1" kern="0" dirty="0">
                <a:solidFill>
                  <a:prstClr val="black"/>
                </a:solidFill>
                <a:latin typeface="Univers Next for HSBC Regular" panose="020B0503030202020203" pitchFamily="34" charset="0"/>
              </a:rPr>
              <a:t>Saving &amp; Investing</a:t>
            </a:r>
          </a:p>
          <a:p>
            <a:pPr marL="298450" marR="5080" indent="-285750">
              <a:lnSpc>
                <a:spcPts val="1280"/>
              </a:lnSpc>
              <a:spcAft>
                <a:spcPts val="800"/>
              </a:spcAft>
              <a:buClr>
                <a:srgbClr val="DB0011"/>
              </a:buClr>
              <a:buSzPct val="110000"/>
              <a:buFont typeface="System Font Regular"/>
              <a:buChar char="●"/>
            </a:pPr>
            <a:r>
              <a:rPr lang="en-GB" sz="1400" kern="0" dirty="0">
                <a:solidFill>
                  <a:prstClr val="black"/>
                </a:solidFill>
                <a:latin typeface="Univers Next for HSBC Light"/>
              </a:rPr>
              <a:t>Putting budget surplus</a:t>
            </a:r>
            <a:br>
              <a:rPr lang="en-GB" sz="1400" kern="0" dirty="0">
                <a:solidFill>
                  <a:prstClr val="black"/>
                </a:solidFill>
                <a:latin typeface="Univers Next for HSBC Light"/>
              </a:rPr>
            </a:br>
            <a:r>
              <a:rPr lang="en-GB" sz="1400" kern="0" dirty="0">
                <a:solidFill>
                  <a:prstClr val="black"/>
                </a:solidFill>
                <a:latin typeface="Univers Next for HSBC Light"/>
              </a:rPr>
              <a:t>to work</a:t>
            </a:r>
          </a:p>
          <a:p>
            <a:pPr marL="298450" marR="5080" indent="-285750">
              <a:lnSpc>
                <a:spcPts val="1280"/>
              </a:lnSpc>
              <a:spcAft>
                <a:spcPts val="800"/>
              </a:spcAft>
              <a:buClr>
                <a:srgbClr val="DB0011"/>
              </a:buClr>
              <a:buSzPct val="110000"/>
              <a:buFont typeface="System Font Regular"/>
              <a:buChar char="●"/>
            </a:pPr>
            <a:r>
              <a:rPr lang="en-GB" sz="1400" kern="0" dirty="0">
                <a:solidFill>
                  <a:prstClr val="black"/>
                </a:solidFill>
                <a:latin typeface="Univers Next for HSBC Light"/>
              </a:rPr>
              <a:t>Emergency fund</a:t>
            </a:r>
          </a:p>
          <a:p>
            <a:pPr marL="298450" marR="5080" indent="-285750">
              <a:lnSpc>
                <a:spcPts val="1280"/>
              </a:lnSpc>
              <a:spcAft>
                <a:spcPts val="800"/>
              </a:spcAft>
              <a:buClr>
                <a:srgbClr val="DB0011"/>
              </a:buClr>
              <a:buSzPct val="110000"/>
              <a:buFont typeface="System Font Regular"/>
              <a:buChar char="●"/>
            </a:pPr>
            <a:r>
              <a:rPr lang="en-GB" sz="1400" kern="0" dirty="0">
                <a:solidFill>
                  <a:prstClr val="black"/>
                </a:solidFill>
                <a:latin typeface="Univers Next for HSBC Light"/>
              </a:rPr>
              <a:t>Short-, medium- and </a:t>
            </a:r>
            <a:br>
              <a:rPr lang="en-GB" sz="1400" kern="0" dirty="0">
                <a:solidFill>
                  <a:prstClr val="black"/>
                </a:solidFill>
                <a:latin typeface="Univers Next for HSBC Light"/>
              </a:rPr>
            </a:br>
            <a:r>
              <a:rPr lang="en-GB" sz="1400" kern="0" dirty="0">
                <a:solidFill>
                  <a:prstClr val="black"/>
                </a:solidFill>
                <a:latin typeface="Univers Next for HSBC Light"/>
              </a:rPr>
              <a:t>long-term goals</a:t>
            </a:r>
          </a:p>
          <a:p>
            <a:pPr marL="298450" marR="5080" indent="-285750">
              <a:spcAft>
                <a:spcPts val="800"/>
              </a:spcAft>
              <a:buClr>
                <a:srgbClr val="DB0011"/>
              </a:buClr>
              <a:buSzPct val="110000"/>
              <a:buFont typeface="System Font Regular"/>
              <a:buChar char="●"/>
            </a:pPr>
            <a:endParaRPr lang="en-GB" sz="1400" kern="0" dirty="0">
              <a:solidFill>
                <a:prstClr val="black"/>
              </a:solidFill>
              <a:latin typeface="Univers Next for HSBC Light"/>
            </a:endParaRPr>
          </a:p>
        </p:txBody>
      </p:sp>
      <p:sp>
        <p:nvSpPr>
          <p:cNvPr id="51" name="TextBox 50">
            <a:extLst>
              <a:ext uri="{FF2B5EF4-FFF2-40B4-BE49-F238E27FC236}">
                <a16:creationId xmlns:a16="http://schemas.microsoft.com/office/drawing/2014/main" id="{5860EE49-F1B3-C4A5-96DF-47EEA21F887B}"/>
              </a:ext>
            </a:extLst>
          </p:cNvPr>
          <p:cNvSpPr txBox="1"/>
          <p:nvPr/>
        </p:nvSpPr>
        <p:spPr>
          <a:xfrm>
            <a:off x="3632665" y="1449388"/>
            <a:ext cx="2821089" cy="1895391"/>
          </a:xfrm>
          <a:prstGeom prst="rect">
            <a:avLst/>
          </a:prstGeom>
          <a:noFill/>
        </p:spPr>
        <p:txBody>
          <a:bodyPr wrap="square" lIns="0" tIns="0" rIns="0" bIns="0">
            <a:spAutoFit/>
          </a:bodyPr>
          <a:lstStyle/>
          <a:p>
            <a:pPr marL="12700" marR="5080">
              <a:spcAft>
                <a:spcPts val="800"/>
              </a:spcAft>
              <a:buClr>
                <a:srgbClr val="DB0011"/>
              </a:buClr>
              <a:buSzPct val="110000"/>
            </a:pPr>
            <a:r>
              <a:rPr lang="en-GB" sz="1400" b="1" kern="0" dirty="0">
                <a:solidFill>
                  <a:prstClr val="black"/>
                </a:solidFill>
                <a:latin typeface="Univers Next for HSBC Regular" panose="020B0503030202020203" pitchFamily="34" charset="0"/>
              </a:rPr>
              <a:t>Retirement Income</a:t>
            </a:r>
          </a:p>
          <a:p>
            <a:pPr marL="298450" marR="5080" indent="-285750">
              <a:lnSpc>
                <a:spcPts val="1280"/>
              </a:lnSpc>
              <a:spcAft>
                <a:spcPts val="800"/>
              </a:spcAft>
              <a:buClr>
                <a:srgbClr val="DB0011"/>
              </a:buClr>
              <a:buSzPct val="110000"/>
              <a:buFont typeface="System Font Regular"/>
              <a:buChar char="●"/>
            </a:pPr>
            <a:r>
              <a:rPr lang="en-GB" sz="1400" kern="0" dirty="0">
                <a:solidFill>
                  <a:prstClr val="black"/>
                </a:solidFill>
                <a:latin typeface="Univers Next for HSBC Light"/>
              </a:rPr>
              <a:t>What does retirement </a:t>
            </a:r>
            <a:br>
              <a:rPr lang="en-GB" sz="1400" kern="0" dirty="0">
                <a:solidFill>
                  <a:prstClr val="black"/>
                </a:solidFill>
                <a:latin typeface="Univers Next for HSBC Light"/>
              </a:rPr>
            </a:br>
            <a:r>
              <a:rPr lang="en-GB" sz="1400" kern="0" dirty="0">
                <a:solidFill>
                  <a:prstClr val="black"/>
                </a:solidFill>
                <a:latin typeface="Univers Next for HSBC Light"/>
              </a:rPr>
              <a:t>look like? </a:t>
            </a:r>
          </a:p>
          <a:p>
            <a:pPr marL="298450" marR="5080" indent="-285750">
              <a:lnSpc>
                <a:spcPts val="1280"/>
              </a:lnSpc>
              <a:spcAft>
                <a:spcPts val="800"/>
              </a:spcAft>
              <a:buClr>
                <a:srgbClr val="DB0011"/>
              </a:buClr>
              <a:buSzPct val="110000"/>
              <a:buFont typeface="System Font Regular"/>
              <a:buChar char="●"/>
            </a:pPr>
            <a:r>
              <a:rPr lang="en-GB" sz="1400" kern="0" dirty="0">
                <a:solidFill>
                  <a:prstClr val="black"/>
                </a:solidFill>
                <a:latin typeface="Univers Next for HSBC Light"/>
              </a:rPr>
              <a:t>How early can I retire?</a:t>
            </a:r>
          </a:p>
          <a:p>
            <a:pPr marL="298450" marR="5080" indent="-285750">
              <a:lnSpc>
                <a:spcPts val="1280"/>
              </a:lnSpc>
              <a:spcAft>
                <a:spcPts val="800"/>
              </a:spcAft>
              <a:buClr>
                <a:srgbClr val="DB0011"/>
              </a:buClr>
              <a:buSzPct val="110000"/>
              <a:buFont typeface="System Font Regular"/>
              <a:buChar char="●"/>
            </a:pPr>
            <a:r>
              <a:rPr lang="en-GB" sz="1400" kern="0" dirty="0">
                <a:solidFill>
                  <a:prstClr val="black"/>
                </a:solidFill>
                <a:latin typeface="Univers Next for HSBC Light"/>
              </a:rPr>
              <a:t>State Pension £221.20 a week*</a:t>
            </a:r>
          </a:p>
          <a:p>
            <a:pPr marL="298450" marR="5080" indent="-285750">
              <a:lnSpc>
                <a:spcPts val="1280"/>
              </a:lnSpc>
              <a:spcAft>
                <a:spcPts val="800"/>
              </a:spcAft>
              <a:buClr>
                <a:srgbClr val="DB0011"/>
              </a:buClr>
              <a:buSzPct val="110000"/>
              <a:buFont typeface="System Font Regular"/>
              <a:buChar char="●"/>
            </a:pPr>
            <a:r>
              <a:rPr lang="en-GB" sz="1400" kern="0" dirty="0">
                <a:solidFill>
                  <a:prstClr val="black"/>
                </a:solidFill>
                <a:latin typeface="Univers Next for HSBC Light"/>
              </a:rPr>
              <a:t>Using company pension schemes</a:t>
            </a:r>
          </a:p>
          <a:p>
            <a:pPr marL="298450" marR="5080" indent="-285750">
              <a:lnSpc>
                <a:spcPts val="1280"/>
              </a:lnSpc>
              <a:spcAft>
                <a:spcPts val="800"/>
              </a:spcAft>
              <a:buClr>
                <a:srgbClr val="DB0011"/>
              </a:buClr>
              <a:buSzPct val="110000"/>
              <a:buFont typeface="System Font Regular"/>
              <a:buChar char="●"/>
            </a:pPr>
            <a:r>
              <a:rPr lang="en-GB" sz="1400" kern="0" dirty="0">
                <a:solidFill>
                  <a:prstClr val="black"/>
                </a:solidFill>
                <a:latin typeface="Univers Next for HSBC Light"/>
              </a:rPr>
              <a:t>Seeking financial guidance</a:t>
            </a:r>
          </a:p>
        </p:txBody>
      </p:sp>
      <p:sp>
        <p:nvSpPr>
          <p:cNvPr id="52" name="TextBox 51">
            <a:extLst>
              <a:ext uri="{FF2B5EF4-FFF2-40B4-BE49-F238E27FC236}">
                <a16:creationId xmlns:a16="http://schemas.microsoft.com/office/drawing/2014/main" id="{836621C4-3835-A02A-9023-6BCF71193815}"/>
              </a:ext>
            </a:extLst>
          </p:cNvPr>
          <p:cNvSpPr txBox="1"/>
          <p:nvPr/>
        </p:nvSpPr>
        <p:spPr>
          <a:xfrm>
            <a:off x="3653810" y="3569980"/>
            <a:ext cx="2625021" cy="1561966"/>
          </a:xfrm>
          <a:prstGeom prst="rect">
            <a:avLst/>
          </a:prstGeom>
          <a:noFill/>
        </p:spPr>
        <p:txBody>
          <a:bodyPr wrap="square" lIns="0" tIns="0" rIns="0" bIns="0">
            <a:spAutoFit/>
          </a:bodyPr>
          <a:lstStyle/>
          <a:p>
            <a:pPr marL="12700" marR="5080">
              <a:spcAft>
                <a:spcPts val="800"/>
              </a:spcAft>
              <a:buClr>
                <a:srgbClr val="DB0011"/>
              </a:buClr>
              <a:buSzPct val="110000"/>
            </a:pPr>
            <a:r>
              <a:rPr lang="en-GB" sz="1400" b="1" kern="0" dirty="0">
                <a:solidFill>
                  <a:prstClr val="black"/>
                </a:solidFill>
                <a:latin typeface="Univers Next for HSBC Regular" panose="020B0503030202020203" pitchFamily="34" charset="0"/>
              </a:rPr>
              <a:t>Leaving a Legacy</a:t>
            </a:r>
          </a:p>
          <a:p>
            <a:pPr marL="298450" marR="5080" indent="-285750">
              <a:lnSpc>
                <a:spcPts val="1280"/>
              </a:lnSpc>
              <a:spcAft>
                <a:spcPts val="800"/>
              </a:spcAft>
              <a:buClr>
                <a:srgbClr val="DB0011"/>
              </a:buClr>
              <a:buSzPct val="110000"/>
              <a:buFont typeface="System Font Regular"/>
              <a:buChar char="●"/>
            </a:pPr>
            <a:r>
              <a:rPr lang="en-GB" sz="1400" kern="0" dirty="0">
                <a:solidFill>
                  <a:prstClr val="black"/>
                </a:solidFill>
                <a:latin typeface="Univers Next for HSBC Light"/>
              </a:rPr>
              <a:t>Passing on your estate</a:t>
            </a:r>
          </a:p>
          <a:p>
            <a:pPr marL="298450" marR="5080" indent="-285750">
              <a:lnSpc>
                <a:spcPts val="1280"/>
              </a:lnSpc>
              <a:spcAft>
                <a:spcPts val="800"/>
              </a:spcAft>
              <a:buClr>
                <a:srgbClr val="DB0011"/>
              </a:buClr>
              <a:buSzPct val="110000"/>
              <a:buFont typeface="System Font Regular"/>
              <a:buChar char="●"/>
            </a:pPr>
            <a:r>
              <a:rPr lang="en-GB" sz="1400" kern="0" dirty="0">
                <a:solidFill>
                  <a:prstClr val="black"/>
                </a:solidFill>
                <a:latin typeface="Univers Next for HSBC Light"/>
              </a:rPr>
              <a:t>Minimising inheritance tax</a:t>
            </a:r>
          </a:p>
          <a:p>
            <a:pPr marL="298450" marR="5080" indent="-285750">
              <a:lnSpc>
                <a:spcPts val="1280"/>
              </a:lnSpc>
              <a:spcAft>
                <a:spcPts val="800"/>
              </a:spcAft>
              <a:buClr>
                <a:srgbClr val="DB0011"/>
              </a:buClr>
              <a:buSzPct val="110000"/>
              <a:buFont typeface="System Font Regular"/>
              <a:buChar char="●"/>
            </a:pPr>
            <a:r>
              <a:rPr lang="en-GB" sz="1400" kern="0" dirty="0">
                <a:solidFill>
                  <a:prstClr val="black"/>
                </a:solidFill>
                <a:latin typeface="Univers Next for HSBC Light"/>
              </a:rPr>
              <a:t>Writing a will</a:t>
            </a:r>
          </a:p>
          <a:p>
            <a:pPr marL="298450" marR="5080" indent="-285750">
              <a:lnSpc>
                <a:spcPts val="1280"/>
              </a:lnSpc>
              <a:spcAft>
                <a:spcPts val="800"/>
              </a:spcAft>
              <a:buClr>
                <a:srgbClr val="DB0011"/>
              </a:buClr>
              <a:buSzPct val="110000"/>
              <a:buFont typeface="System Font Regular"/>
              <a:buChar char="●"/>
            </a:pPr>
            <a:r>
              <a:rPr lang="en-GB" sz="1400" kern="0" dirty="0">
                <a:solidFill>
                  <a:prstClr val="black"/>
                </a:solidFill>
                <a:latin typeface="Univers Next for HSBC Light"/>
              </a:rPr>
              <a:t>Charitable giving</a:t>
            </a:r>
          </a:p>
          <a:p>
            <a:pPr marL="298450" marR="5080" indent="-285750">
              <a:lnSpc>
                <a:spcPts val="1280"/>
              </a:lnSpc>
              <a:spcAft>
                <a:spcPts val="800"/>
              </a:spcAft>
              <a:buClr>
                <a:srgbClr val="DB0011"/>
              </a:buClr>
              <a:buSzPct val="110000"/>
              <a:buFont typeface="System Font Regular"/>
              <a:buChar char="●"/>
            </a:pPr>
            <a:endParaRPr lang="en-GB" sz="1400" kern="0" dirty="0">
              <a:solidFill>
                <a:prstClr val="black"/>
              </a:solidFill>
              <a:latin typeface="Univers Next for HSBC Light"/>
            </a:endParaRPr>
          </a:p>
        </p:txBody>
      </p:sp>
      <p:sp>
        <p:nvSpPr>
          <p:cNvPr id="64" name="TextBox 63">
            <a:extLst>
              <a:ext uri="{FF2B5EF4-FFF2-40B4-BE49-F238E27FC236}">
                <a16:creationId xmlns:a16="http://schemas.microsoft.com/office/drawing/2014/main" id="{1A9FE19D-079E-741D-B7E4-DAB98BCF434C}"/>
              </a:ext>
            </a:extLst>
          </p:cNvPr>
          <p:cNvSpPr txBox="1"/>
          <p:nvPr/>
        </p:nvSpPr>
        <p:spPr>
          <a:xfrm>
            <a:off x="7427913" y="6593968"/>
            <a:ext cx="4213223" cy="246221"/>
          </a:xfrm>
          <a:prstGeom prst="rect">
            <a:avLst/>
          </a:prstGeom>
          <a:noFill/>
        </p:spPr>
        <p:txBody>
          <a:bodyPr wrap="square" rtlCol="0">
            <a:spAutoFit/>
          </a:bodyPr>
          <a:lstStyle/>
          <a:p>
            <a:pPr algn="r"/>
            <a:r>
              <a:rPr lang="en-US" sz="1000" b="0" i="0" dirty="0">
                <a:latin typeface="Univers Next for HSBC Light" panose="020B0403030202020203" pitchFamily="34" charset="0"/>
              </a:rPr>
              <a:t>Module 2 – Session 4 – </a:t>
            </a:r>
            <a:r>
              <a:rPr lang="en-GB" sz="1000" dirty="0">
                <a:solidFill>
                  <a:srgbClr val="000000"/>
                </a:solidFill>
                <a:latin typeface="Univers Next for HSBC Light" panose="020B0403030202020203" pitchFamily="34" charset="0"/>
              </a:rPr>
              <a:t>Financial Planning </a:t>
            </a:r>
            <a:endParaRPr lang="en-US" sz="1000" b="0" i="0" dirty="0">
              <a:latin typeface="Univers Next for HSBC Light" panose="020B0403030202020203" pitchFamily="34" charset="0"/>
            </a:endParaRPr>
          </a:p>
        </p:txBody>
      </p:sp>
      <p:pic>
        <p:nvPicPr>
          <p:cNvPr id="3" name="Picture 2" descr="A paper with a pen and a clip&#10;&#10;Description automatically generated">
            <a:extLst>
              <a:ext uri="{FF2B5EF4-FFF2-40B4-BE49-F238E27FC236}">
                <a16:creationId xmlns:a16="http://schemas.microsoft.com/office/drawing/2014/main" id="{F9518C03-7FDE-F3AA-F184-C1B3B86C18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52445">
            <a:off x="8644101" y="2648075"/>
            <a:ext cx="1870262" cy="1870262"/>
          </a:xfrm>
          <a:prstGeom prst="rect">
            <a:avLst/>
          </a:prstGeom>
        </p:spPr>
      </p:pic>
      <p:pic>
        <p:nvPicPr>
          <p:cNvPr id="5" name="Picture 4" descr="A question mark and a question mark in a chat bubble&#10;&#10;Description automatically generated">
            <a:extLst>
              <a:ext uri="{FF2B5EF4-FFF2-40B4-BE49-F238E27FC236}">
                <a16:creationId xmlns:a16="http://schemas.microsoft.com/office/drawing/2014/main" id="{BEF37F51-2F2D-C4D8-3E73-8C5430A6A7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31913" y="321972"/>
            <a:ext cx="953397" cy="953397"/>
          </a:xfrm>
          <a:prstGeom prst="rect">
            <a:avLst/>
          </a:prstGeom>
        </p:spPr>
      </p:pic>
      <p:sp>
        <p:nvSpPr>
          <p:cNvPr id="2" name="TextBox 1">
            <a:extLst>
              <a:ext uri="{FF2B5EF4-FFF2-40B4-BE49-F238E27FC236}">
                <a16:creationId xmlns:a16="http://schemas.microsoft.com/office/drawing/2014/main" id="{6C8701A1-82BD-56C3-40AE-1B60D752D132}"/>
              </a:ext>
            </a:extLst>
          </p:cNvPr>
          <p:cNvSpPr txBox="1"/>
          <p:nvPr/>
        </p:nvSpPr>
        <p:spPr>
          <a:xfrm>
            <a:off x="3537857" y="5932714"/>
            <a:ext cx="3418114" cy="600164"/>
          </a:xfrm>
          <a:prstGeom prst="rect">
            <a:avLst/>
          </a:prstGeom>
          <a:noFill/>
        </p:spPr>
        <p:txBody>
          <a:bodyPr wrap="square" rtlCol="0">
            <a:spAutoFit/>
          </a:bodyPr>
          <a:lstStyle/>
          <a:p>
            <a:r>
              <a:rPr lang="en-GB" sz="1100" dirty="0">
                <a:latin typeface="Univers Next for HSBC Light" panose="020B0403030202020203" pitchFamily="34" charset="0"/>
              </a:rPr>
              <a:t>* Your state pension depends on your national insurance record. Full rate of the new state pension is £221.20pw  </a:t>
            </a:r>
            <a:r>
              <a:rPr lang="en-GB" sz="1100" dirty="0">
                <a:latin typeface="Univers Next for HSBC Light" panose="020B0403030202020203" pitchFamily="34" charset="0"/>
                <a:hlinkClick r:id="rId5"/>
              </a:rPr>
              <a:t>www.gov.uk</a:t>
            </a:r>
            <a:r>
              <a:rPr lang="en-GB" sz="1100" dirty="0">
                <a:latin typeface="Univers Next for HSBC Light" panose="020B0403030202020203" pitchFamily="34" charset="0"/>
              </a:rPr>
              <a:t> (June 2024)</a:t>
            </a:r>
          </a:p>
        </p:txBody>
      </p:sp>
    </p:spTree>
    <p:extLst>
      <p:ext uri="{BB962C8B-B14F-4D97-AF65-F5344CB8AC3E}">
        <p14:creationId xmlns:p14="http://schemas.microsoft.com/office/powerpoint/2010/main" val="47502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P spid="32" grpId="0"/>
      <p:bldP spid="35" grpId="0"/>
      <p:bldP spid="41" grpId="0"/>
      <p:bldP spid="48" grpId="0"/>
      <p:bldP spid="49" grpId="0"/>
      <p:bldP spid="50" grpId="0"/>
      <p:bldP spid="51" grpId="0"/>
      <p:bldP spid="52"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88B7D4-4B85-2260-FC9A-24E9AF66B9CD}"/>
              </a:ext>
            </a:extLst>
          </p:cNvPr>
          <p:cNvSpPr>
            <a:spLocks noGrp="1"/>
          </p:cNvSpPr>
          <p:nvPr>
            <p:ph type="title"/>
          </p:nvPr>
        </p:nvSpPr>
        <p:spPr>
          <a:xfrm>
            <a:off x="550863" y="380494"/>
            <a:ext cx="11090274" cy="836354"/>
          </a:xfrm>
        </p:spPr>
        <p:txBody>
          <a:bodyPr>
            <a:normAutofit/>
          </a:bodyPr>
          <a:lstStyle/>
          <a:p>
            <a:pPr lvl="0"/>
            <a:r>
              <a:rPr lang="en-GB" noProof="0" dirty="0"/>
              <a:t>What could disrupt financial plans?</a:t>
            </a:r>
          </a:p>
        </p:txBody>
      </p:sp>
      <p:pic>
        <p:nvPicPr>
          <p:cNvPr id="2" name="Picture 1" descr="A group of people with question marks&#10;&#10;Description automatically generated">
            <a:extLst>
              <a:ext uri="{FF2B5EF4-FFF2-40B4-BE49-F238E27FC236}">
                <a16:creationId xmlns:a16="http://schemas.microsoft.com/office/drawing/2014/main" id="{97E06F17-A1D2-52D8-D17C-E1611D1E35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27913" y="-1908313"/>
            <a:ext cx="1327428" cy="928968"/>
          </a:xfrm>
          <a:prstGeom prst="rect">
            <a:avLst/>
          </a:prstGeom>
        </p:spPr>
      </p:pic>
      <p:sp>
        <p:nvSpPr>
          <p:cNvPr id="18" name="Slide number">
            <a:extLst>
              <a:ext uri="{FF2B5EF4-FFF2-40B4-BE49-F238E27FC236}">
                <a16:creationId xmlns:a16="http://schemas.microsoft.com/office/drawing/2014/main" id="{50CBDFFD-C975-D222-EE32-D475DA183516}"/>
              </a:ext>
            </a:extLst>
          </p:cNvPr>
          <p:cNvSpPr>
            <a:spLocks noChangeArrowheads="1"/>
          </p:cNvSpPr>
          <p:nvPr/>
        </p:nvSpPr>
        <p:spPr bwMode="gray">
          <a:xfrm>
            <a:off x="11643472" y="6593968"/>
            <a:ext cx="6427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Autofit/>
          </a:bodyPr>
          <a:lstStyle/>
          <a:p>
            <a:pPr algn="ctr" defTabSz="1060209" fontAlgn="base">
              <a:lnSpc>
                <a:spcPct val="100000"/>
              </a:lnSpc>
              <a:spcBef>
                <a:spcPts val="0"/>
              </a:spcBef>
              <a:spcAft>
                <a:spcPts val="0"/>
              </a:spcAft>
            </a:pPr>
            <a:fld id="{1CF9EA00-886D-43B8-A53F-CB3B22E97C6F}" type="slidenum">
              <a:rPr lang="en-GB" altLang="zh-TW" sz="1000" b="0" i="0" kern="1200" smtClean="0">
                <a:solidFill>
                  <a:schemeClr val="tx1"/>
                </a:solidFill>
                <a:latin typeface="Univers Next for HSBC Light" panose="020B0403030202020203" pitchFamily="34" charset="0"/>
                <a:ea typeface="+mn-ea"/>
                <a:cs typeface="+mn-cs"/>
              </a:rPr>
              <a:pPr algn="ctr" defTabSz="1060209" fontAlgn="base">
                <a:lnSpc>
                  <a:spcPct val="100000"/>
                </a:lnSpc>
                <a:spcBef>
                  <a:spcPts val="0"/>
                </a:spcBef>
                <a:spcAft>
                  <a:spcPts val="0"/>
                </a:spcAft>
              </a:pPr>
              <a:t>5</a:t>
            </a:fld>
            <a:endParaRPr lang="en-GB" altLang="zh-TW" sz="1000" b="0" i="0" kern="1200" dirty="0">
              <a:solidFill>
                <a:schemeClr val="tx1"/>
              </a:solidFill>
              <a:latin typeface="Univers Next for HSBC Light" panose="020B0403030202020203" pitchFamily="34" charset="0"/>
              <a:ea typeface="+mn-ea"/>
              <a:cs typeface="+mn-cs"/>
            </a:endParaRPr>
          </a:p>
        </p:txBody>
      </p:sp>
      <p:sp>
        <p:nvSpPr>
          <p:cNvPr id="37" name="TextBox 36">
            <a:extLst>
              <a:ext uri="{FF2B5EF4-FFF2-40B4-BE49-F238E27FC236}">
                <a16:creationId xmlns:a16="http://schemas.microsoft.com/office/drawing/2014/main" id="{1E5231AE-75FE-872F-8E76-C231966527DB}"/>
              </a:ext>
            </a:extLst>
          </p:cNvPr>
          <p:cNvSpPr txBox="1"/>
          <p:nvPr/>
        </p:nvSpPr>
        <p:spPr>
          <a:xfrm>
            <a:off x="1480319" y="1456933"/>
            <a:ext cx="1515103" cy="64633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u="none" strike="noStrike" kern="1200" cap="none" spc="0" normalizeH="0" baseline="0" noProof="0" dirty="0">
                <a:ln>
                  <a:noFill/>
                </a:ln>
                <a:solidFill>
                  <a:prstClr val="black"/>
                </a:solidFill>
                <a:effectLst/>
                <a:uLnTx/>
                <a:uFillTx/>
                <a:latin typeface="Univers Next for HSBC Light" panose="020B0403030202020203" pitchFamily="34" charset="0"/>
              </a:rPr>
              <a:t>End of relationships</a:t>
            </a:r>
          </a:p>
        </p:txBody>
      </p:sp>
      <p:sp>
        <p:nvSpPr>
          <p:cNvPr id="38" name="TextBox 37">
            <a:extLst>
              <a:ext uri="{FF2B5EF4-FFF2-40B4-BE49-F238E27FC236}">
                <a16:creationId xmlns:a16="http://schemas.microsoft.com/office/drawing/2014/main" id="{A9DA765A-095F-BED0-A1AE-73E8ECB5FDF3}"/>
              </a:ext>
            </a:extLst>
          </p:cNvPr>
          <p:cNvSpPr txBox="1"/>
          <p:nvPr/>
        </p:nvSpPr>
        <p:spPr>
          <a:xfrm>
            <a:off x="5186058" y="1534398"/>
            <a:ext cx="1515103" cy="36933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u="none" strike="noStrike" kern="1200" cap="none" spc="0" normalizeH="0" baseline="0" noProof="0" dirty="0">
                <a:ln>
                  <a:noFill/>
                </a:ln>
                <a:solidFill>
                  <a:prstClr val="black"/>
                </a:solidFill>
                <a:effectLst/>
                <a:uLnTx/>
                <a:uFillTx/>
                <a:latin typeface="Univers Next for HSBC Light" panose="020B0403030202020203" pitchFamily="34" charset="0"/>
              </a:rPr>
              <a:t>New job</a:t>
            </a:r>
          </a:p>
        </p:txBody>
      </p:sp>
      <p:sp>
        <p:nvSpPr>
          <p:cNvPr id="39" name="TextBox 38">
            <a:extLst>
              <a:ext uri="{FF2B5EF4-FFF2-40B4-BE49-F238E27FC236}">
                <a16:creationId xmlns:a16="http://schemas.microsoft.com/office/drawing/2014/main" id="{DB75648E-CE23-7026-3F91-D4E4D37F4A64}"/>
              </a:ext>
            </a:extLst>
          </p:cNvPr>
          <p:cNvSpPr txBox="1"/>
          <p:nvPr/>
        </p:nvSpPr>
        <p:spPr>
          <a:xfrm>
            <a:off x="5972143" y="2653036"/>
            <a:ext cx="156984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u="none" strike="noStrike" kern="1200" cap="none" spc="0" normalizeH="0" baseline="0" noProof="0" dirty="0">
                <a:ln>
                  <a:noFill/>
                </a:ln>
                <a:solidFill>
                  <a:prstClr val="black"/>
                </a:solidFill>
                <a:effectLst/>
                <a:uLnTx/>
                <a:uFillTx/>
                <a:latin typeface="Univers Next for HSBC Light" panose="020B0403030202020203" pitchFamily="34" charset="0"/>
              </a:rPr>
              <a:t>Redundancy</a:t>
            </a:r>
          </a:p>
        </p:txBody>
      </p:sp>
      <p:sp>
        <p:nvSpPr>
          <p:cNvPr id="40" name="TextBox 39">
            <a:extLst>
              <a:ext uri="{FF2B5EF4-FFF2-40B4-BE49-F238E27FC236}">
                <a16:creationId xmlns:a16="http://schemas.microsoft.com/office/drawing/2014/main" id="{0C5EADC7-296A-4C5C-557C-8D177561677E}"/>
              </a:ext>
            </a:extLst>
          </p:cNvPr>
          <p:cNvSpPr txBox="1"/>
          <p:nvPr/>
        </p:nvSpPr>
        <p:spPr>
          <a:xfrm>
            <a:off x="6023537" y="5090927"/>
            <a:ext cx="156984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u="none" strike="noStrike" kern="1200" cap="none" spc="0" normalizeH="0" baseline="0" noProof="0" dirty="0">
                <a:ln>
                  <a:noFill/>
                </a:ln>
                <a:solidFill>
                  <a:prstClr val="black"/>
                </a:solidFill>
                <a:effectLst/>
                <a:uLnTx/>
                <a:uFillTx/>
                <a:latin typeface="Univers Next for HSBC Light" panose="020B0403030202020203" pitchFamily="34" charset="0"/>
              </a:rPr>
              <a:t>Change in health</a:t>
            </a:r>
          </a:p>
        </p:txBody>
      </p:sp>
      <p:sp>
        <p:nvSpPr>
          <p:cNvPr id="41" name="TextBox 40">
            <a:extLst>
              <a:ext uri="{FF2B5EF4-FFF2-40B4-BE49-F238E27FC236}">
                <a16:creationId xmlns:a16="http://schemas.microsoft.com/office/drawing/2014/main" id="{D76F0C8A-6651-A360-3547-6ED6D31244A2}"/>
              </a:ext>
            </a:extLst>
          </p:cNvPr>
          <p:cNvSpPr txBox="1"/>
          <p:nvPr/>
        </p:nvSpPr>
        <p:spPr>
          <a:xfrm>
            <a:off x="5186058" y="5947582"/>
            <a:ext cx="1515103" cy="646331"/>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u="none" strike="noStrike" kern="1200" cap="none" spc="0" normalizeH="0" baseline="0" noProof="0" dirty="0">
                <a:ln>
                  <a:noFill/>
                </a:ln>
                <a:solidFill>
                  <a:prstClr val="black"/>
                </a:solidFill>
                <a:effectLst/>
                <a:uLnTx/>
                <a:uFillTx/>
                <a:latin typeface="Univers Next for HSBC Light" panose="020B0403030202020203" pitchFamily="34" charset="0"/>
              </a:rPr>
              <a:t>Interest rate change</a:t>
            </a:r>
          </a:p>
        </p:txBody>
      </p:sp>
      <p:sp>
        <p:nvSpPr>
          <p:cNvPr id="42" name="TextBox 41">
            <a:extLst>
              <a:ext uri="{FF2B5EF4-FFF2-40B4-BE49-F238E27FC236}">
                <a16:creationId xmlns:a16="http://schemas.microsoft.com/office/drawing/2014/main" id="{3DD370F5-5152-4E92-98F4-4E53025078B9}"/>
              </a:ext>
            </a:extLst>
          </p:cNvPr>
          <p:cNvSpPr txBox="1"/>
          <p:nvPr/>
        </p:nvSpPr>
        <p:spPr>
          <a:xfrm>
            <a:off x="1266064" y="5888978"/>
            <a:ext cx="1737448" cy="64633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u="none" strike="noStrike" kern="1200" cap="none" spc="0" normalizeH="0" baseline="0" noProof="0" dirty="0">
                <a:ln>
                  <a:noFill/>
                </a:ln>
                <a:solidFill>
                  <a:prstClr val="black"/>
                </a:solidFill>
                <a:effectLst/>
                <a:uLnTx/>
                <a:uFillTx/>
                <a:latin typeface="Univers Next for HSBC Light" panose="020B0403030202020203" pitchFamily="34" charset="0"/>
              </a:rPr>
              <a:t>Unexpected expenses</a:t>
            </a:r>
          </a:p>
        </p:txBody>
      </p:sp>
      <p:sp>
        <p:nvSpPr>
          <p:cNvPr id="45" name="TextBox 44">
            <a:extLst>
              <a:ext uri="{FF2B5EF4-FFF2-40B4-BE49-F238E27FC236}">
                <a16:creationId xmlns:a16="http://schemas.microsoft.com/office/drawing/2014/main" id="{763980E6-465A-768D-90F1-8D88B7F5C8B5}"/>
              </a:ext>
            </a:extLst>
          </p:cNvPr>
          <p:cNvSpPr txBox="1"/>
          <p:nvPr/>
        </p:nvSpPr>
        <p:spPr>
          <a:xfrm>
            <a:off x="542973" y="2576687"/>
            <a:ext cx="1569847" cy="64633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u="none" strike="noStrike" kern="1200" cap="none" spc="0" normalizeH="0" baseline="0" noProof="0" dirty="0">
                <a:ln>
                  <a:noFill/>
                </a:ln>
                <a:solidFill>
                  <a:prstClr val="black"/>
                </a:solidFill>
                <a:effectLst/>
                <a:uLnTx/>
                <a:uFillTx/>
                <a:latin typeface="Univers Next for HSBC Light" panose="020B0403030202020203" pitchFamily="34" charset="0"/>
              </a:rPr>
              <a:t>Starting a family</a:t>
            </a:r>
          </a:p>
        </p:txBody>
      </p:sp>
      <p:sp>
        <p:nvSpPr>
          <p:cNvPr id="46" name="TextBox 45">
            <a:extLst>
              <a:ext uri="{FF2B5EF4-FFF2-40B4-BE49-F238E27FC236}">
                <a16:creationId xmlns:a16="http://schemas.microsoft.com/office/drawing/2014/main" id="{C2B13F86-A858-C970-AB0F-AE788A985A8C}"/>
              </a:ext>
            </a:extLst>
          </p:cNvPr>
          <p:cNvSpPr txBox="1"/>
          <p:nvPr/>
        </p:nvSpPr>
        <p:spPr>
          <a:xfrm>
            <a:off x="588681" y="5001148"/>
            <a:ext cx="1569847"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u="none" strike="noStrike" kern="1200" cap="none" spc="0" normalizeH="0" baseline="0" noProof="0" dirty="0">
                <a:ln>
                  <a:noFill/>
                </a:ln>
                <a:solidFill>
                  <a:prstClr val="black"/>
                </a:solidFill>
                <a:effectLst/>
                <a:uLnTx/>
                <a:uFillTx/>
                <a:latin typeface="Univers Next for HSBC Light" panose="020B0403030202020203" pitchFamily="34" charset="0"/>
              </a:rPr>
              <a:t>Inheritance</a:t>
            </a:r>
          </a:p>
        </p:txBody>
      </p:sp>
      <p:pic>
        <p:nvPicPr>
          <p:cNvPr id="49" name="Picture 48">
            <a:extLst>
              <a:ext uri="{FF2B5EF4-FFF2-40B4-BE49-F238E27FC236}">
                <a16:creationId xmlns:a16="http://schemas.microsoft.com/office/drawing/2014/main" id="{D83120B5-5AB0-9885-E774-90C2BC775DB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643340" y="1080653"/>
            <a:ext cx="11132000" cy="6936906"/>
          </a:xfrm>
          <a:prstGeom prst="rect">
            <a:avLst/>
          </a:prstGeom>
        </p:spPr>
      </p:pic>
      <p:grpSp>
        <p:nvGrpSpPr>
          <p:cNvPr id="58" name="Group 57">
            <a:extLst>
              <a:ext uri="{FF2B5EF4-FFF2-40B4-BE49-F238E27FC236}">
                <a16:creationId xmlns:a16="http://schemas.microsoft.com/office/drawing/2014/main" id="{DE1C1C69-3390-A960-8490-69C3F12A00CE}"/>
              </a:ext>
            </a:extLst>
          </p:cNvPr>
          <p:cNvGrpSpPr/>
          <p:nvPr/>
        </p:nvGrpSpPr>
        <p:grpSpPr>
          <a:xfrm rot="18900000">
            <a:off x="2280465" y="2242458"/>
            <a:ext cx="1585873" cy="1518886"/>
            <a:chOff x="2372182" y="2669558"/>
            <a:chExt cx="1585873" cy="1518886"/>
          </a:xfrm>
        </p:grpSpPr>
        <p:sp>
          <p:nvSpPr>
            <p:cNvPr id="15" name="Up Arrow 14">
              <a:extLst>
                <a:ext uri="{FF2B5EF4-FFF2-40B4-BE49-F238E27FC236}">
                  <a16:creationId xmlns:a16="http://schemas.microsoft.com/office/drawing/2014/main" id="{FA7F52D0-E28B-EB00-22F7-2725FD6041AF}"/>
                </a:ext>
              </a:extLst>
            </p:cNvPr>
            <p:cNvSpPr/>
            <p:nvPr/>
          </p:nvSpPr>
          <p:spPr>
            <a:xfrm>
              <a:off x="2372182" y="2669558"/>
              <a:ext cx="361507" cy="1518886"/>
            </a:xfrm>
            <a:prstGeom prst="upArrow">
              <a:avLst/>
            </a:prstGeom>
            <a:solidFill>
              <a:srgbClr val="EC7046">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Up Arrow 56">
              <a:extLst>
                <a:ext uri="{FF2B5EF4-FFF2-40B4-BE49-F238E27FC236}">
                  <a16:creationId xmlns:a16="http://schemas.microsoft.com/office/drawing/2014/main" id="{EA6A476F-F009-8A9D-70DF-4A96D2DFB619}"/>
                </a:ext>
              </a:extLst>
            </p:cNvPr>
            <p:cNvSpPr/>
            <p:nvPr/>
          </p:nvSpPr>
          <p:spPr>
            <a:xfrm>
              <a:off x="3596548" y="2669558"/>
              <a:ext cx="361507" cy="1518886"/>
            </a:xfrm>
            <a:prstGeom prst="upArrow">
              <a:avLst/>
            </a:prstGeom>
            <a:solidFill>
              <a:srgbClr val="EC7046">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90395373-04A4-2A6B-5E1F-9793F6057506}"/>
              </a:ext>
            </a:extLst>
          </p:cNvPr>
          <p:cNvGrpSpPr/>
          <p:nvPr/>
        </p:nvGrpSpPr>
        <p:grpSpPr>
          <a:xfrm rot="2700000">
            <a:off x="4274908" y="2326472"/>
            <a:ext cx="1585873" cy="1518886"/>
            <a:chOff x="2372182" y="2669558"/>
            <a:chExt cx="1585873" cy="1518886"/>
          </a:xfrm>
        </p:grpSpPr>
        <p:sp>
          <p:nvSpPr>
            <p:cNvPr id="60" name="Up Arrow 59">
              <a:extLst>
                <a:ext uri="{FF2B5EF4-FFF2-40B4-BE49-F238E27FC236}">
                  <a16:creationId xmlns:a16="http://schemas.microsoft.com/office/drawing/2014/main" id="{3D34BFE7-17BE-8BB0-2783-9F1AB5A72A5E}"/>
                </a:ext>
              </a:extLst>
            </p:cNvPr>
            <p:cNvSpPr/>
            <p:nvPr/>
          </p:nvSpPr>
          <p:spPr>
            <a:xfrm>
              <a:off x="2372182" y="2669558"/>
              <a:ext cx="361507" cy="1518886"/>
            </a:xfrm>
            <a:prstGeom prst="upArrow">
              <a:avLst/>
            </a:prstGeom>
            <a:solidFill>
              <a:srgbClr val="EC7046">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Up Arrow 60">
              <a:extLst>
                <a:ext uri="{FF2B5EF4-FFF2-40B4-BE49-F238E27FC236}">
                  <a16:creationId xmlns:a16="http://schemas.microsoft.com/office/drawing/2014/main" id="{E8156379-C4AC-FAAE-01E9-5A84BBF0D699}"/>
                </a:ext>
              </a:extLst>
            </p:cNvPr>
            <p:cNvSpPr/>
            <p:nvPr/>
          </p:nvSpPr>
          <p:spPr>
            <a:xfrm>
              <a:off x="3596548" y="2669558"/>
              <a:ext cx="361507" cy="1518886"/>
            </a:xfrm>
            <a:prstGeom prst="upArrow">
              <a:avLst/>
            </a:prstGeom>
            <a:solidFill>
              <a:srgbClr val="EC7046">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8DDDA9D4-8C0B-55CA-7DD6-BAA43606F4DB}"/>
              </a:ext>
            </a:extLst>
          </p:cNvPr>
          <p:cNvGrpSpPr/>
          <p:nvPr/>
        </p:nvGrpSpPr>
        <p:grpSpPr>
          <a:xfrm rot="8100000">
            <a:off x="4289231" y="4283003"/>
            <a:ext cx="1585873" cy="1518886"/>
            <a:chOff x="2372182" y="2669558"/>
            <a:chExt cx="1585873" cy="1518886"/>
          </a:xfrm>
        </p:grpSpPr>
        <p:sp>
          <p:nvSpPr>
            <p:cNvPr id="63" name="Up Arrow 62">
              <a:extLst>
                <a:ext uri="{FF2B5EF4-FFF2-40B4-BE49-F238E27FC236}">
                  <a16:creationId xmlns:a16="http://schemas.microsoft.com/office/drawing/2014/main" id="{51897784-B31D-E5C7-333B-8A0CC9035DFE}"/>
                </a:ext>
              </a:extLst>
            </p:cNvPr>
            <p:cNvSpPr/>
            <p:nvPr/>
          </p:nvSpPr>
          <p:spPr>
            <a:xfrm>
              <a:off x="2372182" y="2669558"/>
              <a:ext cx="361507" cy="1518886"/>
            </a:xfrm>
            <a:prstGeom prst="upArrow">
              <a:avLst/>
            </a:prstGeom>
            <a:solidFill>
              <a:srgbClr val="EC7046">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Up Arrow 63">
              <a:extLst>
                <a:ext uri="{FF2B5EF4-FFF2-40B4-BE49-F238E27FC236}">
                  <a16:creationId xmlns:a16="http://schemas.microsoft.com/office/drawing/2014/main" id="{33544DF6-3538-B0E8-A9BE-E7930DB98E33}"/>
                </a:ext>
              </a:extLst>
            </p:cNvPr>
            <p:cNvSpPr/>
            <p:nvPr/>
          </p:nvSpPr>
          <p:spPr>
            <a:xfrm>
              <a:off x="3596548" y="2669558"/>
              <a:ext cx="361507" cy="1518886"/>
            </a:xfrm>
            <a:prstGeom prst="upArrow">
              <a:avLst/>
            </a:prstGeom>
            <a:solidFill>
              <a:srgbClr val="EC7046">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67331A95-43FB-248A-00D8-090D9D39510E}"/>
              </a:ext>
            </a:extLst>
          </p:cNvPr>
          <p:cNvGrpSpPr/>
          <p:nvPr/>
        </p:nvGrpSpPr>
        <p:grpSpPr>
          <a:xfrm rot="13500000">
            <a:off x="2314466" y="4172141"/>
            <a:ext cx="1585873" cy="1518886"/>
            <a:chOff x="2372182" y="2669558"/>
            <a:chExt cx="1585873" cy="1518886"/>
          </a:xfrm>
        </p:grpSpPr>
        <p:sp>
          <p:nvSpPr>
            <p:cNvPr id="66" name="Up Arrow 65">
              <a:extLst>
                <a:ext uri="{FF2B5EF4-FFF2-40B4-BE49-F238E27FC236}">
                  <a16:creationId xmlns:a16="http://schemas.microsoft.com/office/drawing/2014/main" id="{E6D55A91-E125-36FF-DE8A-864FF9EA044A}"/>
                </a:ext>
              </a:extLst>
            </p:cNvPr>
            <p:cNvSpPr/>
            <p:nvPr/>
          </p:nvSpPr>
          <p:spPr>
            <a:xfrm>
              <a:off x="2372182" y="2669558"/>
              <a:ext cx="361507" cy="1518886"/>
            </a:xfrm>
            <a:prstGeom prst="upArrow">
              <a:avLst/>
            </a:prstGeom>
            <a:solidFill>
              <a:srgbClr val="EC7046">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Up Arrow 66">
              <a:extLst>
                <a:ext uri="{FF2B5EF4-FFF2-40B4-BE49-F238E27FC236}">
                  <a16:creationId xmlns:a16="http://schemas.microsoft.com/office/drawing/2014/main" id="{AD4A8BBC-1430-999C-0135-33E5DD3EBC37}"/>
                </a:ext>
              </a:extLst>
            </p:cNvPr>
            <p:cNvSpPr/>
            <p:nvPr/>
          </p:nvSpPr>
          <p:spPr>
            <a:xfrm>
              <a:off x="3596548" y="2669558"/>
              <a:ext cx="361507" cy="1518886"/>
            </a:xfrm>
            <a:prstGeom prst="upArrow">
              <a:avLst/>
            </a:prstGeom>
            <a:solidFill>
              <a:srgbClr val="EC7046">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8" name="Group 67">
            <a:extLst>
              <a:ext uri="{FF2B5EF4-FFF2-40B4-BE49-F238E27FC236}">
                <a16:creationId xmlns:a16="http://schemas.microsoft.com/office/drawing/2014/main" id="{E33EA8DF-2929-7B42-181E-16F75A3AA055}"/>
              </a:ext>
            </a:extLst>
          </p:cNvPr>
          <p:cNvGrpSpPr/>
          <p:nvPr/>
        </p:nvGrpSpPr>
        <p:grpSpPr>
          <a:xfrm>
            <a:off x="2436130" y="2389646"/>
            <a:ext cx="3302988" cy="3302988"/>
            <a:chOff x="2436130" y="2389646"/>
            <a:chExt cx="3302988" cy="3302988"/>
          </a:xfrm>
        </p:grpSpPr>
        <p:sp>
          <p:nvSpPr>
            <p:cNvPr id="54" name="Diamond 53">
              <a:extLst>
                <a:ext uri="{FF2B5EF4-FFF2-40B4-BE49-F238E27FC236}">
                  <a16:creationId xmlns:a16="http://schemas.microsoft.com/office/drawing/2014/main" id="{8CB22B74-A64B-D42F-B6BB-5399FB297A6D}"/>
                </a:ext>
              </a:extLst>
            </p:cNvPr>
            <p:cNvSpPr/>
            <p:nvPr/>
          </p:nvSpPr>
          <p:spPr>
            <a:xfrm>
              <a:off x="2436130" y="2389646"/>
              <a:ext cx="3302988" cy="3302988"/>
            </a:xfrm>
            <a:prstGeom prst="diamond">
              <a:avLst/>
            </a:prstGeom>
            <a:solidFill>
              <a:srgbClr val="DB001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8B43DEC5-BAE0-0649-C7C5-75940717F9F5}"/>
                </a:ext>
              </a:extLst>
            </p:cNvPr>
            <p:cNvSpPr txBox="1"/>
            <p:nvPr/>
          </p:nvSpPr>
          <p:spPr>
            <a:xfrm>
              <a:off x="2883882" y="4324615"/>
              <a:ext cx="2383122" cy="369332"/>
            </a:xfrm>
            <a:prstGeom prst="rect">
              <a:avLst/>
            </a:prstGeom>
            <a:noFill/>
          </p:spPr>
          <p:txBody>
            <a:bodyPr wrap="square">
              <a:spAutoFit/>
            </a:bodyPr>
            <a:lstStyle/>
            <a:p>
              <a:pPr marL="12700" marR="5080" algn="ctr">
                <a:spcAft>
                  <a:spcPts val="1200"/>
                </a:spcAft>
                <a:buClr>
                  <a:srgbClr val="DB0011"/>
                </a:buClr>
                <a:buSzPct val="110000"/>
              </a:pPr>
              <a:r>
                <a:rPr lang="en-GB" sz="1800" b="1" kern="0" dirty="0">
                  <a:solidFill>
                    <a:schemeClr val="bg1"/>
                  </a:solidFill>
                  <a:latin typeface="Univers Next for HSBC Regular" panose="020B0503030202020203" pitchFamily="34" charset="0"/>
                </a:rPr>
                <a:t>Disruptions</a:t>
              </a:r>
            </a:p>
          </p:txBody>
        </p:sp>
      </p:grpSp>
      <p:pic>
        <p:nvPicPr>
          <p:cNvPr id="5" name="Picture 4" descr="A blue hourglass with red sand&#10;&#10;Description automatically generated">
            <a:extLst>
              <a:ext uri="{FF2B5EF4-FFF2-40B4-BE49-F238E27FC236}">
                <a16:creationId xmlns:a16="http://schemas.microsoft.com/office/drawing/2014/main" id="{E38E53CE-5622-00EB-D23B-2CE67C3260C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12420" y="2841415"/>
            <a:ext cx="1526046" cy="1526046"/>
          </a:xfrm>
          <a:prstGeom prst="rect">
            <a:avLst/>
          </a:prstGeom>
        </p:spPr>
      </p:pic>
      <p:pic>
        <p:nvPicPr>
          <p:cNvPr id="6" name="Picture 5" descr="A group of people with different colors&#10;&#10;Description automatically generated">
            <a:extLst>
              <a:ext uri="{FF2B5EF4-FFF2-40B4-BE49-F238E27FC236}">
                <a16:creationId xmlns:a16="http://schemas.microsoft.com/office/drawing/2014/main" id="{408D4BB4-50DE-276D-66D8-1BA3CAB66A0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783228" y="380494"/>
            <a:ext cx="958142" cy="643486"/>
          </a:xfrm>
          <a:prstGeom prst="rect">
            <a:avLst/>
          </a:prstGeom>
        </p:spPr>
      </p:pic>
    </p:spTree>
    <p:extLst>
      <p:ext uri="{BB962C8B-B14F-4D97-AF65-F5344CB8AC3E}">
        <p14:creationId xmlns:p14="http://schemas.microsoft.com/office/powerpoint/2010/main" val="328180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9170B6-1625-F847-725C-B83667ECB71C}"/>
              </a:ext>
            </a:extLst>
          </p:cNvPr>
          <p:cNvSpPr/>
          <p:nvPr/>
        </p:nvSpPr>
        <p:spPr>
          <a:xfrm>
            <a:off x="-58599" y="0"/>
            <a:ext cx="5998181" cy="6858000"/>
          </a:xfrm>
          <a:prstGeom prst="rect">
            <a:avLst/>
          </a:prstGeom>
          <a:solidFill>
            <a:srgbClr val="D7D8D6">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Slide number">
            <a:extLst>
              <a:ext uri="{FF2B5EF4-FFF2-40B4-BE49-F238E27FC236}">
                <a16:creationId xmlns:a16="http://schemas.microsoft.com/office/drawing/2014/main" id="{61938D25-F250-8378-418E-6F79241E24AA}"/>
              </a:ext>
            </a:extLst>
          </p:cNvPr>
          <p:cNvSpPr>
            <a:spLocks noChangeArrowheads="1"/>
          </p:cNvSpPr>
          <p:nvPr/>
        </p:nvSpPr>
        <p:spPr bwMode="gray">
          <a:xfrm>
            <a:off x="11643472" y="6593968"/>
            <a:ext cx="6427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Autofit/>
          </a:bodyPr>
          <a:lstStyle/>
          <a:p>
            <a:pPr algn="ctr" defTabSz="1060209" fontAlgn="base">
              <a:lnSpc>
                <a:spcPct val="100000"/>
              </a:lnSpc>
              <a:spcBef>
                <a:spcPts val="0"/>
              </a:spcBef>
              <a:spcAft>
                <a:spcPts val="0"/>
              </a:spcAft>
            </a:pPr>
            <a:fld id="{1CF9EA00-886D-43B8-A53F-CB3B22E97C6F}" type="slidenum">
              <a:rPr lang="en-GB" altLang="zh-TW" sz="1000" b="0" i="0" kern="1200" smtClean="0">
                <a:solidFill>
                  <a:schemeClr val="tx1"/>
                </a:solidFill>
                <a:latin typeface="Univers Next for HSBC Light" panose="020B0403030202020203" pitchFamily="34" charset="0"/>
                <a:ea typeface="+mn-ea"/>
                <a:cs typeface="+mn-cs"/>
              </a:rPr>
              <a:pPr algn="ctr" defTabSz="1060209" fontAlgn="base">
                <a:lnSpc>
                  <a:spcPct val="100000"/>
                </a:lnSpc>
                <a:spcBef>
                  <a:spcPts val="0"/>
                </a:spcBef>
                <a:spcAft>
                  <a:spcPts val="0"/>
                </a:spcAft>
              </a:pPr>
              <a:t>6</a:t>
            </a:fld>
            <a:endParaRPr lang="en-GB" altLang="zh-TW" sz="1000" b="0" i="0" kern="1200" dirty="0">
              <a:solidFill>
                <a:schemeClr val="tx1"/>
              </a:solidFill>
              <a:latin typeface="Univers Next for HSBC Light" panose="020B0403030202020203" pitchFamily="34" charset="0"/>
              <a:ea typeface="+mn-ea"/>
              <a:cs typeface="+mn-cs"/>
            </a:endParaRPr>
          </a:p>
        </p:txBody>
      </p:sp>
      <p:sp>
        <p:nvSpPr>
          <p:cNvPr id="3" name="Title 2">
            <a:extLst>
              <a:ext uri="{FF2B5EF4-FFF2-40B4-BE49-F238E27FC236}">
                <a16:creationId xmlns:a16="http://schemas.microsoft.com/office/drawing/2014/main" id="{2FF99B59-9DA1-397C-085B-E96868DA4CE4}"/>
              </a:ext>
            </a:extLst>
          </p:cNvPr>
          <p:cNvSpPr>
            <a:spLocks noGrp="1"/>
          </p:cNvSpPr>
          <p:nvPr>
            <p:ph type="title"/>
          </p:nvPr>
        </p:nvSpPr>
        <p:spPr/>
        <p:txBody>
          <a:bodyPr>
            <a:normAutofit/>
          </a:bodyPr>
          <a:lstStyle/>
          <a:p>
            <a:r>
              <a:rPr lang="en-US" dirty="0"/>
              <a:t>Protection</a:t>
            </a:r>
          </a:p>
        </p:txBody>
      </p:sp>
      <p:sp>
        <p:nvSpPr>
          <p:cNvPr id="6" name="TextBox 5">
            <a:extLst>
              <a:ext uri="{FF2B5EF4-FFF2-40B4-BE49-F238E27FC236}">
                <a16:creationId xmlns:a16="http://schemas.microsoft.com/office/drawing/2014/main" id="{E90D29B3-7C4B-2969-F9A6-9DBFE4A38662}"/>
              </a:ext>
            </a:extLst>
          </p:cNvPr>
          <p:cNvSpPr txBox="1"/>
          <p:nvPr/>
        </p:nvSpPr>
        <p:spPr>
          <a:xfrm>
            <a:off x="6176356" y="1367135"/>
            <a:ext cx="5116482" cy="3600986"/>
          </a:xfrm>
          <a:prstGeom prst="rect">
            <a:avLst/>
          </a:prstGeom>
          <a:noFill/>
        </p:spPr>
        <p:txBody>
          <a:bodyPr wrap="square">
            <a:spAutoFit/>
          </a:bodyPr>
          <a:lstStyle/>
          <a:p>
            <a:pPr marL="12700" marR="5080">
              <a:spcAft>
                <a:spcPts val="1200"/>
              </a:spcAft>
              <a:buClr>
                <a:srgbClr val="DB0011"/>
              </a:buClr>
              <a:buSzPct val="110000"/>
            </a:pPr>
            <a:r>
              <a:rPr lang="en-GB" sz="1600" kern="0" dirty="0">
                <a:solidFill>
                  <a:prstClr val="black"/>
                </a:solidFill>
                <a:latin typeface="Univers Next for HSBC Light" panose="020B0403030202020203" pitchFamily="34" charset="0"/>
              </a:rPr>
              <a:t>Thinking about bad things happening is not nice for anyone but protecting against them is a way of softening the financial impact.</a:t>
            </a:r>
          </a:p>
          <a:p>
            <a:pPr marL="12700" marR="5080">
              <a:spcAft>
                <a:spcPts val="1200"/>
              </a:spcAft>
              <a:buClr>
                <a:srgbClr val="DB0011"/>
              </a:buClr>
              <a:buSzPct val="110000"/>
            </a:pPr>
            <a:r>
              <a:rPr lang="en-GB" sz="1600" kern="0" dirty="0">
                <a:solidFill>
                  <a:prstClr val="black"/>
                </a:solidFill>
                <a:latin typeface="Univers Next for HSBC Light" panose="020B0403030202020203" pitchFamily="34" charset="0"/>
              </a:rPr>
              <a:t>We protect our house so it can be repaired if something goes wrong, protect our pets for worst case scenarios, our mobile phones, our boilers, and our holidays, all for different reasons.</a:t>
            </a:r>
          </a:p>
          <a:p>
            <a:pPr marL="12700" marR="5080">
              <a:spcAft>
                <a:spcPts val="1200"/>
              </a:spcAft>
              <a:buClr>
                <a:srgbClr val="DB0011"/>
              </a:buClr>
              <a:buSzPct val="110000"/>
            </a:pPr>
            <a:r>
              <a:rPr lang="en-GB" sz="1600" kern="0" dirty="0">
                <a:solidFill>
                  <a:prstClr val="black"/>
                </a:solidFill>
                <a:latin typeface="Univers Next for HSBC Light" panose="020B0403030202020203" pitchFamily="34" charset="0"/>
              </a:rPr>
              <a:t>But what would happen if your income stopped?  Could you afford to run the car? Could you afford to live in the house? If you were no longer around, providing that income, could your family still live in the same house, live the same lifestyle, enjoy the same things? </a:t>
            </a:r>
          </a:p>
        </p:txBody>
      </p:sp>
      <p:grpSp>
        <p:nvGrpSpPr>
          <p:cNvPr id="7" name="Group 6">
            <a:extLst>
              <a:ext uri="{FF2B5EF4-FFF2-40B4-BE49-F238E27FC236}">
                <a16:creationId xmlns:a16="http://schemas.microsoft.com/office/drawing/2014/main" id="{EE397591-8E5D-3870-C63D-E506F0096F8A}"/>
              </a:ext>
            </a:extLst>
          </p:cNvPr>
          <p:cNvGrpSpPr/>
          <p:nvPr/>
        </p:nvGrpSpPr>
        <p:grpSpPr>
          <a:xfrm>
            <a:off x="823210" y="1598830"/>
            <a:ext cx="4643093" cy="4613156"/>
            <a:chOff x="4722147" y="1513872"/>
            <a:chExt cx="4242344" cy="4238627"/>
          </a:xfrm>
        </p:grpSpPr>
        <p:grpSp>
          <p:nvGrpSpPr>
            <p:cNvPr id="8" name="Group 12">
              <a:extLst>
                <a:ext uri="{FF2B5EF4-FFF2-40B4-BE49-F238E27FC236}">
                  <a16:creationId xmlns:a16="http://schemas.microsoft.com/office/drawing/2014/main" id="{79751890-2F1B-9715-47AD-05AD7666C317}"/>
                </a:ext>
              </a:extLst>
            </p:cNvPr>
            <p:cNvGrpSpPr>
              <a:grpSpLocks/>
            </p:cNvGrpSpPr>
            <p:nvPr/>
          </p:nvGrpSpPr>
          <p:grpSpPr bwMode="auto">
            <a:xfrm>
              <a:off x="4722147" y="1513872"/>
              <a:ext cx="4242344" cy="4238627"/>
              <a:chOff x="2127" y="1142"/>
              <a:chExt cx="2281" cy="2280"/>
            </a:xfrm>
          </p:grpSpPr>
          <p:sp>
            <p:nvSpPr>
              <p:cNvPr id="27" name="Freeform 13">
                <a:extLst>
                  <a:ext uri="{FF2B5EF4-FFF2-40B4-BE49-F238E27FC236}">
                    <a16:creationId xmlns:a16="http://schemas.microsoft.com/office/drawing/2014/main" id="{64573AF7-6A36-D1D3-0478-D20138BB151B}"/>
                  </a:ext>
                </a:extLst>
              </p:cNvPr>
              <p:cNvSpPr>
                <a:spLocks/>
              </p:cNvSpPr>
              <p:nvPr/>
            </p:nvSpPr>
            <p:spPr bwMode="auto">
              <a:xfrm>
                <a:off x="2127" y="1896"/>
                <a:ext cx="846" cy="1303"/>
              </a:xfrm>
              <a:custGeom>
                <a:avLst/>
                <a:gdLst>
                  <a:gd name="T0" fmla="*/ 396 w 396"/>
                  <a:gd name="T1" fmla="*/ 362 h 610"/>
                  <a:gd name="T2" fmla="*/ 306 w 396"/>
                  <a:gd name="T3" fmla="*/ 180 h 610"/>
                  <a:gd name="T4" fmla="*/ 307 w 396"/>
                  <a:gd name="T5" fmla="*/ 159 h 610"/>
                  <a:gd name="T6" fmla="*/ 192 w 396"/>
                  <a:gd name="T7" fmla="*/ 0 h 610"/>
                  <a:gd name="T8" fmla="*/ 14 w 396"/>
                  <a:gd name="T9" fmla="*/ 59 h 610"/>
                  <a:gd name="T10" fmla="*/ 0 w 396"/>
                  <a:gd name="T11" fmla="*/ 180 h 610"/>
                  <a:gd name="T12" fmla="*/ 217 w 396"/>
                  <a:gd name="T13" fmla="*/ 610 h 610"/>
                </a:gdLst>
                <a:ahLst/>
                <a:cxnLst>
                  <a:cxn ang="0">
                    <a:pos x="T0" y="T1"/>
                  </a:cxn>
                  <a:cxn ang="0">
                    <a:pos x="T2" y="T3"/>
                  </a:cxn>
                  <a:cxn ang="0">
                    <a:pos x="T4" y="T5"/>
                  </a:cxn>
                  <a:cxn ang="0">
                    <a:pos x="T6" y="T7"/>
                  </a:cxn>
                  <a:cxn ang="0">
                    <a:pos x="T8" y="T9"/>
                  </a:cxn>
                  <a:cxn ang="0">
                    <a:pos x="T10" y="T11"/>
                  </a:cxn>
                  <a:cxn ang="0">
                    <a:pos x="T12" y="T13"/>
                  </a:cxn>
                </a:cxnLst>
                <a:rect l="0" t="0" r="r" b="b"/>
                <a:pathLst>
                  <a:path w="396" h="610">
                    <a:moveTo>
                      <a:pt x="396" y="362"/>
                    </a:moveTo>
                    <a:cubicBezTo>
                      <a:pt x="341" y="321"/>
                      <a:pt x="306" y="255"/>
                      <a:pt x="306" y="180"/>
                    </a:cubicBezTo>
                    <a:cubicBezTo>
                      <a:pt x="306" y="173"/>
                      <a:pt x="306" y="166"/>
                      <a:pt x="307" y="159"/>
                    </a:cubicBezTo>
                    <a:cubicBezTo>
                      <a:pt x="192" y="0"/>
                      <a:pt x="192" y="0"/>
                      <a:pt x="192" y="0"/>
                    </a:cubicBezTo>
                    <a:cubicBezTo>
                      <a:pt x="14" y="59"/>
                      <a:pt x="14" y="59"/>
                      <a:pt x="14" y="59"/>
                    </a:cubicBezTo>
                    <a:cubicBezTo>
                      <a:pt x="5" y="98"/>
                      <a:pt x="0" y="139"/>
                      <a:pt x="0" y="180"/>
                    </a:cubicBezTo>
                    <a:cubicBezTo>
                      <a:pt x="0" y="357"/>
                      <a:pt x="86" y="513"/>
                      <a:pt x="217" y="610"/>
                    </a:cubicBezTo>
                  </a:path>
                </a:pathLst>
              </a:custGeom>
              <a:noFill/>
              <a:ln w="25400" cap="rnd">
                <a:solidFill>
                  <a:srgbClr val="EC7046"/>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14">
                <a:extLst>
                  <a:ext uri="{FF2B5EF4-FFF2-40B4-BE49-F238E27FC236}">
                    <a16:creationId xmlns:a16="http://schemas.microsoft.com/office/drawing/2014/main" id="{C205092C-E3FE-5FC1-2928-FD75DA7FC9A5}"/>
                  </a:ext>
                </a:extLst>
              </p:cNvPr>
              <p:cNvSpPr>
                <a:spLocks/>
              </p:cNvSpPr>
              <p:nvPr/>
            </p:nvSpPr>
            <p:spPr bwMode="auto">
              <a:xfrm>
                <a:off x="2184" y="1146"/>
                <a:ext cx="1223" cy="977"/>
              </a:xfrm>
              <a:custGeom>
                <a:avLst/>
                <a:gdLst>
                  <a:gd name="T0" fmla="*/ 291 w 572"/>
                  <a:gd name="T1" fmla="*/ 457 h 457"/>
                  <a:gd name="T2" fmla="*/ 457 w 572"/>
                  <a:gd name="T3" fmla="*/ 309 h 457"/>
                  <a:gd name="T4" fmla="*/ 572 w 572"/>
                  <a:gd name="T5" fmla="*/ 151 h 457"/>
                  <a:gd name="T6" fmla="*/ 462 w 572"/>
                  <a:gd name="T7" fmla="*/ 0 h 457"/>
                  <a:gd name="T8" fmla="*/ 0 w 572"/>
                  <a:gd name="T9" fmla="*/ 363 h 457"/>
                </a:gdLst>
                <a:ahLst/>
                <a:cxnLst>
                  <a:cxn ang="0">
                    <a:pos x="T0" y="T1"/>
                  </a:cxn>
                  <a:cxn ang="0">
                    <a:pos x="T2" y="T3"/>
                  </a:cxn>
                  <a:cxn ang="0">
                    <a:pos x="T4" y="T5"/>
                  </a:cxn>
                  <a:cxn ang="0">
                    <a:pos x="T6" y="T7"/>
                  </a:cxn>
                  <a:cxn ang="0">
                    <a:pos x="T8" y="T9"/>
                  </a:cxn>
                </a:cxnLst>
                <a:rect l="0" t="0" r="r" b="b"/>
                <a:pathLst>
                  <a:path w="572" h="457">
                    <a:moveTo>
                      <a:pt x="291" y="457"/>
                    </a:moveTo>
                    <a:cubicBezTo>
                      <a:pt x="317" y="383"/>
                      <a:pt x="379" y="326"/>
                      <a:pt x="457" y="309"/>
                    </a:cubicBezTo>
                    <a:cubicBezTo>
                      <a:pt x="572" y="151"/>
                      <a:pt x="572" y="151"/>
                      <a:pt x="572" y="151"/>
                    </a:cubicBezTo>
                    <a:cubicBezTo>
                      <a:pt x="462" y="0"/>
                      <a:pt x="462" y="0"/>
                      <a:pt x="462" y="0"/>
                    </a:cubicBezTo>
                    <a:cubicBezTo>
                      <a:pt x="246" y="18"/>
                      <a:pt x="66" y="165"/>
                      <a:pt x="0" y="363"/>
                    </a:cubicBezTo>
                  </a:path>
                </a:pathLst>
              </a:custGeom>
              <a:noFill/>
              <a:ln w="25400" cap="rnd">
                <a:solidFill>
                  <a:srgbClr val="EC7046"/>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15">
                <a:extLst>
                  <a:ext uri="{FF2B5EF4-FFF2-40B4-BE49-F238E27FC236}">
                    <a16:creationId xmlns:a16="http://schemas.microsoft.com/office/drawing/2014/main" id="{1D8C9737-0C0E-1AB7-6AD0-445941BF29DA}"/>
                  </a:ext>
                </a:extLst>
              </p:cNvPr>
              <p:cNvSpPr>
                <a:spLocks/>
              </p:cNvSpPr>
              <p:nvPr/>
            </p:nvSpPr>
            <p:spPr bwMode="auto">
              <a:xfrm>
                <a:off x="3275" y="1142"/>
                <a:ext cx="1043" cy="1023"/>
              </a:xfrm>
              <a:custGeom>
                <a:avLst/>
                <a:gdLst>
                  <a:gd name="T0" fmla="*/ 1 w 488"/>
                  <a:gd name="T1" fmla="*/ 305 h 479"/>
                  <a:gd name="T2" fmla="*/ 193 w 488"/>
                  <a:gd name="T3" fmla="*/ 417 h 479"/>
                  <a:gd name="T4" fmla="*/ 378 w 488"/>
                  <a:gd name="T5" fmla="*/ 479 h 479"/>
                  <a:gd name="T6" fmla="*/ 488 w 488"/>
                  <a:gd name="T7" fmla="*/ 326 h 479"/>
                  <a:gd name="T8" fmla="*/ 0 w 488"/>
                  <a:gd name="T9" fmla="*/ 0 h 479"/>
                  <a:gd name="T10" fmla="*/ 112 w 488"/>
                  <a:gd name="T11" fmla="*/ 153 h 479"/>
                  <a:gd name="T12" fmla="*/ 1 w 488"/>
                  <a:gd name="T13" fmla="*/ 305 h 479"/>
                  <a:gd name="connsiteX0" fmla="*/ 20 w 10000"/>
                  <a:gd name="connsiteY0" fmla="*/ 6367 h 10000"/>
                  <a:gd name="connsiteX1" fmla="*/ 3955 w 10000"/>
                  <a:gd name="connsiteY1" fmla="*/ 8706 h 10000"/>
                  <a:gd name="connsiteX2" fmla="*/ 7746 w 10000"/>
                  <a:gd name="connsiteY2" fmla="*/ 10000 h 10000"/>
                  <a:gd name="connsiteX3" fmla="*/ 10000 w 10000"/>
                  <a:gd name="connsiteY3" fmla="*/ 6806 h 10000"/>
                  <a:gd name="connsiteX4" fmla="*/ 0 w 10000"/>
                  <a:gd name="connsiteY4" fmla="*/ 0 h 10000"/>
                  <a:gd name="connsiteX5" fmla="*/ 2766 w 10000"/>
                  <a:gd name="connsiteY5" fmla="*/ 3675 h 10000"/>
                  <a:gd name="connsiteX0" fmla="*/ 20 w 10000"/>
                  <a:gd name="connsiteY0" fmla="*/ 6367 h 10000"/>
                  <a:gd name="connsiteX1" fmla="*/ 3955 w 10000"/>
                  <a:gd name="connsiteY1" fmla="*/ 8706 h 10000"/>
                  <a:gd name="connsiteX2" fmla="*/ 7746 w 10000"/>
                  <a:gd name="connsiteY2" fmla="*/ 10000 h 10000"/>
                  <a:gd name="connsiteX3" fmla="*/ 10000 w 10000"/>
                  <a:gd name="connsiteY3" fmla="*/ 6806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20" y="6367"/>
                    </a:moveTo>
                    <a:cubicBezTo>
                      <a:pt x="1701" y="6409"/>
                      <a:pt x="3156" y="7328"/>
                      <a:pt x="3955" y="8706"/>
                    </a:cubicBezTo>
                    <a:lnTo>
                      <a:pt x="7746" y="10000"/>
                    </a:lnTo>
                    <a:lnTo>
                      <a:pt x="10000" y="6806"/>
                    </a:lnTo>
                    <a:cubicBezTo>
                      <a:pt x="8361" y="2818"/>
                      <a:pt x="4508" y="21"/>
                      <a:pt x="0" y="0"/>
                    </a:cubicBezTo>
                  </a:path>
                </a:pathLst>
              </a:custGeom>
              <a:noFill/>
              <a:ln w="25400" cap="rnd">
                <a:solidFill>
                  <a:srgbClr val="EC7046"/>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16">
                <a:extLst>
                  <a:ext uri="{FF2B5EF4-FFF2-40B4-BE49-F238E27FC236}">
                    <a16:creationId xmlns:a16="http://schemas.microsoft.com/office/drawing/2014/main" id="{07D22A30-4FD9-5142-54B5-F785304B9274}"/>
                  </a:ext>
                </a:extLst>
              </p:cNvPr>
              <p:cNvSpPr>
                <a:spLocks/>
              </p:cNvSpPr>
              <p:nvPr/>
            </p:nvSpPr>
            <p:spPr bwMode="auto">
              <a:xfrm>
                <a:off x="2676" y="2680"/>
                <a:ext cx="1255" cy="742"/>
              </a:xfrm>
              <a:custGeom>
                <a:avLst/>
                <a:gdLst>
                  <a:gd name="T0" fmla="*/ 407 w 587"/>
                  <a:gd name="T1" fmla="*/ 0 h 347"/>
                  <a:gd name="T2" fmla="*/ 277 w 587"/>
                  <a:gd name="T3" fmla="*/ 41 h 347"/>
                  <a:gd name="T4" fmla="*/ 186 w 587"/>
                  <a:gd name="T5" fmla="*/ 23 h 347"/>
                  <a:gd name="T6" fmla="*/ 0 w 587"/>
                  <a:gd name="T7" fmla="*/ 82 h 347"/>
                  <a:gd name="T8" fmla="*/ 1 w 587"/>
                  <a:gd name="T9" fmla="*/ 270 h 347"/>
                  <a:gd name="T10" fmla="*/ 277 w 587"/>
                  <a:gd name="T11" fmla="*/ 347 h 347"/>
                  <a:gd name="T12" fmla="*/ 587 w 587"/>
                  <a:gd name="T13" fmla="*/ 247 h 347"/>
                </a:gdLst>
                <a:ahLst/>
                <a:cxnLst>
                  <a:cxn ang="0">
                    <a:pos x="T0" y="T1"/>
                  </a:cxn>
                  <a:cxn ang="0">
                    <a:pos x="T2" y="T3"/>
                  </a:cxn>
                  <a:cxn ang="0">
                    <a:pos x="T4" y="T5"/>
                  </a:cxn>
                  <a:cxn ang="0">
                    <a:pos x="T6" y="T7"/>
                  </a:cxn>
                  <a:cxn ang="0">
                    <a:pos x="T8" y="T9"/>
                  </a:cxn>
                  <a:cxn ang="0">
                    <a:pos x="T10" y="T11"/>
                  </a:cxn>
                  <a:cxn ang="0">
                    <a:pos x="T12" y="T13"/>
                  </a:cxn>
                </a:cxnLst>
                <a:rect l="0" t="0" r="r" b="b"/>
                <a:pathLst>
                  <a:path w="587" h="347">
                    <a:moveTo>
                      <a:pt x="407" y="0"/>
                    </a:moveTo>
                    <a:cubicBezTo>
                      <a:pt x="370" y="26"/>
                      <a:pt x="325" y="41"/>
                      <a:pt x="277" y="41"/>
                    </a:cubicBezTo>
                    <a:cubicBezTo>
                      <a:pt x="244" y="41"/>
                      <a:pt x="214" y="35"/>
                      <a:pt x="186" y="23"/>
                    </a:cubicBezTo>
                    <a:cubicBezTo>
                      <a:pt x="0" y="82"/>
                      <a:pt x="0" y="82"/>
                      <a:pt x="0" y="82"/>
                    </a:cubicBezTo>
                    <a:cubicBezTo>
                      <a:pt x="1" y="270"/>
                      <a:pt x="1" y="270"/>
                      <a:pt x="1" y="270"/>
                    </a:cubicBezTo>
                    <a:cubicBezTo>
                      <a:pt x="81" y="319"/>
                      <a:pt x="176" y="347"/>
                      <a:pt x="277" y="347"/>
                    </a:cubicBezTo>
                    <a:cubicBezTo>
                      <a:pt x="393" y="347"/>
                      <a:pt x="500" y="310"/>
                      <a:pt x="587" y="247"/>
                    </a:cubicBezTo>
                  </a:path>
                </a:pathLst>
              </a:custGeom>
              <a:noFill/>
              <a:ln w="25400" cap="rnd">
                <a:solidFill>
                  <a:srgbClr val="EC7046"/>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17">
                <a:extLst>
                  <a:ext uri="{FF2B5EF4-FFF2-40B4-BE49-F238E27FC236}">
                    <a16:creationId xmlns:a16="http://schemas.microsoft.com/office/drawing/2014/main" id="{84B127A2-B771-D2C7-962E-8C67D195CF27}"/>
                  </a:ext>
                </a:extLst>
              </p:cNvPr>
              <p:cNvSpPr>
                <a:spLocks/>
              </p:cNvSpPr>
              <p:nvPr/>
            </p:nvSpPr>
            <p:spPr bwMode="auto">
              <a:xfrm>
                <a:off x="3632" y="1935"/>
                <a:ext cx="776" cy="1209"/>
              </a:xfrm>
              <a:custGeom>
                <a:avLst/>
                <a:gdLst>
                  <a:gd name="T0" fmla="*/ 48 w 363"/>
                  <a:gd name="T1" fmla="*/ 96 h 566"/>
                  <a:gd name="T2" fmla="*/ 58 w 363"/>
                  <a:gd name="T3" fmla="*/ 162 h 566"/>
                  <a:gd name="T4" fmla="*/ 1 w 363"/>
                  <a:gd name="T5" fmla="*/ 313 h 566"/>
                  <a:gd name="T6" fmla="*/ 0 w 363"/>
                  <a:gd name="T7" fmla="*/ 509 h 566"/>
                  <a:gd name="T8" fmla="*/ 178 w 363"/>
                  <a:gd name="T9" fmla="*/ 566 h 566"/>
                  <a:gd name="T10" fmla="*/ 363 w 363"/>
                  <a:gd name="T11" fmla="*/ 162 h 566"/>
                  <a:gd name="T12" fmla="*/ 338 w 363"/>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363" h="566">
                    <a:moveTo>
                      <a:pt x="48" y="96"/>
                    </a:moveTo>
                    <a:cubicBezTo>
                      <a:pt x="54" y="117"/>
                      <a:pt x="58" y="139"/>
                      <a:pt x="58" y="162"/>
                    </a:cubicBezTo>
                    <a:cubicBezTo>
                      <a:pt x="58" y="220"/>
                      <a:pt x="36" y="273"/>
                      <a:pt x="1" y="313"/>
                    </a:cubicBezTo>
                    <a:cubicBezTo>
                      <a:pt x="0" y="509"/>
                      <a:pt x="0" y="509"/>
                      <a:pt x="0" y="509"/>
                    </a:cubicBezTo>
                    <a:cubicBezTo>
                      <a:pt x="178" y="566"/>
                      <a:pt x="178" y="566"/>
                      <a:pt x="178" y="566"/>
                    </a:cubicBezTo>
                    <a:cubicBezTo>
                      <a:pt x="291" y="468"/>
                      <a:pt x="363" y="324"/>
                      <a:pt x="363" y="162"/>
                    </a:cubicBezTo>
                    <a:cubicBezTo>
                      <a:pt x="363" y="106"/>
                      <a:pt x="354" y="52"/>
                      <a:pt x="338" y="0"/>
                    </a:cubicBezTo>
                  </a:path>
                </a:pathLst>
              </a:custGeom>
              <a:noFill/>
              <a:ln w="25400" cap="rnd">
                <a:solidFill>
                  <a:srgbClr val="EC7046"/>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 name="Group 8">
              <a:extLst>
                <a:ext uri="{FF2B5EF4-FFF2-40B4-BE49-F238E27FC236}">
                  <a16:creationId xmlns:a16="http://schemas.microsoft.com/office/drawing/2014/main" id="{A5656BDD-0D1D-86AA-635E-79578857BF12}"/>
                </a:ext>
              </a:extLst>
            </p:cNvPr>
            <p:cNvGrpSpPr/>
            <p:nvPr/>
          </p:nvGrpSpPr>
          <p:grpSpPr>
            <a:xfrm>
              <a:off x="5105734" y="2238213"/>
              <a:ext cx="3492820" cy="2937184"/>
              <a:chOff x="5879367" y="2413441"/>
              <a:chExt cx="3492820" cy="2937184"/>
            </a:xfrm>
          </p:grpSpPr>
          <p:sp>
            <p:nvSpPr>
              <p:cNvPr id="18" name="Body text 16">
                <a:extLst>
                  <a:ext uri="{FF2B5EF4-FFF2-40B4-BE49-F238E27FC236}">
                    <a16:creationId xmlns:a16="http://schemas.microsoft.com/office/drawing/2014/main" id="{4AF85AA7-C3EC-8009-6F1A-0499FD8B22AF}"/>
                  </a:ext>
                </a:extLst>
              </p:cNvPr>
              <p:cNvSpPr txBox="1"/>
              <p:nvPr/>
            </p:nvSpPr>
            <p:spPr>
              <a:xfrm>
                <a:off x="8434289" y="2533007"/>
                <a:ext cx="500909" cy="197953"/>
              </a:xfrm>
              <a:prstGeom prst="rect">
                <a:avLst/>
              </a:prstGeom>
              <a:noFill/>
            </p:spPr>
            <p:txBody>
              <a:bodyPr wrap="none" lIns="0" tIns="0" rIns="0" bIns="0" rtlCol="0" anchor="ctr">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Univers Next for HSBC Regular" panose="020B0503030202020203" pitchFamily="34" charset="0"/>
                    <a:ea typeface="+mn-ea"/>
                    <a:cs typeface="+mn-cs"/>
                  </a:rPr>
                  <a:t>Family</a:t>
                </a:r>
              </a:p>
            </p:txBody>
          </p:sp>
          <p:grpSp>
            <p:nvGrpSpPr>
              <p:cNvPr id="19" name="Group 18">
                <a:extLst>
                  <a:ext uri="{FF2B5EF4-FFF2-40B4-BE49-F238E27FC236}">
                    <a16:creationId xmlns:a16="http://schemas.microsoft.com/office/drawing/2014/main" id="{1C23DFAA-4297-9363-CDD9-F2C46A0E98BA}"/>
                  </a:ext>
                </a:extLst>
              </p:cNvPr>
              <p:cNvGrpSpPr/>
              <p:nvPr/>
            </p:nvGrpSpPr>
            <p:grpSpPr>
              <a:xfrm>
                <a:off x="5879367" y="2413441"/>
                <a:ext cx="3492820" cy="2937184"/>
                <a:chOff x="5879367" y="2413441"/>
                <a:chExt cx="3492820" cy="2937184"/>
              </a:xfrm>
            </p:grpSpPr>
            <p:sp>
              <p:nvSpPr>
                <p:cNvPr id="21" name="Body text 16">
                  <a:extLst>
                    <a:ext uri="{FF2B5EF4-FFF2-40B4-BE49-F238E27FC236}">
                      <a16:creationId xmlns:a16="http://schemas.microsoft.com/office/drawing/2014/main" id="{984E293F-CC05-8CE5-12D5-0D0E7F675FAF}"/>
                    </a:ext>
                  </a:extLst>
                </p:cNvPr>
                <p:cNvSpPr txBox="1"/>
                <p:nvPr/>
              </p:nvSpPr>
              <p:spPr>
                <a:xfrm>
                  <a:off x="8695521" y="4067007"/>
                  <a:ext cx="676666" cy="395905"/>
                </a:xfrm>
                <a:prstGeom prst="rect">
                  <a:avLst/>
                </a:prstGeom>
                <a:noFill/>
              </p:spPr>
              <p:txBody>
                <a:bodyPr wrap="none" lIns="0" tIns="0" rIns="0" bIns="0" rtlCol="0" anchor="ctr">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latin typeface="Univers Next for HSBC Regular" panose="020B0503030202020203" pitchFamily="34" charset="0"/>
                      <a:ea typeface="+mn-ea"/>
                      <a:cs typeface="+mn-cs"/>
                    </a:rPr>
                    <a:t>Property</a:t>
                  </a:r>
                </a:p>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a:latin typeface="Univers Next for HSBC Regular" panose="020B0503030202020203" pitchFamily="34" charset="0"/>
                    </a:rPr>
                    <a:t>&amp; Assets</a:t>
                  </a:r>
                  <a:endParaRPr kumimoji="0" lang="en-US" sz="1400" b="0" i="0" u="none" strike="noStrike" kern="1200" cap="none" spc="0" normalizeH="0" baseline="0" noProof="0">
                    <a:ln>
                      <a:noFill/>
                    </a:ln>
                    <a:effectLst/>
                    <a:uLnTx/>
                    <a:uFillTx/>
                    <a:latin typeface="Univers Next for HSBC Regular" panose="020B0503030202020203" pitchFamily="34" charset="0"/>
                    <a:ea typeface="+mn-ea"/>
                    <a:cs typeface="+mn-cs"/>
                  </a:endParaRPr>
                </a:p>
              </p:txBody>
            </p:sp>
            <p:sp>
              <p:nvSpPr>
                <p:cNvPr id="22" name="Body text 16">
                  <a:extLst>
                    <a:ext uri="{FF2B5EF4-FFF2-40B4-BE49-F238E27FC236}">
                      <a16:creationId xmlns:a16="http://schemas.microsoft.com/office/drawing/2014/main" id="{C3A3B4CD-6196-2D75-4175-3CBFF76B90BD}"/>
                    </a:ext>
                  </a:extLst>
                </p:cNvPr>
                <p:cNvSpPr txBox="1"/>
                <p:nvPr/>
              </p:nvSpPr>
              <p:spPr>
                <a:xfrm>
                  <a:off x="7460813" y="5152672"/>
                  <a:ext cx="248989" cy="197953"/>
                </a:xfrm>
                <a:prstGeom prst="rect">
                  <a:avLst/>
                </a:prstGeom>
                <a:noFill/>
              </p:spPr>
              <p:txBody>
                <a:bodyPr wrap="none" lIns="0" tIns="0" rIns="0" bIns="0" rtlCol="0" anchor="ctr">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latin typeface="Univers Next for HSBC Regular" panose="020B0503030202020203" pitchFamily="34" charset="0"/>
                      <a:ea typeface="+mn-ea"/>
                      <a:cs typeface="+mn-cs"/>
                    </a:rPr>
                    <a:t>Pet</a:t>
                  </a:r>
                </a:p>
              </p:txBody>
            </p:sp>
            <p:sp>
              <p:nvSpPr>
                <p:cNvPr id="23" name="Body text 16">
                  <a:extLst>
                    <a:ext uri="{FF2B5EF4-FFF2-40B4-BE49-F238E27FC236}">
                      <a16:creationId xmlns:a16="http://schemas.microsoft.com/office/drawing/2014/main" id="{E3D215EA-AD2B-F235-BD40-ACBBAAE3BF3E}"/>
                    </a:ext>
                  </a:extLst>
                </p:cNvPr>
                <p:cNvSpPr txBox="1"/>
                <p:nvPr/>
              </p:nvSpPr>
              <p:spPr>
                <a:xfrm>
                  <a:off x="5879367" y="4025931"/>
                  <a:ext cx="497980" cy="197953"/>
                </a:xfrm>
                <a:prstGeom prst="rect">
                  <a:avLst/>
                </a:prstGeom>
                <a:noFill/>
              </p:spPr>
              <p:txBody>
                <a:bodyPr wrap="none" lIns="0" tIns="0" rIns="0" bIns="0" rtlCol="0" anchor="ctr">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latin typeface="Univers Next for HSBC Regular" panose="020B0503030202020203" pitchFamily="34" charset="0"/>
                      <a:ea typeface="+mn-ea"/>
                      <a:cs typeface="+mn-cs"/>
                    </a:rPr>
                    <a:t>Health</a:t>
                  </a:r>
                </a:p>
              </p:txBody>
            </p:sp>
            <p:sp>
              <p:nvSpPr>
                <p:cNvPr id="26" name="Body text 16">
                  <a:extLst>
                    <a:ext uri="{FF2B5EF4-FFF2-40B4-BE49-F238E27FC236}">
                      <a16:creationId xmlns:a16="http://schemas.microsoft.com/office/drawing/2014/main" id="{3A0AAD92-3DF4-48AD-0D09-6C2E5EF0261F}"/>
                    </a:ext>
                  </a:extLst>
                </p:cNvPr>
                <p:cNvSpPr txBox="1"/>
                <p:nvPr/>
              </p:nvSpPr>
              <p:spPr>
                <a:xfrm>
                  <a:off x="6320006" y="2413441"/>
                  <a:ext cx="894899" cy="197953"/>
                </a:xfrm>
                <a:prstGeom prst="rect">
                  <a:avLst/>
                </a:prstGeom>
                <a:noFill/>
              </p:spPr>
              <p:txBody>
                <a:bodyPr wrap="none" lIns="0" tIns="0" rIns="0" bIns="0" rtlCol="0" anchor="ctr">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Univers Next for HSBC Regular" panose="020B0503030202020203" pitchFamily="34" charset="0"/>
                      <a:ea typeface="+mn-ea"/>
                      <a:cs typeface="+mn-cs"/>
                    </a:rPr>
                    <a:t>Job/Income</a:t>
                  </a:r>
                </a:p>
              </p:txBody>
            </p:sp>
          </p:grpSp>
        </p:grpSp>
      </p:grpSp>
      <p:sp>
        <p:nvSpPr>
          <p:cNvPr id="32" name="Rectangle 31">
            <a:extLst>
              <a:ext uri="{FF2B5EF4-FFF2-40B4-BE49-F238E27FC236}">
                <a16:creationId xmlns:a16="http://schemas.microsoft.com/office/drawing/2014/main" id="{005226A7-0EA0-D72B-F2D0-4050E6327A8E}"/>
              </a:ext>
            </a:extLst>
          </p:cNvPr>
          <p:cNvSpPr/>
          <p:nvPr/>
        </p:nvSpPr>
        <p:spPr>
          <a:xfrm>
            <a:off x="6252419" y="5089692"/>
            <a:ext cx="5388717" cy="1007436"/>
          </a:xfrm>
          <a:prstGeom prst="rect">
            <a:avLst/>
          </a:prstGeom>
          <a:solidFill>
            <a:srgbClr val="D7D8D6"/>
          </a:solidFill>
          <a:ln w="9525" cap="flat" cmpd="sng" algn="ctr">
            <a:noFill/>
            <a:prstDash val="solid"/>
            <a:miter lim="800000"/>
          </a:ln>
          <a:effectLst/>
        </p:spPr>
        <p:txBody>
          <a:bodyPr lIns="180000" tIns="180000" rIns="180000" bIns="180000" rtlCol="0" anchor="ctr" anchorCtr="0"/>
          <a:lstStyle/>
          <a:p>
            <a:pPr defTabSz="864748">
              <a:lnSpc>
                <a:spcPts val="1986"/>
              </a:lnSpc>
              <a:spcAft>
                <a:spcPts val="567"/>
              </a:spcAft>
              <a:defRPr/>
            </a:pPr>
            <a:r>
              <a:rPr lang="en-GB" sz="1600" kern="0" dirty="0">
                <a:solidFill>
                  <a:prstClr val="black"/>
                </a:solidFill>
                <a:latin typeface="Univers Next for HSBC Medium" panose="020B0503030202020203" pitchFamily="34" charset="0"/>
              </a:rPr>
              <a:t>What types of protection policies have </a:t>
            </a:r>
            <a:br>
              <a:rPr lang="en-GB" sz="1600" kern="0" dirty="0">
                <a:solidFill>
                  <a:prstClr val="black"/>
                </a:solidFill>
                <a:latin typeface="Univers Next for HSBC Medium" panose="020B0503030202020203" pitchFamily="34" charset="0"/>
              </a:rPr>
            </a:br>
            <a:r>
              <a:rPr lang="en-GB" sz="1600" kern="0" dirty="0">
                <a:solidFill>
                  <a:prstClr val="black"/>
                </a:solidFill>
                <a:latin typeface="Univers Next for HSBC Medium" panose="020B0503030202020203" pitchFamily="34" charset="0"/>
              </a:rPr>
              <a:t>you heard about? </a:t>
            </a:r>
          </a:p>
        </p:txBody>
      </p:sp>
      <p:sp>
        <p:nvSpPr>
          <p:cNvPr id="33" name="TextBox 32">
            <a:extLst>
              <a:ext uri="{FF2B5EF4-FFF2-40B4-BE49-F238E27FC236}">
                <a16:creationId xmlns:a16="http://schemas.microsoft.com/office/drawing/2014/main" id="{D04F6287-520D-9FDB-2052-B6B60EC2CEC0}"/>
              </a:ext>
            </a:extLst>
          </p:cNvPr>
          <p:cNvSpPr txBox="1"/>
          <p:nvPr/>
        </p:nvSpPr>
        <p:spPr>
          <a:xfrm>
            <a:off x="7427913" y="6593968"/>
            <a:ext cx="4213223" cy="246221"/>
          </a:xfrm>
          <a:prstGeom prst="rect">
            <a:avLst/>
          </a:prstGeom>
          <a:noFill/>
        </p:spPr>
        <p:txBody>
          <a:bodyPr wrap="square" rtlCol="0">
            <a:spAutoFit/>
          </a:bodyPr>
          <a:lstStyle/>
          <a:p>
            <a:pPr algn="r"/>
            <a:r>
              <a:rPr lang="en-US" sz="1000" b="0" i="0" dirty="0">
                <a:latin typeface="Univers Next for HSBC Light" panose="020B0403030202020203" pitchFamily="34" charset="0"/>
              </a:rPr>
              <a:t>Module 2 – Session 4 – </a:t>
            </a:r>
            <a:r>
              <a:rPr lang="en-GB" sz="1000" dirty="0">
                <a:solidFill>
                  <a:srgbClr val="000000"/>
                </a:solidFill>
                <a:latin typeface="Univers Next for HSBC Light" panose="020B0403030202020203" pitchFamily="34" charset="0"/>
              </a:rPr>
              <a:t>Financial Planning </a:t>
            </a:r>
            <a:endParaRPr lang="en-US" sz="1000" b="0" i="0" dirty="0">
              <a:latin typeface="Univers Next for HSBC Light" panose="020B0403030202020203" pitchFamily="34" charset="0"/>
            </a:endParaRPr>
          </a:p>
        </p:txBody>
      </p:sp>
      <p:pic>
        <p:nvPicPr>
          <p:cNvPr id="11" name="Graphic 10">
            <a:extLst>
              <a:ext uri="{FF2B5EF4-FFF2-40B4-BE49-F238E27FC236}">
                <a16:creationId xmlns:a16="http://schemas.microsoft.com/office/drawing/2014/main" id="{4B77EF58-A6BF-85A9-28BF-AF71FC6716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rot="20901625">
            <a:off x="1819255" y="2632500"/>
            <a:ext cx="2502995" cy="2502995"/>
          </a:xfrm>
          <a:prstGeom prst="rect">
            <a:avLst/>
          </a:prstGeom>
        </p:spPr>
      </p:pic>
      <p:pic>
        <p:nvPicPr>
          <p:cNvPr id="15" name="Picture 14" descr="A question mark and a question mark in a chat bubble&#10;&#10;Description automatically generated">
            <a:extLst>
              <a:ext uri="{FF2B5EF4-FFF2-40B4-BE49-F238E27FC236}">
                <a16:creationId xmlns:a16="http://schemas.microsoft.com/office/drawing/2014/main" id="{D8E6A6EB-453D-A002-2DED-9F94BE1A1B4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11425" y="284173"/>
            <a:ext cx="953397" cy="953397"/>
          </a:xfrm>
          <a:prstGeom prst="rect">
            <a:avLst/>
          </a:prstGeom>
        </p:spPr>
      </p:pic>
    </p:spTree>
    <p:extLst>
      <p:ext uri="{BB962C8B-B14F-4D97-AF65-F5344CB8AC3E}">
        <p14:creationId xmlns:p14="http://schemas.microsoft.com/office/powerpoint/2010/main" val="146612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269C5CD-9AF0-ECC4-DC50-D014F2B104C6}"/>
              </a:ext>
            </a:extLst>
          </p:cNvPr>
          <p:cNvSpPr/>
          <p:nvPr/>
        </p:nvSpPr>
        <p:spPr>
          <a:xfrm>
            <a:off x="6160534" y="3374302"/>
            <a:ext cx="5496753" cy="1801110"/>
          </a:xfrm>
          <a:prstGeom prst="rect">
            <a:avLst/>
          </a:prstGeom>
          <a:solidFill>
            <a:srgbClr val="D7D8D6">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6B33E09-E39E-960D-8AA9-6B65BB147636}"/>
              </a:ext>
            </a:extLst>
          </p:cNvPr>
          <p:cNvSpPr/>
          <p:nvPr/>
        </p:nvSpPr>
        <p:spPr>
          <a:xfrm>
            <a:off x="6160534" y="1449388"/>
            <a:ext cx="5496753" cy="1809220"/>
          </a:xfrm>
          <a:prstGeom prst="rect">
            <a:avLst/>
          </a:prstGeom>
          <a:solidFill>
            <a:srgbClr val="D7D8D6">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E57EECF-0203-6C50-15D3-93BF4F863286}"/>
              </a:ext>
            </a:extLst>
          </p:cNvPr>
          <p:cNvSpPr/>
          <p:nvPr/>
        </p:nvSpPr>
        <p:spPr>
          <a:xfrm>
            <a:off x="549443" y="1457701"/>
            <a:ext cx="5496753" cy="1800907"/>
          </a:xfrm>
          <a:prstGeom prst="rect">
            <a:avLst/>
          </a:prstGeom>
          <a:solidFill>
            <a:srgbClr val="D7D8D6">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B5E180A-6CD6-F57E-5969-BF1EA5B5FFD1}"/>
              </a:ext>
            </a:extLst>
          </p:cNvPr>
          <p:cNvSpPr/>
          <p:nvPr/>
        </p:nvSpPr>
        <p:spPr>
          <a:xfrm>
            <a:off x="549443" y="3370672"/>
            <a:ext cx="5496753" cy="1792817"/>
          </a:xfrm>
          <a:prstGeom prst="rect">
            <a:avLst/>
          </a:prstGeom>
          <a:solidFill>
            <a:srgbClr val="D7D8D6">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640CA1DE-188C-C2CB-3E72-9906C1B22FAD}"/>
              </a:ext>
            </a:extLst>
          </p:cNvPr>
          <p:cNvSpPr>
            <a:spLocks noGrp="1"/>
          </p:cNvSpPr>
          <p:nvPr>
            <p:ph type="title"/>
          </p:nvPr>
        </p:nvSpPr>
        <p:spPr/>
        <p:txBody>
          <a:bodyPr>
            <a:normAutofit/>
          </a:bodyPr>
          <a:lstStyle/>
          <a:p>
            <a:r>
              <a:rPr lang="en-GB" sz="4400" dirty="0">
                <a:solidFill>
                  <a:srgbClr val="000000"/>
                </a:solidFill>
              </a:rPr>
              <a:t>Life and Illness</a:t>
            </a:r>
          </a:p>
        </p:txBody>
      </p:sp>
      <p:sp>
        <p:nvSpPr>
          <p:cNvPr id="27" name="Slide number">
            <a:extLst>
              <a:ext uri="{FF2B5EF4-FFF2-40B4-BE49-F238E27FC236}">
                <a16:creationId xmlns:a16="http://schemas.microsoft.com/office/drawing/2014/main" id="{3962A06A-5153-5EBC-8A3F-5F9191E14EA7}"/>
              </a:ext>
            </a:extLst>
          </p:cNvPr>
          <p:cNvSpPr>
            <a:spLocks noChangeArrowheads="1"/>
          </p:cNvSpPr>
          <p:nvPr/>
        </p:nvSpPr>
        <p:spPr bwMode="gray">
          <a:xfrm>
            <a:off x="11643472" y="6593968"/>
            <a:ext cx="6427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Autofit/>
          </a:bodyPr>
          <a:lstStyle/>
          <a:p>
            <a:pPr algn="ctr" defTabSz="1060209" fontAlgn="base">
              <a:lnSpc>
                <a:spcPct val="100000"/>
              </a:lnSpc>
              <a:spcBef>
                <a:spcPts val="0"/>
              </a:spcBef>
              <a:spcAft>
                <a:spcPts val="0"/>
              </a:spcAft>
            </a:pPr>
            <a:fld id="{1CF9EA00-886D-43B8-A53F-CB3B22E97C6F}" type="slidenum">
              <a:rPr lang="en-GB" altLang="zh-TW" sz="1000" b="0" i="0" kern="1200" smtClean="0">
                <a:solidFill>
                  <a:schemeClr val="tx1"/>
                </a:solidFill>
                <a:latin typeface="Univers Next for HSBC Light" panose="020B0403030202020203" pitchFamily="34" charset="0"/>
                <a:ea typeface="+mn-ea"/>
                <a:cs typeface="+mn-cs"/>
              </a:rPr>
              <a:pPr algn="ctr" defTabSz="1060209" fontAlgn="base">
                <a:lnSpc>
                  <a:spcPct val="100000"/>
                </a:lnSpc>
                <a:spcBef>
                  <a:spcPts val="0"/>
                </a:spcBef>
                <a:spcAft>
                  <a:spcPts val="0"/>
                </a:spcAft>
              </a:pPr>
              <a:t>7</a:t>
            </a:fld>
            <a:endParaRPr lang="en-GB" altLang="zh-TW" sz="1000" b="0" i="0" kern="1200" dirty="0">
              <a:solidFill>
                <a:schemeClr val="tx1"/>
              </a:solidFill>
              <a:latin typeface="Univers Next for HSBC Light" panose="020B0403030202020203" pitchFamily="34" charset="0"/>
              <a:ea typeface="+mn-ea"/>
              <a:cs typeface="+mn-cs"/>
            </a:endParaRPr>
          </a:p>
        </p:txBody>
      </p:sp>
      <p:grpSp>
        <p:nvGrpSpPr>
          <p:cNvPr id="11" name="Group 10">
            <a:extLst>
              <a:ext uri="{FF2B5EF4-FFF2-40B4-BE49-F238E27FC236}">
                <a16:creationId xmlns:a16="http://schemas.microsoft.com/office/drawing/2014/main" id="{2A8CAC0C-CF17-FFCE-24A1-84EA50C50899}"/>
              </a:ext>
            </a:extLst>
          </p:cNvPr>
          <p:cNvGrpSpPr/>
          <p:nvPr/>
        </p:nvGrpSpPr>
        <p:grpSpPr>
          <a:xfrm>
            <a:off x="5780343" y="2933910"/>
            <a:ext cx="649417" cy="606034"/>
            <a:chOff x="6162674" y="3324058"/>
            <a:chExt cx="769092" cy="717714"/>
          </a:xfrm>
        </p:grpSpPr>
        <p:sp>
          <p:nvSpPr>
            <p:cNvPr id="16" name="Circular Arrow 15">
              <a:extLst>
                <a:ext uri="{FF2B5EF4-FFF2-40B4-BE49-F238E27FC236}">
                  <a16:creationId xmlns:a16="http://schemas.microsoft.com/office/drawing/2014/main" id="{FDBCEDE3-FF7D-CEB6-DE0C-C7F977A5636A}"/>
                </a:ext>
              </a:extLst>
            </p:cNvPr>
            <p:cNvSpPr/>
            <p:nvPr/>
          </p:nvSpPr>
          <p:spPr>
            <a:xfrm rot="10800000">
              <a:off x="6164211" y="3324058"/>
              <a:ext cx="744573" cy="647455"/>
            </a:xfrm>
            <a:prstGeom prst="circularArrow">
              <a:avLst/>
            </a:prstGeom>
            <a:noFill/>
            <a:ln>
              <a:noFill/>
            </a:ln>
          </p:spPr>
          <p:style>
            <a:lnRef idx="2">
              <a:scrgbClr r="0" g="0" b="0"/>
            </a:lnRef>
            <a:fillRef idx="1">
              <a:scrgbClr r="0" g="0" b="0"/>
            </a:fillRef>
            <a:effectRef idx="0">
              <a:schemeClr val="accent3">
                <a:tint val="60000"/>
                <a:hueOff val="0"/>
                <a:satOff val="0"/>
                <a:lumOff val="0"/>
                <a:alphaOff val="0"/>
              </a:schemeClr>
            </a:effectRef>
            <a:fontRef idx="minor">
              <a:schemeClr val="dk1">
                <a:hueOff val="0"/>
                <a:satOff val="0"/>
                <a:lumOff val="0"/>
                <a:alphaOff val="0"/>
              </a:schemeClr>
            </a:fontRef>
          </p:style>
          <p:txBody>
            <a:bodyPr rIns="108000"/>
            <a:lstStyle/>
            <a:p>
              <a:endParaRPr lang="en-US" sz="1600"/>
            </a:p>
          </p:txBody>
        </p:sp>
        <p:sp>
          <p:nvSpPr>
            <p:cNvPr id="17" name="Circular Arrow 16">
              <a:extLst>
                <a:ext uri="{FF2B5EF4-FFF2-40B4-BE49-F238E27FC236}">
                  <a16:creationId xmlns:a16="http://schemas.microsoft.com/office/drawing/2014/main" id="{AE068023-1C8A-9708-854D-62F8FB310F05}"/>
                </a:ext>
              </a:extLst>
            </p:cNvPr>
            <p:cNvSpPr/>
            <p:nvPr/>
          </p:nvSpPr>
          <p:spPr>
            <a:xfrm>
              <a:off x="6162674" y="3394317"/>
              <a:ext cx="769092" cy="647455"/>
            </a:xfrm>
            <a:prstGeom prst="circularArrow">
              <a:avLst/>
            </a:prstGeom>
            <a:noFill/>
            <a:ln>
              <a:noFill/>
            </a:ln>
          </p:spPr>
          <p:style>
            <a:lnRef idx="2">
              <a:scrgbClr r="0" g="0" b="0"/>
            </a:lnRef>
            <a:fillRef idx="1">
              <a:scrgbClr r="0" g="0" b="0"/>
            </a:fillRef>
            <a:effectRef idx="0">
              <a:schemeClr val="accent3">
                <a:tint val="60000"/>
                <a:hueOff val="0"/>
                <a:satOff val="0"/>
                <a:lumOff val="0"/>
                <a:alphaOff val="0"/>
              </a:schemeClr>
            </a:effectRef>
            <a:fontRef idx="minor">
              <a:schemeClr val="dk1">
                <a:hueOff val="0"/>
                <a:satOff val="0"/>
                <a:lumOff val="0"/>
                <a:alphaOff val="0"/>
              </a:schemeClr>
            </a:fontRef>
          </p:style>
          <p:txBody>
            <a:bodyPr rIns="108000"/>
            <a:lstStyle/>
            <a:p>
              <a:endParaRPr lang="en-US" sz="1600"/>
            </a:p>
          </p:txBody>
        </p:sp>
      </p:grpSp>
      <p:sp>
        <p:nvSpPr>
          <p:cNvPr id="10" name="object 7">
            <a:extLst>
              <a:ext uri="{FF2B5EF4-FFF2-40B4-BE49-F238E27FC236}">
                <a16:creationId xmlns:a16="http://schemas.microsoft.com/office/drawing/2014/main" id="{6F1A5EBE-E6CF-531C-19B1-DDFFA14E97F1}"/>
              </a:ext>
            </a:extLst>
          </p:cNvPr>
          <p:cNvSpPr txBox="1"/>
          <p:nvPr/>
        </p:nvSpPr>
        <p:spPr>
          <a:xfrm>
            <a:off x="678620" y="1711599"/>
            <a:ext cx="3522373" cy="1487675"/>
          </a:xfrm>
          <a:prstGeom prst="rect">
            <a:avLst/>
          </a:prstGeom>
        </p:spPr>
        <p:txBody>
          <a:bodyPr vert="horz" wrap="square" lIns="0" tIns="12700" rIns="0" bIns="0" rtlCol="0">
            <a:noAutofit/>
          </a:bodyPr>
          <a:lstStyle/>
          <a:p>
            <a:pPr marL="298450" marR="5080" indent="-285750">
              <a:spcAft>
                <a:spcPts val="800"/>
              </a:spcAft>
              <a:buClr>
                <a:srgbClr val="DB0011"/>
              </a:buClr>
              <a:buSzPct val="110000"/>
              <a:buFont typeface="System Font Regular"/>
              <a:buChar char="●"/>
            </a:pPr>
            <a:r>
              <a:rPr lang="en-GB" sz="1400" kern="0" dirty="0">
                <a:solidFill>
                  <a:prstClr val="black"/>
                </a:solidFill>
                <a:latin typeface="Univers Next for HSBC Light"/>
              </a:rPr>
              <a:t>Something that is ‘assured’ to happen</a:t>
            </a:r>
          </a:p>
          <a:p>
            <a:pPr marL="298450" marR="5080" indent="-285750">
              <a:spcAft>
                <a:spcPts val="800"/>
              </a:spcAft>
              <a:buClr>
                <a:srgbClr val="DB0011"/>
              </a:buClr>
              <a:buSzPct val="110000"/>
              <a:buFont typeface="System Font Regular"/>
              <a:buChar char="●"/>
            </a:pPr>
            <a:r>
              <a:rPr lang="en-GB" sz="1400" kern="0" dirty="0">
                <a:solidFill>
                  <a:prstClr val="black"/>
                </a:solidFill>
                <a:latin typeface="Univers Next for HSBC Light"/>
              </a:rPr>
              <a:t>Paid to nominated person</a:t>
            </a:r>
          </a:p>
          <a:p>
            <a:pPr marL="298450" marR="5080" indent="-285750">
              <a:spcAft>
                <a:spcPts val="800"/>
              </a:spcAft>
              <a:buClr>
                <a:srgbClr val="DB0011"/>
              </a:buClr>
              <a:buSzPct val="110000"/>
              <a:buFont typeface="System Font Regular"/>
              <a:buChar char="●"/>
            </a:pPr>
            <a:r>
              <a:rPr lang="en-GB" sz="1400" kern="0" dirty="0">
                <a:solidFill>
                  <a:prstClr val="black"/>
                </a:solidFill>
                <a:latin typeface="Univers Next for HSBC Light"/>
              </a:rPr>
              <a:t>More expensive the older you are</a:t>
            </a:r>
          </a:p>
          <a:p>
            <a:pPr marL="298450" marR="5080" indent="-285750">
              <a:spcAft>
                <a:spcPts val="800"/>
              </a:spcAft>
              <a:buClr>
                <a:srgbClr val="DB0011"/>
              </a:buClr>
              <a:buSzPct val="110000"/>
              <a:buFont typeface="System Font Regular"/>
              <a:buChar char="●"/>
            </a:pPr>
            <a:r>
              <a:rPr lang="en-GB" sz="1400" kern="0" dirty="0">
                <a:solidFill>
                  <a:prstClr val="black"/>
                </a:solidFill>
                <a:latin typeface="Univers Next for HSBC Light"/>
              </a:rPr>
              <a:t>Might end up paying more </a:t>
            </a:r>
            <a:br>
              <a:rPr lang="en-GB" sz="1400" kern="0" dirty="0">
                <a:solidFill>
                  <a:prstClr val="black"/>
                </a:solidFill>
                <a:latin typeface="Univers Next for HSBC Light"/>
              </a:rPr>
            </a:br>
            <a:r>
              <a:rPr lang="en-GB" sz="1400" kern="0" dirty="0">
                <a:solidFill>
                  <a:prstClr val="black"/>
                </a:solidFill>
                <a:latin typeface="Univers Next for HSBC Light"/>
              </a:rPr>
              <a:t>than you receive.</a:t>
            </a:r>
          </a:p>
          <a:p>
            <a:pPr marL="298450" marR="5080" indent="-285750">
              <a:spcAft>
                <a:spcPts val="800"/>
              </a:spcAft>
              <a:buClr>
                <a:srgbClr val="DB0011"/>
              </a:buClr>
              <a:buSzPct val="110000"/>
              <a:buFont typeface="System Font Regular"/>
              <a:buChar char="●"/>
            </a:pPr>
            <a:endParaRPr lang="en-GB" sz="1400" kern="0" dirty="0">
              <a:solidFill>
                <a:prstClr val="black"/>
              </a:solidFill>
              <a:latin typeface="Univers Next for HSBC Light"/>
            </a:endParaRPr>
          </a:p>
          <a:p>
            <a:pPr marL="298450" marR="5080" indent="-285750">
              <a:spcAft>
                <a:spcPts val="800"/>
              </a:spcAft>
              <a:buClr>
                <a:srgbClr val="DB0011"/>
              </a:buClr>
              <a:buSzPct val="110000"/>
              <a:buFont typeface="System Font Regular"/>
              <a:buChar char="●"/>
            </a:pPr>
            <a:endParaRPr lang="en-GB" sz="1400" kern="0" dirty="0">
              <a:solidFill>
                <a:prstClr val="black"/>
              </a:solidFill>
              <a:latin typeface="Univers Next for HSBC Light"/>
            </a:endParaRPr>
          </a:p>
          <a:p>
            <a:pPr marL="298450" marR="5080" indent="-285750">
              <a:spcAft>
                <a:spcPts val="800"/>
              </a:spcAft>
              <a:buClr>
                <a:srgbClr val="DB0011"/>
              </a:buClr>
              <a:buSzPct val="110000"/>
              <a:buFont typeface="System Font Regular"/>
              <a:buChar char="●"/>
            </a:pPr>
            <a:endParaRPr lang="en-GB" sz="1400" kern="0" dirty="0">
              <a:solidFill>
                <a:prstClr val="black"/>
              </a:solidFill>
              <a:latin typeface="Univers Next for HSBC Light"/>
            </a:endParaRPr>
          </a:p>
          <a:p>
            <a:pPr marL="298450" marR="5080" indent="-285750">
              <a:spcAft>
                <a:spcPts val="800"/>
              </a:spcAft>
              <a:buClr>
                <a:srgbClr val="DB0011"/>
              </a:buClr>
              <a:buSzPct val="110000"/>
              <a:buFont typeface="System Font Regular"/>
              <a:buChar char="●"/>
            </a:pPr>
            <a:endParaRPr lang="en-GB" sz="1400" kern="0" dirty="0">
              <a:solidFill>
                <a:prstClr val="black"/>
              </a:solidFill>
              <a:latin typeface="Univers Next for HSBC Light"/>
            </a:endParaRPr>
          </a:p>
          <a:p>
            <a:pPr marL="298450" marR="5080" indent="-285750">
              <a:spcAft>
                <a:spcPts val="800"/>
              </a:spcAft>
              <a:buClr>
                <a:srgbClr val="DB0011"/>
              </a:buClr>
              <a:buSzPct val="110000"/>
              <a:buFont typeface="System Font Regular"/>
              <a:buChar char="●"/>
            </a:pPr>
            <a:endParaRPr lang="en-GB" sz="1400" kern="0" dirty="0">
              <a:solidFill>
                <a:prstClr val="black"/>
              </a:solidFill>
              <a:latin typeface="Univers Next for HSBC Light"/>
            </a:endParaRPr>
          </a:p>
          <a:p>
            <a:pPr marL="298450" marR="5080" indent="-285750">
              <a:spcAft>
                <a:spcPts val="800"/>
              </a:spcAft>
              <a:buClr>
                <a:srgbClr val="DB0011"/>
              </a:buClr>
              <a:buSzPct val="110000"/>
              <a:buFont typeface="System Font Regular"/>
              <a:buChar char="●"/>
            </a:pPr>
            <a:endParaRPr lang="en-GB" sz="1400" kern="0" dirty="0">
              <a:solidFill>
                <a:prstClr val="black"/>
              </a:solidFill>
              <a:latin typeface="Univers Next for HSBC Light"/>
            </a:endParaRPr>
          </a:p>
        </p:txBody>
      </p:sp>
      <p:sp>
        <p:nvSpPr>
          <p:cNvPr id="18" name="object 7">
            <a:extLst>
              <a:ext uri="{FF2B5EF4-FFF2-40B4-BE49-F238E27FC236}">
                <a16:creationId xmlns:a16="http://schemas.microsoft.com/office/drawing/2014/main" id="{32C9EF64-1A03-CD42-1F34-1AB36C1DF266}"/>
              </a:ext>
            </a:extLst>
          </p:cNvPr>
          <p:cNvSpPr txBox="1"/>
          <p:nvPr/>
        </p:nvSpPr>
        <p:spPr>
          <a:xfrm>
            <a:off x="678620" y="3817680"/>
            <a:ext cx="3402929" cy="1226409"/>
          </a:xfrm>
          <a:prstGeom prst="rect">
            <a:avLst/>
          </a:prstGeom>
        </p:spPr>
        <p:txBody>
          <a:bodyPr vert="horz" wrap="square" lIns="0" tIns="12700" rIns="0" bIns="0" rtlCol="0">
            <a:noAutofit/>
          </a:bodyPr>
          <a:lstStyle/>
          <a:p>
            <a:pPr marL="298450" marR="5080" indent="-285750">
              <a:spcAft>
                <a:spcPts val="800"/>
              </a:spcAft>
              <a:buClr>
                <a:srgbClr val="DB0011"/>
              </a:buClr>
              <a:buSzPct val="110000"/>
              <a:buFont typeface="System Font Regular"/>
              <a:buChar char="●"/>
            </a:pPr>
            <a:r>
              <a:rPr lang="en-GB" sz="1400" kern="0" dirty="0">
                <a:solidFill>
                  <a:prstClr val="black"/>
                </a:solidFill>
                <a:latin typeface="Univers Next for HSBC Light"/>
              </a:rPr>
              <a:t>Is for a set period</a:t>
            </a:r>
          </a:p>
          <a:p>
            <a:pPr marL="298450" marR="5080" indent="-285750">
              <a:spcAft>
                <a:spcPts val="800"/>
              </a:spcAft>
              <a:buClr>
                <a:srgbClr val="DB0011"/>
              </a:buClr>
              <a:buSzPct val="110000"/>
              <a:buFont typeface="System Font Regular"/>
              <a:buChar char="●"/>
            </a:pPr>
            <a:r>
              <a:rPr lang="en-GB" sz="1400" kern="0" dirty="0">
                <a:solidFill>
                  <a:prstClr val="black"/>
                </a:solidFill>
                <a:latin typeface="Univers Next for HSBC Light"/>
              </a:rPr>
              <a:t>Usually, the length of a mortgage</a:t>
            </a:r>
          </a:p>
          <a:p>
            <a:pPr marL="298450" marR="5080" indent="-285750">
              <a:spcAft>
                <a:spcPts val="800"/>
              </a:spcAft>
              <a:buClr>
                <a:srgbClr val="DB0011"/>
              </a:buClr>
              <a:buSzPct val="110000"/>
              <a:buFont typeface="System Font Regular"/>
              <a:buChar char="●"/>
            </a:pPr>
            <a:r>
              <a:rPr lang="en-GB" sz="1400" kern="0" dirty="0">
                <a:solidFill>
                  <a:prstClr val="black"/>
                </a:solidFill>
                <a:latin typeface="Univers Next for HSBC Light"/>
              </a:rPr>
              <a:t>Joint or sole policy</a:t>
            </a:r>
          </a:p>
          <a:p>
            <a:pPr marL="298450" marR="5080" indent="-285750">
              <a:spcAft>
                <a:spcPts val="800"/>
              </a:spcAft>
              <a:buClr>
                <a:srgbClr val="DB0011"/>
              </a:buClr>
              <a:buSzPct val="110000"/>
              <a:buFont typeface="System Font Regular"/>
              <a:buChar char="●"/>
            </a:pPr>
            <a:r>
              <a:rPr lang="en-GB" sz="1400" kern="0" dirty="0">
                <a:solidFill>
                  <a:prstClr val="black"/>
                </a:solidFill>
                <a:latin typeface="Univers Next for HSBC Light"/>
              </a:rPr>
              <a:t>Debts and/or lifestyle</a:t>
            </a:r>
          </a:p>
        </p:txBody>
      </p:sp>
      <p:sp>
        <p:nvSpPr>
          <p:cNvPr id="24" name="object 7">
            <a:extLst>
              <a:ext uri="{FF2B5EF4-FFF2-40B4-BE49-F238E27FC236}">
                <a16:creationId xmlns:a16="http://schemas.microsoft.com/office/drawing/2014/main" id="{DB147F44-23F6-8163-0E63-25900DA5E961}"/>
              </a:ext>
            </a:extLst>
          </p:cNvPr>
          <p:cNvSpPr txBox="1"/>
          <p:nvPr/>
        </p:nvSpPr>
        <p:spPr>
          <a:xfrm>
            <a:off x="8233768" y="3775436"/>
            <a:ext cx="3279612" cy="1917843"/>
          </a:xfrm>
          <a:prstGeom prst="rect">
            <a:avLst/>
          </a:prstGeom>
        </p:spPr>
        <p:txBody>
          <a:bodyPr vert="horz" wrap="square" lIns="0" tIns="12700" rIns="0" bIns="0" rtlCol="0">
            <a:noAutofit/>
          </a:bodyPr>
          <a:lstStyle/>
          <a:p>
            <a:pPr marL="298450" marR="5080" indent="-285750">
              <a:spcAft>
                <a:spcPts val="800"/>
              </a:spcAft>
              <a:buClr>
                <a:srgbClr val="DB0011"/>
              </a:buClr>
              <a:buSzPct val="110000"/>
              <a:buFont typeface="System Font Regular"/>
              <a:buChar char="●"/>
            </a:pPr>
            <a:r>
              <a:rPr lang="en-GB" sz="1400" kern="0" dirty="0">
                <a:solidFill>
                  <a:prstClr val="black"/>
                </a:solidFill>
                <a:latin typeface="Univers Next for HSBC Light"/>
              </a:rPr>
              <a:t>Monthly income if you can’t work</a:t>
            </a:r>
          </a:p>
          <a:p>
            <a:pPr marL="298450" marR="5080" indent="-285750">
              <a:spcAft>
                <a:spcPts val="800"/>
              </a:spcAft>
              <a:buClr>
                <a:srgbClr val="DB0011"/>
              </a:buClr>
              <a:buSzPct val="110000"/>
              <a:buFont typeface="System Font Regular"/>
              <a:buChar char="●"/>
            </a:pPr>
            <a:r>
              <a:rPr lang="en-GB" sz="1400" kern="0" dirty="0">
                <a:solidFill>
                  <a:prstClr val="black"/>
                </a:solidFill>
                <a:latin typeface="Univers Next for HSBC Light"/>
              </a:rPr>
              <a:t>% of full salary</a:t>
            </a:r>
          </a:p>
          <a:p>
            <a:pPr marL="298450" marR="5080" indent="-285750">
              <a:spcAft>
                <a:spcPts val="800"/>
              </a:spcAft>
              <a:buClr>
                <a:srgbClr val="DB0011"/>
              </a:buClr>
              <a:buSzPct val="110000"/>
              <a:buFont typeface="System Font Regular"/>
              <a:buChar char="●"/>
            </a:pPr>
            <a:r>
              <a:rPr lang="en-GB" sz="1400" kern="0" dirty="0">
                <a:solidFill>
                  <a:prstClr val="black"/>
                </a:solidFill>
                <a:latin typeface="Univers Next for HSBC Light"/>
              </a:rPr>
              <a:t>May not cover all illness/situations</a:t>
            </a:r>
          </a:p>
          <a:p>
            <a:pPr marL="298450" marR="5080" indent="-285750">
              <a:spcAft>
                <a:spcPts val="800"/>
              </a:spcAft>
              <a:buClr>
                <a:srgbClr val="DB0011"/>
              </a:buClr>
              <a:buSzPct val="110000"/>
              <a:buFont typeface="System Font Regular"/>
              <a:buChar char="●"/>
            </a:pPr>
            <a:r>
              <a:rPr lang="en-GB" sz="1400" kern="0" dirty="0">
                <a:solidFill>
                  <a:prstClr val="black"/>
                </a:solidFill>
                <a:latin typeface="Univers Next for HSBC Light"/>
              </a:rPr>
              <a:t>Can pay more for higher cover</a:t>
            </a:r>
          </a:p>
          <a:p>
            <a:pPr marL="298450" marR="5080" indent="-285750">
              <a:spcAft>
                <a:spcPts val="800"/>
              </a:spcAft>
              <a:buClr>
                <a:srgbClr val="DB0011"/>
              </a:buClr>
              <a:buSzPct val="110000"/>
              <a:buFont typeface="System Font Regular"/>
              <a:buChar char="●"/>
            </a:pPr>
            <a:endParaRPr lang="en-GB" sz="1400" kern="0" dirty="0">
              <a:solidFill>
                <a:prstClr val="black"/>
              </a:solidFill>
              <a:latin typeface="Univers Next for HSBC Light"/>
            </a:endParaRPr>
          </a:p>
        </p:txBody>
      </p:sp>
      <p:sp>
        <p:nvSpPr>
          <p:cNvPr id="25" name="object 7">
            <a:extLst>
              <a:ext uri="{FF2B5EF4-FFF2-40B4-BE49-F238E27FC236}">
                <a16:creationId xmlns:a16="http://schemas.microsoft.com/office/drawing/2014/main" id="{C46139D0-2563-8490-C89F-19B1FF7A4196}"/>
              </a:ext>
            </a:extLst>
          </p:cNvPr>
          <p:cNvSpPr txBox="1"/>
          <p:nvPr/>
        </p:nvSpPr>
        <p:spPr>
          <a:xfrm>
            <a:off x="8225881" y="1632811"/>
            <a:ext cx="3219617" cy="1569314"/>
          </a:xfrm>
          <a:prstGeom prst="rect">
            <a:avLst/>
          </a:prstGeom>
        </p:spPr>
        <p:txBody>
          <a:bodyPr vert="horz" wrap="square" lIns="0" tIns="12700" rIns="0" bIns="0" rtlCol="0">
            <a:noAutofit/>
          </a:bodyPr>
          <a:lstStyle/>
          <a:p>
            <a:pPr marL="298450" marR="5080" indent="-285750">
              <a:spcAft>
                <a:spcPts val="800"/>
              </a:spcAft>
              <a:buClr>
                <a:srgbClr val="DB0011"/>
              </a:buClr>
              <a:buSzPct val="110000"/>
              <a:buFont typeface="System Font Regular"/>
              <a:buChar char="●"/>
            </a:pPr>
            <a:r>
              <a:rPr lang="en-GB" sz="1400" kern="0" dirty="0">
                <a:solidFill>
                  <a:prstClr val="black"/>
                </a:solidFill>
                <a:latin typeface="Univers Next for HSBC Light"/>
              </a:rPr>
              <a:t>Lump sum paid out</a:t>
            </a:r>
          </a:p>
          <a:p>
            <a:pPr marL="298450" marR="5080" indent="-285750">
              <a:spcAft>
                <a:spcPts val="800"/>
              </a:spcAft>
              <a:buClr>
                <a:srgbClr val="DB0011"/>
              </a:buClr>
              <a:buSzPct val="110000"/>
              <a:buFont typeface="System Font Regular"/>
              <a:buChar char="●"/>
            </a:pPr>
            <a:r>
              <a:rPr lang="en-GB" sz="1400" kern="0" dirty="0">
                <a:solidFill>
                  <a:prstClr val="black"/>
                </a:solidFill>
                <a:latin typeface="Univers Next for HSBC Light"/>
              </a:rPr>
              <a:t>For illness, disability, major surgery</a:t>
            </a:r>
          </a:p>
          <a:p>
            <a:pPr marL="298450" marR="5080" indent="-285750">
              <a:spcAft>
                <a:spcPts val="800"/>
              </a:spcAft>
              <a:buClr>
                <a:srgbClr val="DB0011"/>
              </a:buClr>
              <a:buSzPct val="110000"/>
              <a:buFont typeface="System Font Regular"/>
              <a:buChar char="●"/>
            </a:pPr>
            <a:r>
              <a:rPr lang="en-GB" sz="1400" kern="0" dirty="0">
                <a:solidFill>
                  <a:prstClr val="black"/>
                </a:solidFill>
                <a:latin typeface="Univers Next for HSBC Light"/>
              </a:rPr>
              <a:t>Use to pay for medical costs </a:t>
            </a:r>
          </a:p>
          <a:p>
            <a:pPr marL="298450" marR="5080" indent="-285750">
              <a:spcAft>
                <a:spcPts val="800"/>
              </a:spcAft>
              <a:buClr>
                <a:srgbClr val="DB0011"/>
              </a:buClr>
              <a:buSzPct val="110000"/>
              <a:buFont typeface="System Font Regular"/>
              <a:buChar char="●"/>
            </a:pPr>
            <a:r>
              <a:rPr lang="en-GB" sz="1400" kern="0" dirty="0">
                <a:solidFill>
                  <a:prstClr val="black"/>
                </a:solidFill>
                <a:latin typeface="Univers Next for HSBC Light"/>
              </a:rPr>
              <a:t>Adjustments to your home</a:t>
            </a:r>
          </a:p>
          <a:p>
            <a:pPr marL="298450" marR="5080" indent="-285750">
              <a:spcAft>
                <a:spcPts val="800"/>
              </a:spcAft>
              <a:buClr>
                <a:srgbClr val="DB0011"/>
              </a:buClr>
              <a:buSzPct val="110000"/>
              <a:buFont typeface="System Font Regular"/>
              <a:buChar char="●"/>
            </a:pPr>
            <a:r>
              <a:rPr lang="en-GB" sz="1400" kern="0" dirty="0">
                <a:solidFill>
                  <a:prstClr val="black"/>
                </a:solidFill>
                <a:latin typeface="Univers Next for HSBC Light"/>
              </a:rPr>
              <a:t>Pay off the mortgage</a:t>
            </a:r>
          </a:p>
          <a:p>
            <a:pPr marL="298450" marR="5080" indent="-285750">
              <a:spcAft>
                <a:spcPts val="800"/>
              </a:spcAft>
              <a:buClr>
                <a:srgbClr val="DB0011"/>
              </a:buClr>
              <a:buSzPct val="110000"/>
              <a:buFont typeface="System Font Regular"/>
              <a:buChar char="●"/>
            </a:pPr>
            <a:endParaRPr lang="en-GB" sz="1400" kern="0" dirty="0">
              <a:solidFill>
                <a:prstClr val="black"/>
              </a:solidFill>
              <a:latin typeface="Univers Next for HSBC Light"/>
            </a:endParaRPr>
          </a:p>
          <a:p>
            <a:pPr marL="298450" marR="5080" indent="-285750">
              <a:spcAft>
                <a:spcPts val="800"/>
              </a:spcAft>
              <a:buClr>
                <a:srgbClr val="DB0011"/>
              </a:buClr>
              <a:buSzPct val="110000"/>
              <a:buFont typeface="System Font Regular"/>
              <a:buChar char="●"/>
            </a:pPr>
            <a:endParaRPr lang="en-GB" sz="1400" kern="0" dirty="0">
              <a:solidFill>
                <a:prstClr val="black"/>
              </a:solidFill>
              <a:latin typeface="Univers Next for HSBC Light"/>
            </a:endParaRPr>
          </a:p>
        </p:txBody>
      </p:sp>
      <p:sp>
        <p:nvSpPr>
          <p:cNvPr id="35" name="TextBox 34">
            <a:extLst>
              <a:ext uri="{FF2B5EF4-FFF2-40B4-BE49-F238E27FC236}">
                <a16:creationId xmlns:a16="http://schemas.microsoft.com/office/drawing/2014/main" id="{82ACEA00-0731-3D1F-380E-40600E62E7AD}"/>
              </a:ext>
            </a:extLst>
          </p:cNvPr>
          <p:cNvSpPr txBox="1"/>
          <p:nvPr/>
        </p:nvSpPr>
        <p:spPr>
          <a:xfrm>
            <a:off x="7427913" y="6593968"/>
            <a:ext cx="4213223" cy="246221"/>
          </a:xfrm>
          <a:prstGeom prst="rect">
            <a:avLst/>
          </a:prstGeom>
          <a:noFill/>
        </p:spPr>
        <p:txBody>
          <a:bodyPr wrap="square" rtlCol="0">
            <a:spAutoFit/>
          </a:bodyPr>
          <a:lstStyle/>
          <a:p>
            <a:pPr algn="r"/>
            <a:r>
              <a:rPr lang="en-US" sz="1000" b="0" i="0" dirty="0">
                <a:latin typeface="Univers Next for HSBC Light" panose="020B0403030202020203" pitchFamily="34" charset="0"/>
              </a:rPr>
              <a:t>Module 2 – Session 4 – </a:t>
            </a:r>
            <a:r>
              <a:rPr lang="en-GB" sz="1000" dirty="0">
                <a:solidFill>
                  <a:srgbClr val="000000"/>
                </a:solidFill>
                <a:latin typeface="Univers Next for HSBC Light" panose="020B0403030202020203" pitchFamily="34" charset="0"/>
              </a:rPr>
              <a:t>Financial Planning </a:t>
            </a:r>
            <a:endParaRPr lang="en-US" sz="1000" b="0" i="0" dirty="0">
              <a:latin typeface="Univers Next for HSBC Light" panose="020B0403030202020203" pitchFamily="34" charset="0"/>
            </a:endParaRPr>
          </a:p>
        </p:txBody>
      </p:sp>
      <p:grpSp>
        <p:nvGrpSpPr>
          <p:cNvPr id="56" name="Group 55">
            <a:extLst>
              <a:ext uri="{FF2B5EF4-FFF2-40B4-BE49-F238E27FC236}">
                <a16:creationId xmlns:a16="http://schemas.microsoft.com/office/drawing/2014/main" id="{A82DF32A-3357-A43D-B380-EE263702DBA5}"/>
              </a:ext>
            </a:extLst>
          </p:cNvPr>
          <p:cNvGrpSpPr/>
          <p:nvPr/>
        </p:nvGrpSpPr>
        <p:grpSpPr>
          <a:xfrm>
            <a:off x="550862" y="5262054"/>
            <a:ext cx="11090274" cy="1418766"/>
            <a:chOff x="550862" y="5262054"/>
            <a:chExt cx="11090274" cy="1418766"/>
          </a:xfrm>
        </p:grpSpPr>
        <p:sp>
          <p:nvSpPr>
            <p:cNvPr id="53" name="Rectangle 52">
              <a:extLst>
                <a:ext uri="{FF2B5EF4-FFF2-40B4-BE49-F238E27FC236}">
                  <a16:creationId xmlns:a16="http://schemas.microsoft.com/office/drawing/2014/main" id="{120A3F93-2906-0444-6319-C04D6A03A36E}"/>
                </a:ext>
              </a:extLst>
            </p:cNvPr>
            <p:cNvSpPr/>
            <p:nvPr/>
          </p:nvSpPr>
          <p:spPr>
            <a:xfrm>
              <a:off x="550862" y="5262054"/>
              <a:ext cx="11090274" cy="1226410"/>
            </a:xfrm>
            <a:prstGeom prst="rect">
              <a:avLst/>
            </a:prstGeom>
            <a:solidFill>
              <a:srgbClr val="D7D8D6"/>
            </a:solidFill>
            <a:ln w="9525" cap="flat" cmpd="sng" algn="ctr">
              <a:noFill/>
              <a:prstDash val="solid"/>
              <a:miter lim="800000"/>
            </a:ln>
            <a:effectLst/>
          </p:spPr>
          <p:txBody>
            <a:bodyPr lIns="180000" tIns="180000" rIns="180000" bIns="180000" rtlCol="0" anchor="ctr" anchorCtr="0"/>
            <a:lstStyle/>
            <a:p>
              <a:pPr defTabSz="864748">
                <a:lnSpc>
                  <a:spcPts val="1986"/>
                </a:lnSpc>
                <a:spcAft>
                  <a:spcPts val="567"/>
                </a:spcAft>
                <a:defRPr/>
              </a:pPr>
              <a:endParaRPr lang="en-GB" sz="1600" kern="0" dirty="0">
                <a:solidFill>
                  <a:prstClr val="black"/>
                </a:solidFill>
                <a:latin typeface="Univers Next for HSBC Medium" panose="020B0503030202020203" pitchFamily="34" charset="0"/>
              </a:endParaRPr>
            </a:p>
          </p:txBody>
        </p:sp>
        <p:sp>
          <p:nvSpPr>
            <p:cNvPr id="54" name="TextBox 53">
              <a:extLst>
                <a:ext uri="{FF2B5EF4-FFF2-40B4-BE49-F238E27FC236}">
                  <a16:creationId xmlns:a16="http://schemas.microsoft.com/office/drawing/2014/main" id="{D40E40D9-D950-A71E-6C15-9F88E680CBF8}"/>
                </a:ext>
              </a:extLst>
            </p:cNvPr>
            <p:cNvSpPr txBox="1"/>
            <p:nvPr/>
          </p:nvSpPr>
          <p:spPr>
            <a:xfrm>
              <a:off x="704989" y="5354725"/>
              <a:ext cx="6845530" cy="338554"/>
            </a:xfrm>
            <a:prstGeom prst="rect">
              <a:avLst/>
            </a:prstGeom>
            <a:noFill/>
          </p:spPr>
          <p:txBody>
            <a:bodyPr wrap="square">
              <a:spAutoFit/>
            </a:bodyPr>
            <a:lstStyle/>
            <a:p>
              <a:r>
                <a:rPr lang="en-GB" sz="1600" b="1" dirty="0">
                  <a:latin typeface="Univers Next for HSBC Regular" panose="020B0503030202020203" pitchFamily="34" charset="0"/>
                </a:rPr>
                <a:t>What impacts the cost?</a:t>
              </a:r>
            </a:p>
          </p:txBody>
        </p:sp>
        <p:sp>
          <p:nvSpPr>
            <p:cNvPr id="55" name="TextBox 54">
              <a:extLst>
                <a:ext uri="{FF2B5EF4-FFF2-40B4-BE49-F238E27FC236}">
                  <a16:creationId xmlns:a16="http://schemas.microsoft.com/office/drawing/2014/main" id="{A75125FE-0BD8-C84F-1E96-36343F59179E}"/>
                </a:ext>
              </a:extLst>
            </p:cNvPr>
            <p:cNvSpPr txBox="1"/>
            <p:nvPr/>
          </p:nvSpPr>
          <p:spPr>
            <a:xfrm>
              <a:off x="704989" y="5779548"/>
              <a:ext cx="10936146" cy="901272"/>
            </a:xfrm>
            <a:prstGeom prst="rect">
              <a:avLst/>
            </a:prstGeom>
            <a:noFill/>
          </p:spPr>
          <p:txBody>
            <a:bodyPr wrap="square" numCol="3">
              <a:spAutoFit/>
            </a:bodyPr>
            <a:lstStyle/>
            <a:p>
              <a:pPr marL="298450" marR="5080" indent="-285750">
                <a:spcAft>
                  <a:spcPts val="600"/>
                </a:spcAft>
                <a:buClr>
                  <a:srgbClr val="DB0011"/>
                </a:buClr>
                <a:buSzPct val="110000"/>
                <a:buFont typeface="System Font Regular"/>
                <a:buChar char="●"/>
              </a:pPr>
              <a:r>
                <a:rPr lang="en-GB" sz="1400" kern="0" dirty="0">
                  <a:solidFill>
                    <a:prstClr val="black"/>
                  </a:solidFill>
                  <a:latin typeface="Univers Next for HSBC Light"/>
                </a:rPr>
                <a:t>Age</a:t>
              </a:r>
            </a:p>
            <a:p>
              <a:pPr marL="298450" marR="5080" indent="-285750">
                <a:spcAft>
                  <a:spcPts val="600"/>
                </a:spcAft>
                <a:buClr>
                  <a:srgbClr val="DB0011"/>
                </a:buClr>
                <a:buSzPct val="110000"/>
                <a:buFont typeface="System Font Regular"/>
                <a:buChar char="●"/>
              </a:pPr>
              <a:r>
                <a:rPr lang="en-GB" sz="1400" kern="0" dirty="0">
                  <a:solidFill>
                    <a:prstClr val="black"/>
                  </a:solidFill>
                  <a:latin typeface="Univers Next for HSBC Light"/>
                </a:rPr>
                <a:t>Job</a:t>
              </a:r>
            </a:p>
            <a:p>
              <a:pPr marL="298450" marR="5080" indent="-285750">
                <a:spcAft>
                  <a:spcPts val="600"/>
                </a:spcAft>
                <a:buClr>
                  <a:srgbClr val="DB0011"/>
                </a:buClr>
                <a:buSzPct val="110000"/>
                <a:buFont typeface="System Font Regular"/>
                <a:buChar char="●"/>
              </a:pPr>
              <a:endParaRPr lang="en-GB" sz="1400" kern="0" dirty="0">
                <a:solidFill>
                  <a:prstClr val="black"/>
                </a:solidFill>
                <a:latin typeface="Univers Next for HSBC Light"/>
              </a:endParaRPr>
            </a:p>
            <a:p>
              <a:pPr marL="298450" marR="5080" indent="-285750">
                <a:spcAft>
                  <a:spcPts val="600"/>
                </a:spcAft>
                <a:buClr>
                  <a:srgbClr val="DB0011"/>
                </a:buClr>
                <a:buSzPct val="110000"/>
                <a:buFont typeface="System Font Regular"/>
                <a:buChar char="●"/>
              </a:pPr>
              <a:r>
                <a:rPr lang="en-GB" sz="1400" kern="0" dirty="0">
                  <a:solidFill>
                    <a:prstClr val="black"/>
                  </a:solidFill>
                  <a:latin typeface="Univers Next for HSBC Light"/>
                </a:rPr>
                <a:t>Current health </a:t>
              </a:r>
            </a:p>
            <a:p>
              <a:pPr marL="298450" marR="5080" indent="-285750">
                <a:spcAft>
                  <a:spcPts val="600"/>
                </a:spcAft>
                <a:buClr>
                  <a:srgbClr val="DB0011"/>
                </a:buClr>
                <a:buSzPct val="110000"/>
                <a:buFont typeface="System Font Regular"/>
                <a:buChar char="●"/>
              </a:pPr>
              <a:r>
                <a:rPr lang="en-GB" sz="1400" kern="0" dirty="0">
                  <a:solidFill>
                    <a:prstClr val="black"/>
                  </a:solidFill>
                  <a:latin typeface="Univers Next for HSBC Light"/>
                </a:rPr>
                <a:t>Poor Lifestyle</a:t>
              </a:r>
            </a:p>
            <a:p>
              <a:pPr marL="298450" marR="5080" indent="-285750">
                <a:spcAft>
                  <a:spcPts val="600"/>
                </a:spcAft>
                <a:buClr>
                  <a:srgbClr val="DB0011"/>
                </a:buClr>
                <a:buSzPct val="110000"/>
                <a:buFont typeface="System Font Regular"/>
                <a:buChar char="●"/>
              </a:pPr>
              <a:endParaRPr lang="en-GB" sz="1400" kern="0" dirty="0">
                <a:solidFill>
                  <a:prstClr val="black"/>
                </a:solidFill>
                <a:latin typeface="Univers Next for HSBC Light"/>
              </a:endParaRPr>
            </a:p>
            <a:p>
              <a:pPr marL="298450" marR="5080" indent="-285750">
                <a:spcAft>
                  <a:spcPts val="600"/>
                </a:spcAft>
                <a:buClr>
                  <a:srgbClr val="DB0011"/>
                </a:buClr>
                <a:buSzPct val="110000"/>
                <a:buFont typeface="System Font Regular"/>
                <a:buChar char="●"/>
              </a:pPr>
              <a:r>
                <a:rPr lang="en-GB" sz="1400" kern="0" dirty="0">
                  <a:solidFill>
                    <a:prstClr val="black"/>
                  </a:solidFill>
                  <a:latin typeface="Univers Next for HSBC Light"/>
                </a:rPr>
                <a:t>Dangerous hobbies</a:t>
              </a:r>
            </a:p>
            <a:p>
              <a:pPr marL="298450" marR="5080" indent="-285750">
                <a:spcAft>
                  <a:spcPts val="600"/>
                </a:spcAft>
                <a:buClr>
                  <a:srgbClr val="DB0011"/>
                </a:buClr>
                <a:buSzPct val="110000"/>
                <a:buFont typeface="System Font Regular"/>
                <a:buChar char="●"/>
              </a:pPr>
              <a:r>
                <a:rPr lang="en-GB" sz="1400" kern="0" dirty="0">
                  <a:solidFill>
                    <a:prstClr val="black"/>
                  </a:solidFill>
                  <a:latin typeface="Univers Next for HSBC Light"/>
                </a:rPr>
                <a:t>Amount or length of cover</a:t>
              </a:r>
            </a:p>
            <a:p>
              <a:pPr marL="298450" marR="5080" indent="-285750">
                <a:spcAft>
                  <a:spcPts val="600"/>
                </a:spcAft>
                <a:buClr>
                  <a:srgbClr val="DB0011"/>
                </a:buClr>
                <a:buSzPct val="110000"/>
                <a:buFont typeface="System Font Regular"/>
                <a:buChar char="●"/>
              </a:pPr>
              <a:endParaRPr lang="en-GB" sz="1400" kern="0" dirty="0">
                <a:solidFill>
                  <a:prstClr val="black"/>
                </a:solidFill>
                <a:latin typeface="Univers Next for HSBC Light"/>
              </a:endParaRPr>
            </a:p>
          </p:txBody>
        </p:sp>
      </p:grpSp>
      <p:grpSp>
        <p:nvGrpSpPr>
          <p:cNvPr id="2" name="Group 1">
            <a:extLst>
              <a:ext uri="{FF2B5EF4-FFF2-40B4-BE49-F238E27FC236}">
                <a16:creationId xmlns:a16="http://schemas.microsoft.com/office/drawing/2014/main" id="{75F1EB70-95FC-EBB6-3DCB-150E015DD8F7}"/>
              </a:ext>
            </a:extLst>
          </p:cNvPr>
          <p:cNvGrpSpPr/>
          <p:nvPr/>
        </p:nvGrpSpPr>
        <p:grpSpPr>
          <a:xfrm>
            <a:off x="4232988" y="1449388"/>
            <a:ext cx="3726025" cy="3726023"/>
            <a:chOff x="4330169" y="1565969"/>
            <a:chExt cx="4412657" cy="4412655"/>
          </a:xfrm>
        </p:grpSpPr>
        <p:sp>
          <p:nvSpPr>
            <p:cNvPr id="3" name="Freeform 2">
              <a:extLst>
                <a:ext uri="{FF2B5EF4-FFF2-40B4-BE49-F238E27FC236}">
                  <a16:creationId xmlns:a16="http://schemas.microsoft.com/office/drawing/2014/main" id="{237E35B6-300A-BBC8-E33E-9EE79D44F223}"/>
                </a:ext>
              </a:extLst>
            </p:cNvPr>
            <p:cNvSpPr/>
            <p:nvPr/>
          </p:nvSpPr>
          <p:spPr>
            <a:xfrm>
              <a:off x="4330170" y="1565969"/>
              <a:ext cx="2156523" cy="2156523"/>
            </a:xfrm>
            <a:custGeom>
              <a:avLst/>
              <a:gdLst>
                <a:gd name="connsiteX0" fmla="*/ 0 w 2156523"/>
                <a:gd name="connsiteY0" fmla="*/ 2156523 h 2156523"/>
                <a:gd name="connsiteX1" fmla="*/ 2156523 w 2156523"/>
                <a:gd name="connsiteY1" fmla="*/ 0 h 2156523"/>
                <a:gd name="connsiteX2" fmla="*/ 2156523 w 2156523"/>
                <a:gd name="connsiteY2" fmla="*/ 2156523 h 2156523"/>
                <a:gd name="connsiteX3" fmla="*/ 0 w 2156523"/>
                <a:gd name="connsiteY3" fmla="*/ 2156523 h 2156523"/>
              </a:gdLst>
              <a:ahLst/>
              <a:cxnLst>
                <a:cxn ang="0">
                  <a:pos x="connsiteX0" y="connsiteY0"/>
                </a:cxn>
                <a:cxn ang="0">
                  <a:pos x="connsiteX1" y="connsiteY1"/>
                </a:cxn>
                <a:cxn ang="0">
                  <a:pos x="connsiteX2" y="connsiteY2"/>
                </a:cxn>
                <a:cxn ang="0">
                  <a:pos x="connsiteX3" y="connsiteY3"/>
                </a:cxn>
              </a:cxnLst>
              <a:rect l="l" t="t" r="r" b="b"/>
              <a:pathLst>
                <a:path w="2156523" h="2156523">
                  <a:moveTo>
                    <a:pt x="0" y="2156523"/>
                  </a:moveTo>
                  <a:cubicBezTo>
                    <a:pt x="0" y="965508"/>
                    <a:pt x="965508" y="0"/>
                    <a:pt x="2156523" y="0"/>
                  </a:cubicBezTo>
                  <a:lnTo>
                    <a:pt x="2156523" y="2156523"/>
                  </a:lnTo>
                  <a:lnTo>
                    <a:pt x="0" y="2156523"/>
                  </a:lnTo>
                  <a:close/>
                </a:path>
              </a:pathLst>
            </a:custGeom>
            <a:solidFill>
              <a:srgbClr val="DB0011"/>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540000" tIns="780983" rIns="108000" bIns="149352" numCol="1" spcCol="1270" anchor="ctr" anchorCtr="0">
              <a:noAutofit/>
            </a:bodyPr>
            <a:lstStyle/>
            <a:p>
              <a:pPr marL="0" lvl="0" indent="0" algn="r" defTabSz="933450">
                <a:lnSpc>
                  <a:spcPct val="90000"/>
                </a:lnSpc>
                <a:spcBef>
                  <a:spcPct val="0"/>
                </a:spcBef>
                <a:spcAft>
                  <a:spcPct val="35000"/>
                </a:spcAft>
                <a:buClr>
                  <a:srgbClr val="ED1C24"/>
                </a:buClr>
                <a:buSzPct val="80000"/>
                <a:buFontTx/>
                <a:buNone/>
              </a:pPr>
              <a:r>
                <a:rPr kumimoji="0" lang="en-GB" sz="1600" b="0" i="0" u="none" strike="noStrike" kern="1200" cap="none" spc="-35" normalizeH="0" baseline="0" noProof="0" dirty="0">
                  <a:ln/>
                  <a:effectLst/>
                  <a:uLnTx/>
                  <a:uFillTx/>
                  <a:latin typeface="UniversNextforHSBC-Light"/>
                  <a:ea typeface="+mn-ea"/>
                  <a:cs typeface="UniversNextforHSBC-Light"/>
                </a:rPr>
                <a:t>Life Assurance</a:t>
              </a:r>
            </a:p>
            <a:p>
              <a:pPr marL="0" lvl="0" indent="0" algn="r" defTabSz="933450">
                <a:lnSpc>
                  <a:spcPct val="90000"/>
                </a:lnSpc>
                <a:spcBef>
                  <a:spcPct val="0"/>
                </a:spcBef>
                <a:spcAft>
                  <a:spcPct val="35000"/>
                </a:spcAft>
                <a:buClr>
                  <a:srgbClr val="ED1C24"/>
                </a:buClr>
                <a:buSzPct val="80000"/>
                <a:buFontTx/>
                <a:buNone/>
              </a:pPr>
              <a:endParaRPr lang="en-GB" sz="1600" spc="-35" dirty="0">
                <a:ln/>
                <a:latin typeface="UniversNextforHSBC-Light"/>
              </a:endParaRPr>
            </a:p>
            <a:p>
              <a:pPr marL="0" lvl="0" indent="0" algn="r" defTabSz="933450">
                <a:lnSpc>
                  <a:spcPct val="90000"/>
                </a:lnSpc>
                <a:spcBef>
                  <a:spcPct val="0"/>
                </a:spcBef>
                <a:spcAft>
                  <a:spcPct val="35000"/>
                </a:spcAft>
                <a:buClr>
                  <a:srgbClr val="ED1C24"/>
                </a:buClr>
                <a:buSzPct val="80000"/>
                <a:buFontTx/>
                <a:buNone/>
              </a:pPr>
              <a:endParaRPr lang="en-GB" sz="1600" kern="1200" dirty="0"/>
            </a:p>
          </p:txBody>
        </p:sp>
        <p:sp>
          <p:nvSpPr>
            <p:cNvPr id="5" name="Freeform 4">
              <a:extLst>
                <a:ext uri="{FF2B5EF4-FFF2-40B4-BE49-F238E27FC236}">
                  <a16:creationId xmlns:a16="http://schemas.microsoft.com/office/drawing/2014/main" id="{0EE24F82-4AC2-2533-9046-D07A340AAF58}"/>
                </a:ext>
              </a:extLst>
            </p:cNvPr>
            <p:cNvSpPr/>
            <p:nvPr/>
          </p:nvSpPr>
          <p:spPr>
            <a:xfrm>
              <a:off x="6586302" y="1565969"/>
              <a:ext cx="2156523" cy="2156523"/>
            </a:xfrm>
            <a:custGeom>
              <a:avLst/>
              <a:gdLst>
                <a:gd name="connsiteX0" fmla="*/ 0 w 2156523"/>
                <a:gd name="connsiteY0" fmla="*/ 2156523 h 2156523"/>
                <a:gd name="connsiteX1" fmla="*/ 2156523 w 2156523"/>
                <a:gd name="connsiteY1" fmla="*/ 0 h 2156523"/>
                <a:gd name="connsiteX2" fmla="*/ 2156523 w 2156523"/>
                <a:gd name="connsiteY2" fmla="*/ 2156523 h 2156523"/>
                <a:gd name="connsiteX3" fmla="*/ 0 w 2156523"/>
                <a:gd name="connsiteY3" fmla="*/ 2156523 h 2156523"/>
              </a:gdLst>
              <a:ahLst/>
              <a:cxnLst>
                <a:cxn ang="0">
                  <a:pos x="connsiteX0" y="connsiteY0"/>
                </a:cxn>
                <a:cxn ang="0">
                  <a:pos x="connsiteX1" y="connsiteY1"/>
                </a:cxn>
                <a:cxn ang="0">
                  <a:pos x="connsiteX2" y="connsiteY2"/>
                </a:cxn>
                <a:cxn ang="0">
                  <a:pos x="connsiteX3" y="connsiteY3"/>
                </a:cxn>
              </a:cxnLst>
              <a:rect l="l" t="t" r="r" b="b"/>
              <a:pathLst>
                <a:path w="2156523" h="2156523">
                  <a:moveTo>
                    <a:pt x="0" y="0"/>
                  </a:moveTo>
                  <a:cubicBezTo>
                    <a:pt x="1191015" y="0"/>
                    <a:pt x="2156523" y="965508"/>
                    <a:pt x="2156523" y="2156523"/>
                  </a:cubicBezTo>
                  <a:lnTo>
                    <a:pt x="0" y="2156523"/>
                  </a:lnTo>
                  <a:lnTo>
                    <a:pt x="0" y="0"/>
                  </a:lnTo>
                  <a:close/>
                </a:path>
              </a:pathLst>
            </a:custGeom>
            <a:solidFill>
              <a:srgbClr val="DB0011"/>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49352" tIns="780983" rIns="108000" bIns="149352" numCol="1" spcCol="1270" anchor="ctr" anchorCtr="0">
              <a:noAutofit/>
            </a:bodyPr>
            <a:lstStyle/>
            <a:p>
              <a:pPr marL="0" lvl="0" indent="0" defTabSz="933450">
                <a:lnSpc>
                  <a:spcPct val="90000"/>
                </a:lnSpc>
                <a:spcBef>
                  <a:spcPct val="0"/>
                </a:spcBef>
                <a:spcAft>
                  <a:spcPct val="35000"/>
                </a:spcAft>
                <a:buClr>
                  <a:srgbClr val="ED1C24"/>
                </a:buClr>
                <a:buSzPct val="80000"/>
                <a:buFontTx/>
                <a:buNone/>
              </a:pPr>
              <a:r>
                <a:rPr kumimoji="0" lang="en-GB" sz="1600" b="0" i="0" u="none" strike="noStrike" kern="1200" cap="none" spc="-35" normalizeH="0" baseline="0" noProof="0" dirty="0">
                  <a:ln/>
                  <a:effectLst/>
                  <a:uLnTx/>
                  <a:uFillTx/>
                  <a:latin typeface="UniversNextforHSBC-Light"/>
                  <a:ea typeface="+mn-ea"/>
                  <a:cs typeface="UniversNextforHSBC-Light"/>
                </a:rPr>
                <a:t>Critical </a:t>
              </a:r>
              <a:br>
                <a:rPr kumimoji="0" lang="en-GB" sz="1600" b="0" i="0" u="none" strike="noStrike" kern="1200" cap="none" spc="-35" normalizeH="0" baseline="0" noProof="0" dirty="0">
                  <a:ln/>
                  <a:effectLst/>
                  <a:uLnTx/>
                  <a:uFillTx/>
                  <a:latin typeface="UniversNextforHSBC-Light"/>
                  <a:ea typeface="+mn-ea"/>
                  <a:cs typeface="UniversNextforHSBC-Light"/>
                </a:rPr>
              </a:br>
              <a:r>
                <a:rPr kumimoji="0" lang="en-GB" sz="1600" b="0" i="0" u="none" strike="noStrike" kern="1200" cap="none" spc="-35" normalizeH="0" baseline="0" noProof="0" dirty="0">
                  <a:ln/>
                  <a:effectLst/>
                  <a:uLnTx/>
                  <a:uFillTx/>
                  <a:latin typeface="UniversNextforHSBC-Light"/>
                  <a:ea typeface="+mn-ea"/>
                  <a:cs typeface="UniversNextforHSBC-Light"/>
                </a:rPr>
                <a:t>Illness</a:t>
              </a:r>
            </a:p>
            <a:p>
              <a:pPr marL="0" lvl="0" indent="0" defTabSz="933450">
                <a:lnSpc>
                  <a:spcPct val="90000"/>
                </a:lnSpc>
                <a:spcBef>
                  <a:spcPct val="0"/>
                </a:spcBef>
                <a:spcAft>
                  <a:spcPct val="35000"/>
                </a:spcAft>
                <a:buClr>
                  <a:srgbClr val="ED1C24"/>
                </a:buClr>
                <a:buSzPct val="80000"/>
                <a:buFontTx/>
                <a:buNone/>
              </a:pPr>
              <a:endParaRPr lang="en-GB" sz="1600" spc="-35" dirty="0">
                <a:ln/>
                <a:latin typeface="UniversNextforHSBC-Light"/>
              </a:endParaRPr>
            </a:p>
            <a:p>
              <a:pPr marL="0" lvl="0" indent="0" defTabSz="933450">
                <a:lnSpc>
                  <a:spcPct val="90000"/>
                </a:lnSpc>
                <a:spcBef>
                  <a:spcPct val="0"/>
                </a:spcBef>
                <a:spcAft>
                  <a:spcPct val="35000"/>
                </a:spcAft>
                <a:buClr>
                  <a:srgbClr val="ED1C24"/>
                </a:buClr>
                <a:buSzPct val="80000"/>
                <a:buFontTx/>
                <a:buNone/>
              </a:pPr>
              <a:endParaRPr lang="en-GB" sz="1600" kern="1200" dirty="0"/>
            </a:p>
          </p:txBody>
        </p:sp>
        <p:sp>
          <p:nvSpPr>
            <p:cNvPr id="6" name="Freeform 5">
              <a:extLst>
                <a:ext uri="{FF2B5EF4-FFF2-40B4-BE49-F238E27FC236}">
                  <a16:creationId xmlns:a16="http://schemas.microsoft.com/office/drawing/2014/main" id="{A9020C5F-B48B-3723-24B2-2B346F1727FB}"/>
                </a:ext>
              </a:extLst>
            </p:cNvPr>
            <p:cNvSpPr/>
            <p:nvPr/>
          </p:nvSpPr>
          <p:spPr>
            <a:xfrm>
              <a:off x="6586302" y="3822101"/>
              <a:ext cx="2156524" cy="2156523"/>
            </a:xfrm>
            <a:custGeom>
              <a:avLst/>
              <a:gdLst>
                <a:gd name="connsiteX0" fmla="*/ 0 w 2156523"/>
                <a:gd name="connsiteY0" fmla="*/ 2156523 h 2156523"/>
                <a:gd name="connsiteX1" fmla="*/ 2156523 w 2156523"/>
                <a:gd name="connsiteY1" fmla="*/ 0 h 2156523"/>
                <a:gd name="connsiteX2" fmla="*/ 2156523 w 2156523"/>
                <a:gd name="connsiteY2" fmla="*/ 2156523 h 2156523"/>
                <a:gd name="connsiteX3" fmla="*/ 0 w 2156523"/>
                <a:gd name="connsiteY3" fmla="*/ 2156523 h 2156523"/>
              </a:gdLst>
              <a:ahLst/>
              <a:cxnLst>
                <a:cxn ang="0">
                  <a:pos x="connsiteX0" y="connsiteY0"/>
                </a:cxn>
                <a:cxn ang="0">
                  <a:pos x="connsiteX1" y="connsiteY1"/>
                </a:cxn>
                <a:cxn ang="0">
                  <a:pos x="connsiteX2" y="connsiteY2"/>
                </a:cxn>
                <a:cxn ang="0">
                  <a:pos x="connsiteX3" y="connsiteY3"/>
                </a:cxn>
              </a:cxnLst>
              <a:rect l="l" t="t" r="r" b="b"/>
              <a:pathLst>
                <a:path w="2156523" h="2156523">
                  <a:moveTo>
                    <a:pt x="2156523" y="0"/>
                  </a:moveTo>
                  <a:cubicBezTo>
                    <a:pt x="2156523" y="1191015"/>
                    <a:pt x="1191015" y="2156523"/>
                    <a:pt x="0" y="2156523"/>
                  </a:cubicBezTo>
                  <a:lnTo>
                    <a:pt x="0" y="0"/>
                  </a:lnTo>
                  <a:lnTo>
                    <a:pt x="2156523" y="0"/>
                  </a:lnTo>
                  <a:close/>
                </a:path>
              </a:pathLst>
            </a:custGeom>
            <a:solidFill>
              <a:srgbClr val="DB0011"/>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49352" tIns="149351" rIns="108000" bIns="780983" numCol="1" spcCol="1270" anchor="ctr" anchorCtr="0">
              <a:noAutofit/>
            </a:bodyPr>
            <a:lstStyle/>
            <a:p>
              <a:pPr marL="0" lvl="0" indent="0" defTabSz="933450">
                <a:lnSpc>
                  <a:spcPct val="90000"/>
                </a:lnSpc>
                <a:spcBef>
                  <a:spcPct val="0"/>
                </a:spcBef>
                <a:spcAft>
                  <a:spcPct val="35000"/>
                </a:spcAft>
                <a:buClr>
                  <a:srgbClr val="ED1C24"/>
                </a:buClr>
                <a:buSzPct val="80000"/>
                <a:buFontTx/>
                <a:buNone/>
              </a:pPr>
              <a:endParaRPr kumimoji="0" lang="en-GB" sz="1600" b="0" i="0" u="none" strike="noStrike" kern="1200" cap="none" spc="-35" normalizeH="0" baseline="0" noProof="0" dirty="0">
                <a:ln/>
                <a:effectLst/>
                <a:uLnTx/>
                <a:uFillTx/>
                <a:latin typeface="UniversNextforHSBC-Light"/>
                <a:ea typeface="+mn-ea"/>
                <a:cs typeface="UniversNextforHSBC-Light"/>
              </a:endParaRPr>
            </a:p>
            <a:p>
              <a:pPr marL="0" lvl="0" indent="0" defTabSz="933450">
                <a:lnSpc>
                  <a:spcPct val="90000"/>
                </a:lnSpc>
                <a:spcBef>
                  <a:spcPct val="0"/>
                </a:spcBef>
                <a:spcAft>
                  <a:spcPct val="35000"/>
                </a:spcAft>
                <a:buClr>
                  <a:srgbClr val="ED1C24"/>
                </a:buClr>
                <a:buSzPct val="80000"/>
                <a:buFontTx/>
                <a:buNone/>
              </a:pPr>
              <a:endParaRPr lang="en-GB" sz="1600" spc="-35" dirty="0">
                <a:ln/>
                <a:latin typeface="UniversNextforHSBC-Light"/>
                <a:cs typeface="UniversNextforHSBC-Light"/>
              </a:endParaRPr>
            </a:p>
            <a:p>
              <a:pPr marL="0" lvl="0" indent="0" defTabSz="933450">
                <a:lnSpc>
                  <a:spcPct val="90000"/>
                </a:lnSpc>
                <a:spcBef>
                  <a:spcPct val="0"/>
                </a:spcBef>
                <a:spcAft>
                  <a:spcPct val="35000"/>
                </a:spcAft>
                <a:buClr>
                  <a:srgbClr val="ED1C24"/>
                </a:buClr>
                <a:buSzPct val="80000"/>
                <a:buFontTx/>
                <a:buNone/>
              </a:pPr>
              <a:r>
                <a:rPr kumimoji="0" lang="en-GB" sz="1600" b="0" i="0" u="none" strike="noStrike" kern="1200" cap="none" spc="-35" normalizeH="0" baseline="0" noProof="0" dirty="0">
                  <a:ln/>
                  <a:effectLst/>
                  <a:uLnTx/>
                  <a:uFillTx/>
                  <a:latin typeface="UniversNextforHSBC-Light"/>
                  <a:ea typeface="+mn-ea"/>
                  <a:cs typeface="UniversNextforHSBC-Light"/>
                </a:rPr>
                <a:t>Income Protection </a:t>
              </a:r>
              <a:endParaRPr lang="en-GB" sz="1600" kern="1200" dirty="0"/>
            </a:p>
          </p:txBody>
        </p:sp>
        <p:sp>
          <p:nvSpPr>
            <p:cNvPr id="7" name="Freeform 6">
              <a:extLst>
                <a:ext uri="{FF2B5EF4-FFF2-40B4-BE49-F238E27FC236}">
                  <a16:creationId xmlns:a16="http://schemas.microsoft.com/office/drawing/2014/main" id="{0F770FA4-5B10-524F-AE22-1A53800FDC74}"/>
                </a:ext>
              </a:extLst>
            </p:cNvPr>
            <p:cNvSpPr/>
            <p:nvPr/>
          </p:nvSpPr>
          <p:spPr>
            <a:xfrm rot="21600000">
              <a:off x="4330169" y="3822101"/>
              <a:ext cx="2156524" cy="2156523"/>
            </a:xfrm>
            <a:custGeom>
              <a:avLst/>
              <a:gdLst>
                <a:gd name="connsiteX0" fmla="*/ 0 w 2156523"/>
                <a:gd name="connsiteY0" fmla="*/ 2156523 h 2156523"/>
                <a:gd name="connsiteX1" fmla="*/ 2156523 w 2156523"/>
                <a:gd name="connsiteY1" fmla="*/ 0 h 2156523"/>
                <a:gd name="connsiteX2" fmla="*/ 2156523 w 2156523"/>
                <a:gd name="connsiteY2" fmla="*/ 2156523 h 2156523"/>
                <a:gd name="connsiteX3" fmla="*/ 0 w 2156523"/>
                <a:gd name="connsiteY3" fmla="*/ 2156523 h 2156523"/>
              </a:gdLst>
              <a:ahLst/>
              <a:cxnLst>
                <a:cxn ang="0">
                  <a:pos x="connsiteX0" y="connsiteY0"/>
                </a:cxn>
                <a:cxn ang="0">
                  <a:pos x="connsiteX1" y="connsiteY1"/>
                </a:cxn>
                <a:cxn ang="0">
                  <a:pos x="connsiteX2" y="connsiteY2"/>
                </a:cxn>
                <a:cxn ang="0">
                  <a:pos x="connsiteX3" y="connsiteY3"/>
                </a:cxn>
              </a:cxnLst>
              <a:rect l="l" t="t" r="r" b="b"/>
              <a:pathLst>
                <a:path w="2156523" h="2156523">
                  <a:moveTo>
                    <a:pt x="2156523" y="2156523"/>
                  </a:moveTo>
                  <a:cubicBezTo>
                    <a:pt x="965508" y="2156523"/>
                    <a:pt x="0" y="1191015"/>
                    <a:pt x="0" y="0"/>
                  </a:cubicBezTo>
                  <a:lnTo>
                    <a:pt x="2156523" y="0"/>
                  </a:lnTo>
                  <a:lnTo>
                    <a:pt x="2156523" y="2156523"/>
                  </a:lnTo>
                  <a:close/>
                </a:path>
              </a:pathLst>
            </a:custGeom>
            <a:solidFill>
              <a:srgbClr val="DB0011"/>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780984" tIns="149352" rIns="108000" bIns="780982" numCol="1" spcCol="1270" anchor="ctr" anchorCtr="0">
              <a:noAutofit/>
            </a:bodyPr>
            <a:lstStyle/>
            <a:p>
              <a:pPr marL="0" lvl="0" indent="0" algn="r" defTabSz="933450">
                <a:lnSpc>
                  <a:spcPct val="90000"/>
                </a:lnSpc>
                <a:spcBef>
                  <a:spcPct val="0"/>
                </a:spcBef>
                <a:spcAft>
                  <a:spcPct val="35000"/>
                </a:spcAft>
                <a:buClr>
                  <a:srgbClr val="ED1C24"/>
                </a:buClr>
                <a:buSzPct val="80000"/>
                <a:buFontTx/>
                <a:buNone/>
              </a:pPr>
              <a:endParaRPr kumimoji="0" lang="en-GB" sz="1600" b="0" i="0" u="none" strike="noStrike" kern="1200" cap="none" spc="-35" normalizeH="0" baseline="0" noProof="0" dirty="0">
                <a:ln/>
                <a:effectLst/>
                <a:uLnTx/>
                <a:uFillTx/>
                <a:latin typeface="UniversNextforHSBC-Light"/>
                <a:ea typeface="+mn-ea"/>
                <a:cs typeface="UniversNextforHSBC-Light"/>
              </a:endParaRPr>
            </a:p>
            <a:p>
              <a:pPr marL="0" lvl="0" indent="0" algn="r" defTabSz="933450">
                <a:lnSpc>
                  <a:spcPct val="90000"/>
                </a:lnSpc>
                <a:spcBef>
                  <a:spcPct val="0"/>
                </a:spcBef>
                <a:spcAft>
                  <a:spcPct val="35000"/>
                </a:spcAft>
                <a:buClr>
                  <a:srgbClr val="ED1C24"/>
                </a:buClr>
                <a:buSzPct val="80000"/>
                <a:buFontTx/>
                <a:buNone/>
              </a:pPr>
              <a:endParaRPr lang="en-GB" sz="1600" spc="-35" dirty="0">
                <a:ln/>
                <a:latin typeface="UniversNextforHSBC-Light"/>
                <a:cs typeface="UniversNextforHSBC-Light"/>
              </a:endParaRPr>
            </a:p>
            <a:p>
              <a:pPr marL="0" lvl="0" indent="0" algn="r" defTabSz="933450">
                <a:lnSpc>
                  <a:spcPct val="90000"/>
                </a:lnSpc>
                <a:spcBef>
                  <a:spcPct val="0"/>
                </a:spcBef>
                <a:spcAft>
                  <a:spcPct val="35000"/>
                </a:spcAft>
                <a:buClr>
                  <a:srgbClr val="ED1C24"/>
                </a:buClr>
                <a:buSzPct val="80000"/>
                <a:buFontTx/>
                <a:buNone/>
              </a:pPr>
              <a:r>
                <a:rPr kumimoji="0" lang="en-GB" sz="1600" b="0" i="0" u="none" strike="noStrike" kern="1200" cap="none" spc="-35" normalizeH="0" baseline="0" noProof="0" dirty="0">
                  <a:ln/>
                  <a:effectLst/>
                  <a:uLnTx/>
                  <a:uFillTx/>
                  <a:latin typeface="UniversNextforHSBC-Light"/>
                  <a:ea typeface="+mn-ea"/>
                  <a:cs typeface="UniversNextforHSBC-Light"/>
                </a:rPr>
                <a:t>Life Insurance</a:t>
              </a:r>
              <a:endParaRPr lang="en-GB" sz="1600" kern="1200" dirty="0"/>
            </a:p>
          </p:txBody>
        </p:sp>
        <p:sp>
          <p:nvSpPr>
            <p:cNvPr id="8" name="Circular Arrow 7">
              <a:extLst>
                <a:ext uri="{FF2B5EF4-FFF2-40B4-BE49-F238E27FC236}">
                  <a16:creationId xmlns:a16="http://schemas.microsoft.com/office/drawing/2014/main" id="{8C9E2D79-D2D0-FEFD-BA1E-3AB420851AD2}"/>
                </a:ext>
              </a:extLst>
            </p:cNvPr>
            <p:cNvSpPr/>
            <p:nvPr/>
          </p:nvSpPr>
          <p:spPr>
            <a:xfrm rot="10800000">
              <a:off x="6164211" y="3324058"/>
              <a:ext cx="744573" cy="647455"/>
            </a:xfrm>
            <a:prstGeom prst="circularArrow">
              <a:avLst/>
            </a:prstGeom>
            <a:noFill/>
            <a:ln>
              <a:noFill/>
            </a:ln>
          </p:spPr>
          <p:style>
            <a:lnRef idx="2">
              <a:scrgbClr r="0" g="0" b="0"/>
            </a:lnRef>
            <a:fillRef idx="1">
              <a:scrgbClr r="0" g="0" b="0"/>
            </a:fillRef>
            <a:effectRef idx="0">
              <a:schemeClr val="accent3">
                <a:tint val="60000"/>
                <a:hueOff val="0"/>
                <a:satOff val="0"/>
                <a:lumOff val="0"/>
                <a:alphaOff val="0"/>
              </a:schemeClr>
            </a:effectRef>
            <a:fontRef idx="minor">
              <a:schemeClr val="dk1">
                <a:hueOff val="0"/>
                <a:satOff val="0"/>
                <a:lumOff val="0"/>
                <a:alphaOff val="0"/>
              </a:schemeClr>
            </a:fontRef>
          </p:style>
          <p:txBody>
            <a:bodyPr rIns="108000"/>
            <a:lstStyle/>
            <a:p>
              <a:endParaRPr lang="en-US" sz="1600"/>
            </a:p>
          </p:txBody>
        </p:sp>
        <p:sp>
          <p:nvSpPr>
            <p:cNvPr id="9" name="Circular Arrow 8">
              <a:extLst>
                <a:ext uri="{FF2B5EF4-FFF2-40B4-BE49-F238E27FC236}">
                  <a16:creationId xmlns:a16="http://schemas.microsoft.com/office/drawing/2014/main" id="{128A2296-CFCA-9D7C-DC21-BB1B41AF4112}"/>
                </a:ext>
              </a:extLst>
            </p:cNvPr>
            <p:cNvSpPr/>
            <p:nvPr/>
          </p:nvSpPr>
          <p:spPr>
            <a:xfrm>
              <a:off x="6162674" y="3394317"/>
              <a:ext cx="769092" cy="647455"/>
            </a:xfrm>
            <a:prstGeom prst="circularArrow">
              <a:avLst/>
            </a:prstGeom>
            <a:noFill/>
            <a:ln>
              <a:noFill/>
            </a:ln>
          </p:spPr>
          <p:style>
            <a:lnRef idx="2">
              <a:scrgbClr r="0" g="0" b="0"/>
            </a:lnRef>
            <a:fillRef idx="1">
              <a:scrgbClr r="0" g="0" b="0"/>
            </a:fillRef>
            <a:effectRef idx="0">
              <a:schemeClr val="accent3">
                <a:tint val="60000"/>
                <a:hueOff val="0"/>
                <a:satOff val="0"/>
                <a:lumOff val="0"/>
                <a:alphaOff val="0"/>
              </a:schemeClr>
            </a:effectRef>
            <a:fontRef idx="minor">
              <a:schemeClr val="dk1">
                <a:hueOff val="0"/>
                <a:satOff val="0"/>
                <a:lumOff val="0"/>
                <a:alphaOff val="0"/>
              </a:schemeClr>
            </a:fontRef>
          </p:style>
          <p:txBody>
            <a:bodyPr rIns="108000"/>
            <a:lstStyle/>
            <a:p>
              <a:endParaRPr lang="en-US" sz="1600"/>
            </a:p>
          </p:txBody>
        </p:sp>
      </p:grpSp>
      <p:grpSp>
        <p:nvGrpSpPr>
          <p:cNvPr id="21" name="Group 20">
            <a:extLst>
              <a:ext uri="{FF2B5EF4-FFF2-40B4-BE49-F238E27FC236}">
                <a16:creationId xmlns:a16="http://schemas.microsoft.com/office/drawing/2014/main" id="{D0E3EAB9-7443-D550-FDAD-A36932B02681}"/>
              </a:ext>
            </a:extLst>
          </p:cNvPr>
          <p:cNvGrpSpPr/>
          <p:nvPr/>
        </p:nvGrpSpPr>
        <p:grpSpPr>
          <a:xfrm>
            <a:off x="5313196" y="2492515"/>
            <a:ext cx="1549563" cy="1487108"/>
            <a:chOff x="10092778" y="75581"/>
            <a:chExt cx="1549563" cy="1564160"/>
          </a:xfrm>
        </p:grpSpPr>
        <p:sp>
          <p:nvSpPr>
            <p:cNvPr id="26" name="Oval 25">
              <a:extLst>
                <a:ext uri="{FF2B5EF4-FFF2-40B4-BE49-F238E27FC236}">
                  <a16:creationId xmlns:a16="http://schemas.microsoft.com/office/drawing/2014/main" id="{5B7A0435-D518-5B71-BA65-450431A82815}"/>
                </a:ext>
              </a:extLst>
            </p:cNvPr>
            <p:cNvSpPr/>
            <p:nvPr/>
          </p:nvSpPr>
          <p:spPr>
            <a:xfrm>
              <a:off x="10092778" y="1318459"/>
              <a:ext cx="1548357" cy="254780"/>
            </a:xfrm>
            <a:prstGeom prst="ellipse">
              <a:avLst/>
            </a:prstGeom>
            <a:solidFill>
              <a:schemeClr val="tx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1F1BC340-7AD6-83F0-BD06-41192F7CB19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350708">
              <a:off x="10155233" y="75581"/>
              <a:ext cx="1487108" cy="1564160"/>
            </a:xfrm>
            <a:prstGeom prst="rect">
              <a:avLst/>
            </a:prstGeom>
          </p:spPr>
        </p:pic>
      </p:grpSp>
    </p:spTree>
    <p:extLst>
      <p:ext uri="{BB962C8B-B14F-4D97-AF65-F5344CB8AC3E}">
        <p14:creationId xmlns:p14="http://schemas.microsoft.com/office/powerpoint/2010/main" val="123716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house with a bicycle&#10;&#10;Description automatically generated">
            <a:extLst>
              <a:ext uri="{FF2B5EF4-FFF2-40B4-BE49-F238E27FC236}">
                <a16:creationId xmlns:a16="http://schemas.microsoft.com/office/drawing/2014/main" id="{E2520ACC-9EA8-814C-5CD7-985A6582FE51}"/>
              </a:ext>
            </a:extLst>
          </p:cNvPr>
          <p:cNvPicPr>
            <a:picLocks noChangeAspect="1"/>
          </p:cNvPicPr>
          <p:nvPr/>
        </p:nvPicPr>
        <p:blipFill rotWithShape="1">
          <a:blip r:embed="rId3">
            <a:extLst>
              <a:ext uri="{28A0092B-C50C-407E-A947-70E740481C1C}">
                <a14:useLocalDpi xmlns:a14="http://schemas.microsoft.com/office/drawing/2010/main" val="0"/>
              </a:ext>
            </a:extLst>
          </a:blip>
          <a:srcRect l="5419" r="7030"/>
          <a:stretch/>
        </p:blipFill>
        <p:spPr>
          <a:xfrm>
            <a:off x="636322" y="840565"/>
            <a:ext cx="5032887" cy="3905851"/>
          </a:xfrm>
          <a:prstGeom prst="rect">
            <a:avLst/>
          </a:prstGeom>
        </p:spPr>
      </p:pic>
      <p:sp>
        <p:nvSpPr>
          <p:cNvPr id="21" name="Title 20">
            <a:extLst>
              <a:ext uri="{FF2B5EF4-FFF2-40B4-BE49-F238E27FC236}">
                <a16:creationId xmlns:a16="http://schemas.microsoft.com/office/drawing/2014/main" id="{411212C9-56A0-D11B-0B4D-EBD282E3939A}"/>
              </a:ext>
            </a:extLst>
          </p:cNvPr>
          <p:cNvSpPr>
            <a:spLocks noGrp="1"/>
          </p:cNvSpPr>
          <p:nvPr>
            <p:ph type="title"/>
          </p:nvPr>
        </p:nvSpPr>
        <p:spPr/>
        <p:txBody>
          <a:bodyPr>
            <a:normAutofit/>
          </a:bodyPr>
          <a:lstStyle/>
          <a:p>
            <a:r>
              <a:rPr lang="en-US" dirty="0"/>
              <a:t>Home Insurance</a:t>
            </a:r>
          </a:p>
        </p:txBody>
      </p:sp>
      <p:sp>
        <p:nvSpPr>
          <p:cNvPr id="14" name="Content Placeholder 7">
            <a:extLst>
              <a:ext uri="{FF2B5EF4-FFF2-40B4-BE49-F238E27FC236}">
                <a16:creationId xmlns:a16="http://schemas.microsoft.com/office/drawing/2014/main" id="{85F26B04-AD47-1F9B-413D-0717444BA8FA}"/>
              </a:ext>
            </a:extLst>
          </p:cNvPr>
          <p:cNvSpPr txBox="1">
            <a:spLocks/>
          </p:cNvSpPr>
          <p:nvPr/>
        </p:nvSpPr>
        <p:spPr>
          <a:xfrm>
            <a:off x="5933697" y="1404095"/>
            <a:ext cx="2497792" cy="957449"/>
          </a:xfrm>
          <a:prstGeom prst="rect">
            <a:avLst/>
          </a:prstGeom>
        </p:spPr>
        <p:txBody>
          <a:bodyPr vert="horz" lIns="0" tIns="0" rIns="0" bIns="0" rtlCol="0" anchor="t" anchorCtr="0">
            <a:noAutofit/>
          </a:bodyPr>
          <a:lstStyle>
            <a:lvl1pPr marL="168176" indent="-168176" algn="l" defTabSz="914258" rtl="0" eaLnBrk="1" latinLnBrk="0" hangingPunct="1">
              <a:lnSpc>
                <a:spcPct val="112000"/>
              </a:lnSpc>
              <a:spcBef>
                <a:spcPts val="563"/>
              </a:spcBef>
              <a:spcAft>
                <a:spcPts val="563"/>
              </a:spcAft>
              <a:buClr>
                <a:srgbClr val="DB0011"/>
              </a:buClr>
              <a:buSzPct val="80000"/>
              <a:buFont typeface="Wingdings" panose="05000000000000000000" pitchFamily="2" charset="2"/>
              <a:buChar char=""/>
              <a:tabLst/>
              <a:defRPr sz="1500" kern="1200">
                <a:solidFill>
                  <a:srgbClr val="333333"/>
                </a:solidFill>
                <a:latin typeface="+mn-lt"/>
                <a:ea typeface="+mn-ea"/>
                <a:cs typeface="+mn-cs"/>
              </a:defRPr>
            </a:lvl1pPr>
            <a:lvl2pPr marL="337840" indent="-169664" algn="l" defTabSz="914258" rtl="0" eaLnBrk="1" latinLnBrk="0" hangingPunct="1">
              <a:lnSpc>
                <a:spcPct val="112000"/>
              </a:lnSpc>
              <a:spcBef>
                <a:spcPts val="563"/>
              </a:spcBef>
              <a:spcAft>
                <a:spcPts val="563"/>
              </a:spcAft>
              <a:buClr>
                <a:srgbClr val="DB0011"/>
              </a:buClr>
              <a:buSzPct val="100000"/>
              <a:buFont typeface="Univers Next for HSBC Light" panose="020B0403030202020203" pitchFamily="34" charset="0"/>
              <a:buChar char="•"/>
              <a:tabLst/>
              <a:defRPr sz="1500" kern="1200">
                <a:solidFill>
                  <a:srgbClr val="333333"/>
                </a:solidFill>
                <a:latin typeface="+mn-lt"/>
                <a:ea typeface="+mn-ea"/>
                <a:cs typeface="+mn-cs"/>
              </a:defRPr>
            </a:lvl2pPr>
            <a:lvl3pPr marL="506016" indent="-168176" algn="l" defTabSz="914258" rtl="0" eaLnBrk="1" latinLnBrk="0" hangingPunct="1">
              <a:lnSpc>
                <a:spcPct val="112000"/>
              </a:lnSpc>
              <a:spcBef>
                <a:spcPts val="563"/>
              </a:spcBef>
              <a:spcAft>
                <a:spcPts val="563"/>
              </a:spcAft>
              <a:buClr>
                <a:srgbClr val="DB0011"/>
              </a:buClr>
              <a:buSzPct val="100000"/>
              <a:buFont typeface="Open Sans" panose="020B0606030504020204" pitchFamily="34" charset="0"/>
              <a:buChar char="–"/>
              <a:tabLst>
                <a:tab pos="1162348" algn="l"/>
              </a:tabLst>
              <a:defRPr sz="1500" kern="1200">
                <a:solidFill>
                  <a:srgbClr val="333333"/>
                </a:solidFill>
                <a:latin typeface="+mn-lt"/>
                <a:ea typeface="+mn-ea"/>
                <a:cs typeface="+mn-cs"/>
              </a:defRPr>
            </a:lvl3pPr>
            <a:lvl4pPr marL="842367" indent="-255984" algn="l" defTabSz="914258" rtl="0" eaLnBrk="1" latinLnBrk="0" hangingPunct="1">
              <a:lnSpc>
                <a:spcPct val="112000"/>
              </a:lnSpc>
              <a:spcBef>
                <a:spcPts val="563"/>
              </a:spcBef>
              <a:buClr>
                <a:srgbClr val="DB0011"/>
              </a:buClr>
              <a:buSzPct val="90000"/>
              <a:buFont typeface="Univers Next for HSBC Light" panose="020B0403030202020203" pitchFamily="34" charset="0"/>
              <a:buChar char="–"/>
              <a:tabLst/>
              <a:defRPr sz="844" kern="1200">
                <a:solidFill>
                  <a:srgbClr val="333333"/>
                </a:solidFill>
                <a:latin typeface="+mn-lt"/>
                <a:ea typeface="+mn-ea"/>
                <a:cs typeface="+mn-cs"/>
              </a:defRPr>
            </a:lvl4pPr>
            <a:lvl5pPr marL="1098352" indent="-255984" algn="l" defTabSz="914258" rtl="0" eaLnBrk="1" latinLnBrk="0" hangingPunct="1">
              <a:lnSpc>
                <a:spcPct val="112000"/>
              </a:lnSpc>
              <a:spcBef>
                <a:spcPts val="563"/>
              </a:spcBef>
              <a:buClr>
                <a:srgbClr val="DB0011"/>
              </a:buClr>
              <a:buSzPct val="90000"/>
              <a:buFont typeface="Univers Next for HSBC Light" panose="020B0403030202020203" pitchFamily="34" charset="0"/>
              <a:buChar char="–"/>
              <a:tabLst>
                <a:tab pos="1882481" algn="l"/>
              </a:tabLst>
              <a:defRPr sz="844" kern="1200">
                <a:solidFill>
                  <a:srgbClr val="333333"/>
                </a:solidFill>
                <a:latin typeface="+mn-lt"/>
                <a:ea typeface="+mn-ea"/>
                <a:cs typeface="+mn-cs"/>
              </a:defRPr>
            </a:lvl5pPr>
            <a:lvl6pPr marL="2514207" indent="-228564" algn="l" defTabSz="9142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6" indent="-228564" algn="l" defTabSz="9142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65" indent="-228564" algn="l" defTabSz="9142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93" indent="-228564" algn="l" defTabSz="9142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258" rtl="0" eaLnBrk="1" fontAlgn="auto" latinLnBrk="0" hangingPunct="1">
              <a:lnSpc>
                <a:spcPct val="112000"/>
              </a:lnSpc>
              <a:spcBef>
                <a:spcPts val="563"/>
              </a:spcBef>
              <a:spcAft>
                <a:spcPts val="200"/>
              </a:spcAft>
              <a:buClr>
                <a:srgbClr val="DB0011"/>
              </a:buClr>
              <a:buSzPct val="80000"/>
              <a:buNone/>
              <a:tabLst/>
              <a:defRPr/>
            </a:pPr>
            <a:r>
              <a:rPr kumimoji="0" lang="en-GB" sz="1600" b="1" strike="noStrike" kern="1200" cap="none" spc="0" normalizeH="0" baseline="0" noProof="0" dirty="0">
                <a:ln>
                  <a:noFill/>
                </a:ln>
                <a:solidFill>
                  <a:srgbClr val="333333"/>
                </a:solidFill>
                <a:effectLst/>
                <a:uLnTx/>
                <a:uFillTx/>
                <a:latin typeface="Univers Next for HSBC Regular" panose="020B0503030202020203" pitchFamily="34" charset="0"/>
              </a:rPr>
              <a:t>Buildings Insurance</a:t>
            </a:r>
          </a:p>
          <a:p>
            <a:pPr marL="0" marR="0" lvl="0" indent="0" algn="l" defTabSz="914258" rtl="0" eaLnBrk="1" fontAlgn="auto" latinLnBrk="0" hangingPunct="1">
              <a:lnSpc>
                <a:spcPct val="112000"/>
              </a:lnSpc>
              <a:spcBef>
                <a:spcPts val="563"/>
              </a:spcBef>
              <a:spcAft>
                <a:spcPts val="563"/>
              </a:spcAft>
              <a:buClr>
                <a:srgbClr val="DB0011"/>
              </a:buClr>
              <a:buSzPct val="80000"/>
              <a:buFont typeface="Wingdings" panose="05000000000000000000" pitchFamily="2" charset="2"/>
              <a:buNone/>
              <a:tabLst/>
              <a:defRPr/>
            </a:pPr>
            <a:r>
              <a:rPr kumimoji="0" lang="en-GB" sz="1500" b="0" i="0" u="none" strike="noStrike" kern="1200" cap="none" spc="0" normalizeH="0" baseline="0" noProof="0" dirty="0">
                <a:ln>
                  <a:noFill/>
                </a:ln>
                <a:solidFill>
                  <a:srgbClr val="333333"/>
                </a:solidFill>
                <a:effectLst/>
                <a:uLnTx/>
                <a:uFillTx/>
                <a:latin typeface="Univers Next for HSBC Light"/>
                <a:ea typeface="+mn-ea"/>
                <a:cs typeface="+mn-cs"/>
              </a:rPr>
              <a:t>Cover the cost to repair your home after loss or damage:</a:t>
            </a:r>
          </a:p>
          <a:p>
            <a:pPr marL="0" marR="0" lvl="0" indent="0" algn="l" defTabSz="914258" rtl="0" eaLnBrk="1" fontAlgn="auto" latinLnBrk="0" hangingPunct="1">
              <a:lnSpc>
                <a:spcPct val="112000"/>
              </a:lnSpc>
              <a:spcBef>
                <a:spcPts val="563"/>
              </a:spcBef>
              <a:spcAft>
                <a:spcPts val="563"/>
              </a:spcAft>
              <a:buClr>
                <a:srgbClr val="DB0011"/>
              </a:buClr>
              <a:buSzPct val="80000"/>
              <a:buFont typeface="Wingdings" panose="05000000000000000000" pitchFamily="2" charset="2"/>
              <a:buNone/>
              <a:tabLst/>
              <a:defRPr/>
            </a:pPr>
            <a:endParaRPr kumimoji="0" lang="en-GB" sz="1500" b="0" i="0" u="none" strike="noStrike" kern="1200" cap="none" spc="0" normalizeH="0" baseline="0" noProof="0" dirty="0">
              <a:ln>
                <a:noFill/>
              </a:ln>
              <a:solidFill>
                <a:srgbClr val="333333"/>
              </a:solidFill>
              <a:effectLst/>
              <a:uLnTx/>
              <a:uFillTx/>
              <a:latin typeface="Univers Next for HSBC Light"/>
              <a:ea typeface="+mn-ea"/>
              <a:cs typeface="+mn-cs"/>
            </a:endParaRPr>
          </a:p>
        </p:txBody>
      </p:sp>
      <p:sp>
        <p:nvSpPr>
          <p:cNvPr id="15" name="Content Placeholder 7">
            <a:extLst>
              <a:ext uri="{FF2B5EF4-FFF2-40B4-BE49-F238E27FC236}">
                <a16:creationId xmlns:a16="http://schemas.microsoft.com/office/drawing/2014/main" id="{DEC1C876-C9FB-387F-4CD9-9E0FE5084DFD}"/>
              </a:ext>
            </a:extLst>
          </p:cNvPr>
          <p:cNvSpPr txBox="1">
            <a:spLocks/>
          </p:cNvSpPr>
          <p:nvPr/>
        </p:nvSpPr>
        <p:spPr>
          <a:xfrm>
            <a:off x="8695977" y="1377066"/>
            <a:ext cx="2945160" cy="984478"/>
          </a:xfrm>
          <a:prstGeom prst="rect">
            <a:avLst/>
          </a:prstGeom>
        </p:spPr>
        <p:txBody>
          <a:bodyPr vert="horz" lIns="0" tIns="0" rIns="0" bIns="0" rtlCol="0" anchor="t" anchorCtr="0">
            <a:noAutofit/>
          </a:bodyPr>
          <a:lstStyle>
            <a:lvl1pPr marL="168176" indent="-168176" algn="l" defTabSz="914258" rtl="0" eaLnBrk="1" latinLnBrk="0" hangingPunct="1">
              <a:lnSpc>
                <a:spcPct val="112000"/>
              </a:lnSpc>
              <a:spcBef>
                <a:spcPts val="563"/>
              </a:spcBef>
              <a:spcAft>
                <a:spcPts val="563"/>
              </a:spcAft>
              <a:buClr>
                <a:srgbClr val="DB0011"/>
              </a:buClr>
              <a:buSzPct val="80000"/>
              <a:buFont typeface="Wingdings" panose="05000000000000000000" pitchFamily="2" charset="2"/>
              <a:buChar char=""/>
              <a:tabLst/>
              <a:defRPr sz="1500" kern="1200">
                <a:solidFill>
                  <a:srgbClr val="333333"/>
                </a:solidFill>
                <a:latin typeface="+mn-lt"/>
                <a:ea typeface="+mn-ea"/>
                <a:cs typeface="+mn-cs"/>
              </a:defRPr>
            </a:lvl1pPr>
            <a:lvl2pPr marL="337840" indent="-169664" algn="l" defTabSz="914258" rtl="0" eaLnBrk="1" latinLnBrk="0" hangingPunct="1">
              <a:lnSpc>
                <a:spcPct val="112000"/>
              </a:lnSpc>
              <a:spcBef>
                <a:spcPts val="563"/>
              </a:spcBef>
              <a:spcAft>
                <a:spcPts val="563"/>
              </a:spcAft>
              <a:buClr>
                <a:srgbClr val="DB0011"/>
              </a:buClr>
              <a:buSzPct val="100000"/>
              <a:buFont typeface="Univers Next for HSBC Light" panose="020B0403030202020203" pitchFamily="34" charset="0"/>
              <a:buChar char="•"/>
              <a:tabLst/>
              <a:defRPr sz="1500" kern="1200">
                <a:solidFill>
                  <a:srgbClr val="333333"/>
                </a:solidFill>
                <a:latin typeface="+mn-lt"/>
                <a:ea typeface="+mn-ea"/>
                <a:cs typeface="+mn-cs"/>
              </a:defRPr>
            </a:lvl2pPr>
            <a:lvl3pPr marL="506016" indent="-168176" algn="l" defTabSz="914258" rtl="0" eaLnBrk="1" latinLnBrk="0" hangingPunct="1">
              <a:lnSpc>
                <a:spcPct val="112000"/>
              </a:lnSpc>
              <a:spcBef>
                <a:spcPts val="563"/>
              </a:spcBef>
              <a:spcAft>
                <a:spcPts val="563"/>
              </a:spcAft>
              <a:buClr>
                <a:srgbClr val="DB0011"/>
              </a:buClr>
              <a:buSzPct val="100000"/>
              <a:buFont typeface="Open Sans" panose="020B0606030504020204" pitchFamily="34" charset="0"/>
              <a:buChar char="–"/>
              <a:tabLst>
                <a:tab pos="1162348" algn="l"/>
              </a:tabLst>
              <a:defRPr sz="1500" kern="1200">
                <a:solidFill>
                  <a:srgbClr val="333333"/>
                </a:solidFill>
                <a:latin typeface="+mn-lt"/>
                <a:ea typeface="+mn-ea"/>
                <a:cs typeface="+mn-cs"/>
              </a:defRPr>
            </a:lvl3pPr>
            <a:lvl4pPr marL="842367" indent="-255984" algn="l" defTabSz="914258" rtl="0" eaLnBrk="1" latinLnBrk="0" hangingPunct="1">
              <a:lnSpc>
                <a:spcPct val="112000"/>
              </a:lnSpc>
              <a:spcBef>
                <a:spcPts val="563"/>
              </a:spcBef>
              <a:buClr>
                <a:srgbClr val="DB0011"/>
              </a:buClr>
              <a:buSzPct val="90000"/>
              <a:buFont typeface="Univers Next for HSBC Light" panose="020B0403030202020203" pitchFamily="34" charset="0"/>
              <a:buChar char="–"/>
              <a:tabLst/>
              <a:defRPr sz="844" kern="1200">
                <a:solidFill>
                  <a:srgbClr val="333333"/>
                </a:solidFill>
                <a:latin typeface="+mn-lt"/>
                <a:ea typeface="+mn-ea"/>
                <a:cs typeface="+mn-cs"/>
              </a:defRPr>
            </a:lvl4pPr>
            <a:lvl5pPr marL="1098352" indent="-255984" algn="l" defTabSz="914258" rtl="0" eaLnBrk="1" latinLnBrk="0" hangingPunct="1">
              <a:lnSpc>
                <a:spcPct val="112000"/>
              </a:lnSpc>
              <a:spcBef>
                <a:spcPts val="563"/>
              </a:spcBef>
              <a:buClr>
                <a:srgbClr val="DB0011"/>
              </a:buClr>
              <a:buSzPct val="90000"/>
              <a:buFont typeface="Univers Next for HSBC Light" panose="020B0403030202020203" pitchFamily="34" charset="0"/>
              <a:buChar char="–"/>
              <a:tabLst>
                <a:tab pos="1882481" algn="l"/>
              </a:tabLst>
              <a:defRPr sz="844" kern="1200">
                <a:solidFill>
                  <a:srgbClr val="333333"/>
                </a:solidFill>
                <a:latin typeface="+mn-lt"/>
                <a:ea typeface="+mn-ea"/>
                <a:cs typeface="+mn-cs"/>
              </a:defRPr>
            </a:lvl5pPr>
            <a:lvl6pPr marL="2514207" indent="-228564" algn="l" defTabSz="9142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6" indent="-228564" algn="l" defTabSz="9142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65" indent="-228564" algn="l" defTabSz="9142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93" indent="-228564" algn="l" defTabSz="9142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258" rtl="0" eaLnBrk="1" fontAlgn="auto" latinLnBrk="0" hangingPunct="1">
              <a:lnSpc>
                <a:spcPct val="112000"/>
              </a:lnSpc>
              <a:spcBef>
                <a:spcPts val="563"/>
              </a:spcBef>
              <a:spcAft>
                <a:spcPts val="200"/>
              </a:spcAft>
              <a:buClr>
                <a:srgbClr val="DB0011"/>
              </a:buClr>
              <a:buSzPct val="80000"/>
              <a:buNone/>
              <a:tabLst/>
              <a:defRPr/>
            </a:pPr>
            <a:r>
              <a:rPr kumimoji="0" lang="en-GB" sz="1600" b="1" strike="noStrike" kern="1200" cap="none" spc="0" normalizeH="0" baseline="0" noProof="0" dirty="0">
                <a:ln>
                  <a:noFill/>
                </a:ln>
                <a:solidFill>
                  <a:srgbClr val="333333"/>
                </a:solidFill>
                <a:effectLst/>
                <a:uLnTx/>
                <a:uFillTx/>
                <a:latin typeface="Univers Next for HSBC Regular" panose="020B0503030202020203" pitchFamily="34" charset="0"/>
              </a:rPr>
              <a:t>Contents Insurance</a:t>
            </a:r>
          </a:p>
          <a:p>
            <a:pPr marL="0" marR="0" lvl="0" indent="0" algn="l" defTabSz="914258" rtl="0" eaLnBrk="1" fontAlgn="auto" latinLnBrk="0" hangingPunct="1">
              <a:lnSpc>
                <a:spcPct val="112000"/>
              </a:lnSpc>
              <a:spcBef>
                <a:spcPts val="563"/>
              </a:spcBef>
              <a:spcAft>
                <a:spcPts val="563"/>
              </a:spcAft>
              <a:buClr>
                <a:srgbClr val="DB0011"/>
              </a:buClr>
              <a:buSzPct val="80000"/>
              <a:buNone/>
              <a:tabLst/>
              <a:defRPr/>
            </a:pPr>
            <a:r>
              <a:rPr lang="en-GB" sz="1600" dirty="0">
                <a:latin typeface="Univers Next for HSBC Light" panose="020B0403030202020203" pitchFamily="34" charset="0"/>
              </a:rPr>
              <a:t>Cover for the loss of or damage to the contents in your home: </a:t>
            </a:r>
          </a:p>
          <a:p>
            <a:pPr marL="0" marR="0" lvl="0" indent="0" algn="l" defTabSz="914258" rtl="0" eaLnBrk="1" fontAlgn="auto" latinLnBrk="0" hangingPunct="1">
              <a:lnSpc>
                <a:spcPct val="112000"/>
              </a:lnSpc>
              <a:spcBef>
                <a:spcPts val="563"/>
              </a:spcBef>
              <a:spcAft>
                <a:spcPts val="563"/>
              </a:spcAft>
              <a:buClr>
                <a:srgbClr val="DB0011"/>
              </a:buClr>
              <a:buSzPct val="80000"/>
              <a:buNone/>
              <a:tabLst/>
              <a:defRPr/>
            </a:pPr>
            <a:endParaRPr kumimoji="0" lang="en-GB" sz="1600" i="0" strike="noStrike" kern="1200" cap="none" spc="0" normalizeH="0" baseline="0" noProof="0" dirty="0">
              <a:ln>
                <a:noFill/>
              </a:ln>
              <a:solidFill>
                <a:srgbClr val="333333"/>
              </a:solidFill>
              <a:effectLst/>
              <a:uLnTx/>
              <a:uFillTx/>
              <a:latin typeface="Univers Next for HSBC Light" panose="020B0403030202020203" pitchFamily="34" charset="0"/>
            </a:endParaRPr>
          </a:p>
          <a:p>
            <a:pPr marL="0" marR="0" lvl="0" indent="0" algn="l" defTabSz="914258" rtl="0" eaLnBrk="1" fontAlgn="auto" latinLnBrk="0" hangingPunct="1">
              <a:lnSpc>
                <a:spcPct val="112000"/>
              </a:lnSpc>
              <a:spcBef>
                <a:spcPts val="563"/>
              </a:spcBef>
              <a:spcAft>
                <a:spcPts val="563"/>
              </a:spcAft>
              <a:buClr>
                <a:srgbClr val="DB0011"/>
              </a:buClr>
              <a:buSzPct val="80000"/>
              <a:buNone/>
              <a:tabLst/>
              <a:defRPr/>
            </a:pPr>
            <a:endParaRPr kumimoji="0" lang="en-GB" sz="1600" i="0" strike="noStrike" kern="1200" cap="none" spc="0" normalizeH="0" baseline="0" noProof="0" dirty="0">
              <a:ln>
                <a:noFill/>
              </a:ln>
              <a:solidFill>
                <a:srgbClr val="333333"/>
              </a:solidFill>
              <a:effectLst/>
              <a:uLnTx/>
              <a:uFillTx/>
              <a:latin typeface="Univers Next for HSBC Light" panose="020B0403030202020203" pitchFamily="34" charset="0"/>
            </a:endParaRPr>
          </a:p>
          <a:p>
            <a:pPr marL="0" marR="0" lvl="0" indent="0" algn="l" defTabSz="914258" rtl="0" eaLnBrk="1" fontAlgn="auto" latinLnBrk="0" hangingPunct="1">
              <a:lnSpc>
                <a:spcPct val="112000"/>
              </a:lnSpc>
              <a:spcBef>
                <a:spcPts val="563"/>
              </a:spcBef>
              <a:spcAft>
                <a:spcPts val="563"/>
              </a:spcAft>
              <a:buClr>
                <a:srgbClr val="DB0011"/>
              </a:buClr>
              <a:buSzPct val="80000"/>
              <a:buFont typeface="Wingdings" panose="05000000000000000000" pitchFamily="2" charset="2"/>
              <a:buNone/>
              <a:tabLst/>
              <a:defRPr/>
            </a:pPr>
            <a:endParaRPr kumimoji="0" lang="en-GB" sz="1500" b="0" i="0" u="none" strike="noStrike" kern="1200" cap="none" spc="0" normalizeH="0" baseline="0" noProof="0" dirty="0">
              <a:ln>
                <a:noFill/>
              </a:ln>
              <a:solidFill>
                <a:srgbClr val="333333"/>
              </a:solidFill>
              <a:effectLst/>
              <a:uLnTx/>
              <a:uFillTx/>
              <a:latin typeface="Univers Next for HSBC Light"/>
              <a:ea typeface="+mn-ea"/>
              <a:cs typeface="+mn-cs"/>
            </a:endParaRPr>
          </a:p>
        </p:txBody>
      </p:sp>
      <p:sp>
        <p:nvSpPr>
          <p:cNvPr id="24" name="TextBox 23">
            <a:extLst>
              <a:ext uri="{FF2B5EF4-FFF2-40B4-BE49-F238E27FC236}">
                <a16:creationId xmlns:a16="http://schemas.microsoft.com/office/drawing/2014/main" id="{45186304-191A-29CF-93CE-C4D37D982EE7}"/>
              </a:ext>
            </a:extLst>
          </p:cNvPr>
          <p:cNvSpPr txBox="1"/>
          <p:nvPr/>
        </p:nvSpPr>
        <p:spPr>
          <a:xfrm>
            <a:off x="5960620" y="2361544"/>
            <a:ext cx="2630038" cy="2431435"/>
          </a:xfrm>
          <a:prstGeom prst="rect">
            <a:avLst/>
          </a:prstGeom>
          <a:noFill/>
        </p:spPr>
        <p:txBody>
          <a:bodyPr wrap="square" lIns="0" tIns="0" rIns="0" bIns="0">
            <a:spAutoFit/>
          </a:bodyPr>
          <a:lstStyle/>
          <a:p>
            <a:pPr marL="298450" marR="5080" indent="-285750">
              <a:spcAft>
                <a:spcPts val="600"/>
              </a:spcAft>
              <a:buClr>
                <a:srgbClr val="DB0011"/>
              </a:buClr>
              <a:buSzPct val="110000"/>
              <a:buFont typeface="System Font Regular"/>
              <a:buChar char="●"/>
            </a:pPr>
            <a:r>
              <a:rPr lang="en-GB" sz="1600" kern="0" dirty="0">
                <a:solidFill>
                  <a:prstClr val="black"/>
                </a:solidFill>
                <a:latin typeface="Univers Next for HSBC Light"/>
              </a:rPr>
              <a:t>Roof</a:t>
            </a:r>
          </a:p>
          <a:p>
            <a:pPr marL="298450" marR="5080" indent="-285750">
              <a:spcAft>
                <a:spcPts val="600"/>
              </a:spcAft>
              <a:buClr>
                <a:srgbClr val="DB0011"/>
              </a:buClr>
              <a:buSzPct val="110000"/>
              <a:buFont typeface="System Font Regular"/>
              <a:buChar char="●"/>
            </a:pPr>
            <a:r>
              <a:rPr lang="en-GB" sz="1600" kern="0" dirty="0">
                <a:solidFill>
                  <a:prstClr val="black"/>
                </a:solidFill>
                <a:latin typeface="Univers Next for HSBC Light"/>
              </a:rPr>
              <a:t>Ceilings</a:t>
            </a:r>
          </a:p>
          <a:p>
            <a:pPr marL="298450" marR="5080" indent="-285750">
              <a:spcAft>
                <a:spcPts val="600"/>
              </a:spcAft>
              <a:buClr>
                <a:srgbClr val="DB0011"/>
              </a:buClr>
              <a:buSzPct val="110000"/>
              <a:buFont typeface="System Font Regular"/>
              <a:buChar char="●"/>
            </a:pPr>
            <a:r>
              <a:rPr lang="en-GB" sz="1600" kern="0" dirty="0">
                <a:solidFill>
                  <a:prstClr val="black"/>
                </a:solidFill>
                <a:latin typeface="Univers Next for HSBC Light"/>
              </a:rPr>
              <a:t>Walls</a:t>
            </a:r>
          </a:p>
          <a:p>
            <a:pPr marL="298450" marR="5080" indent="-285750">
              <a:spcAft>
                <a:spcPts val="600"/>
              </a:spcAft>
              <a:buClr>
                <a:srgbClr val="DB0011"/>
              </a:buClr>
              <a:buSzPct val="110000"/>
              <a:buFont typeface="System Font Regular"/>
              <a:buChar char="●"/>
            </a:pPr>
            <a:r>
              <a:rPr lang="en-GB" sz="1600" kern="0" dirty="0">
                <a:solidFill>
                  <a:prstClr val="black"/>
                </a:solidFill>
                <a:latin typeface="Univers Next for HSBC Light"/>
              </a:rPr>
              <a:t>Floors</a:t>
            </a:r>
          </a:p>
          <a:p>
            <a:pPr marL="298450" marR="5080" indent="-285750">
              <a:spcAft>
                <a:spcPts val="600"/>
              </a:spcAft>
              <a:buClr>
                <a:srgbClr val="DB0011"/>
              </a:buClr>
              <a:buSzPct val="110000"/>
              <a:buFont typeface="System Font Regular"/>
              <a:buChar char="●"/>
            </a:pPr>
            <a:r>
              <a:rPr lang="en-GB" sz="1600" kern="0" dirty="0">
                <a:solidFill>
                  <a:prstClr val="black"/>
                </a:solidFill>
                <a:latin typeface="Univers Next for HSBC Light"/>
              </a:rPr>
              <a:t>Windows</a:t>
            </a:r>
          </a:p>
          <a:p>
            <a:pPr marL="298450" marR="5080" indent="-285750">
              <a:spcAft>
                <a:spcPts val="600"/>
              </a:spcAft>
              <a:buClr>
                <a:srgbClr val="DB0011"/>
              </a:buClr>
              <a:buSzPct val="110000"/>
              <a:buFont typeface="System Font Regular"/>
              <a:buChar char="●"/>
            </a:pPr>
            <a:r>
              <a:rPr lang="en-GB" sz="1600" kern="0" dirty="0">
                <a:solidFill>
                  <a:prstClr val="black"/>
                </a:solidFill>
                <a:latin typeface="Univers Next for HSBC Light"/>
              </a:rPr>
              <a:t>Permanent Garden Structures</a:t>
            </a:r>
          </a:p>
          <a:p>
            <a:pPr marL="298450" marR="5080" indent="-285750">
              <a:spcAft>
                <a:spcPts val="600"/>
              </a:spcAft>
              <a:buClr>
                <a:srgbClr val="DB0011"/>
              </a:buClr>
              <a:buSzPct val="110000"/>
              <a:buFont typeface="System Font Regular"/>
              <a:buChar char="●"/>
            </a:pPr>
            <a:r>
              <a:rPr lang="en-GB" sz="1600" kern="0" dirty="0">
                <a:solidFill>
                  <a:prstClr val="black"/>
                </a:solidFill>
                <a:latin typeface="Univers Next for HSBC Light"/>
              </a:rPr>
              <a:t>Fence****</a:t>
            </a:r>
          </a:p>
        </p:txBody>
      </p:sp>
      <p:sp>
        <p:nvSpPr>
          <p:cNvPr id="25" name="TextBox 24">
            <a:extLst>
              <a:ext uri="{FF2B5EF4-FFF2-40B4-BE49-F238E27FC236}">
                <a16:creationId xmlns:a16="http://schemas.microsoft.com/office/drawing/2014/main" id="{F33C6028-85B9-F052-BD67-48CB6267C1A2}"/>
              </a:ext>
            </a:extLst>
          </p:cNvPr>
          <p:cNvSpPr txBox="1"/>
          <p:nvPr/>
        </p:nvSpPr>
        <p:spPr>
          <a:xfrm>
            <a:off x="8718460" y="2361544"/>
            <a:ext cx="2497793" cy="2508379"/>
          </a:xfrm>
          <a:prstGeom prst="rect">
            <a:avLst/>
          </a:prstGeom>
          <a:noFill/>
        </p:spPr>
        <p:txBody>
          <a:bodyPr wrap="square" lIns="0" tIns="0" rIns="0" bIns="0">
            <a:spAutoFit/>
          </a:bodyPr>
          <a:lstStyle/>
          <a:p>
            <a:pPr marL="298450" marR="5080" indent="-285750">
              <a:spcAft>
                <a:spcPts val="600"/>
              </a:spcAft>
              <a:buClr>
                <a:srgbClr val="DB0011"/>
              </a:buClr>
              <a:buSzPct val="110000"/>
              <a:buFont typeface="System Font Regular"/>
              <a:buChar char="●"/>
            </a:pPr>
            <a:r>
              <a:rPr lang="en-GB" sz="1600" kern="0" dirty="0">
                <a:solidFill>
                  <a:prstClr val="black"/>
                </a:solidFill>
                <a:latin typeface="Univers Next for HSBC Light"/>
              </a:rPr>
              <a:t>TV</a:t>
            </a:r>
          </a:p>
          <a:p>
            <a:pPr marL="298450" marR="5080" indent="-285750">
              <a:spcAft>
                <a:spcPts val="600"/>
              </a:spcAft>
              <a:buClr>
                <a:srgbClr val="DB0011"/>
              </a:buClr>
              <a:buSzPct val="110000"/>
              <a:buFont typeface="System Font Regular"/>
              <a:buChar char="●"/>
            </a:pPr>
            <a:r>
              <a:rPr lang="en-GB" sz="1600" kern="0" dirty="0">
                <a:solidFill>
                  <a:prstClr val="black"/>
                </a:solidFill>
                <a:latin typeface="Univers Next for HSBC Light"/>
              </a:rPr>
              <a:t>Sofa*</a:t>
            </a:r>
          </a:p>
          <a:p>
            <a:pPr marL="298450" marR="5080" indent="-285750">
              <a:spcAft>
                <a:spcPts val="600"/>
              </a:spcAft>
              <a:buClr>
                <a:srgbClr val="DB0011"/>
              </a:buClr>
              <a:buSzPct val="110000"/>
              <a:buFont typeface="System Font Regular"/>
              <a:buChar char="●"/>
            </a:pPr>
            <a:r>
              <a:rPr lang="en-GB" sz="1600" kern="0" dirty="0">
                <a:solidFill>
                  <a:prstClr val="black"/>
                </a:solidFill>
                <a:latin typeface="Univers Next for HSBC Light"/>
              </a:rPr>
              <a:t>Fridge</a:t>
            </a:r>
          </a:p>
          <a:p>
            <a:pPr marL="298450" marR="5080" indent="-285750">
              <a:spcAft>
                <a:spcPts val="600"/>
              </a:spcAft>
              <a:buClr>
                <a:srgbClr val="DB0011"/>
              </a:buClr>
              <a:buSzPct val="110000"/>
              <a:buFont typeface="System Font Regular"/>
              <a:buChar char="●"/>
            </a:pPr>
            <a:r>
              <a:rPr lang="en-GB" sz="1600" kern="0" dirty="0">
                <a:solidFill>
                  <a:prstClr val="black"/>
                </a:solidFill>
                <a:latin typeface="Univers Next for HSBC Light"/>
              </a:rPr>
              <a:t>Bike**</a:t>
            </a:r>
          </a:p>
          <a:p>
            <a:pPr marL="298450" marR="5080" indent="-285750">
              <a:spcAft>
                <a:spcPts val="600"/>
              </a:spcAft>
              <a:buClr>
                <a:srgbClr val="DB0011"/>
              </a:buClr>
              <a:buSzPct val="110000"/>
              <a:buFont typeface="System Font Regular"/>
              <a:buChar char="●"/>
            </a:pPr>
            <a:r>
              <a:rPr lang="en-GB" sz="1600" kern="0" dirty="0">
                <a:solidFill>
                  <a:prstClr val="black"/>
                </a:solidFill>
                <a:latin typeface="Univers Next for HSBC Light"/>
              </a:rPr>
              <a:t>Clothes</a:t>
            </a:r>
          </a:p>
          <a:p>
            <a:pPr marL="298450" marR="5080" indent="-285750">
              <a:spcAft>
                <a:spcPts val="600"/>
              </a:spcAft>
              <a:buClr>
                <a:srgbClr val="DB0011"/>
              </a:buClr>
              <a:buSzPct val="110000"/>
              <a:buFont typeface="System Font Regular"/>
              <a:buChar char="●"/>
            </a:pPr>
            <a:r>
              <a:rPr lang="en-GB" sz="1600" kern="0" dirty="0">
                <a:solidFill>
                  <a:prstClr val="black"/>
                </a:solidFill>
                <a:latin typeface="Univers Next for HSBC Light"/>
              </a:rPr>
              <a:t>Furniture</a:t>
            </a:r>
          </a:p>
          <a:p>
            <a:pPr marL="298450" marR="5080" indent="-285750">
              <a:spcAft>
                <a:spcPts val="600"/>
              </a:spcAft>
              <a:buClr>
                <a:srgbClr val="DB0011"/>
              </a:buClr>
              <a:buSzPct val="110000"/>
              <a:buFont typeface="System Font Regular"/>
              <a:buChar char="●"/>
            </a:pPr>
            <a:r>
              <a:rPr lang="en-GB" sz="1600" kern="0" dirty="0">
                <a:solidFill>
                  <a:prstClr val="black"/>
                </a:solidFill>
                <a:latin typeface="Univers Next for HSBC Light"/>
              </a:rPr>
              <a:t>Computer***</a:t>
            </a:r>
          </a:p>
          <a:p>
            <a:pPr marL="298450" marR="5080" indent="-285750">
              <a:spcAft>
                <a:spcPts val="600"/>
              </a:spcAft>
              <a:buClr>
                <a:srgbClr val="DB0011"/>
              </a:buClr>
              <a:buSzPct val="110000"/>
              <a:buFont typeface="System Font Regular"/>
              <a:buChar char="●"/>
            </a:pPr>
            <a:r>
              <a:rPr lang="en-GB" sz="1600" kern="0" dirty="0">
                <a:solidFill>
                  <a:prstClr val="black"/>
                </a:solidFill>
                <a:latin typeface="Univers Next for HSBC Light"/>
              </a:rPr>
              <a:t>Personal items***</a:t>
            </a:r>
          </a:p>
        </p:txBody>
      </p:sp>
      <p:sp>
        <p:nvSpPr>
          <p:cNvPr id="26" name="TextBox 25">
            <a:extLst>
              <a:ext uri="{FF2B5EF4-FFF2-40B4-BE49-F238E27FC236}">
                <a16:creationId xmlns:a16="http://schemas.microsoft.com/office/drawing/2014/main" id="{F2F76AC0-BDEF-E85D-F504-92E9C552091A}"/>
              </a:ext>
            </a:extLst>
          </p:cNvPr>
          <p:cNvSpPr txBox="1"/>
          <p:nvPr/>
        </p:nvSpPr>
        <p:spPr>
          <a:xfrm>
            <a:off x="489218" y="4891548"/>
            <a:ext cx="1126848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Univers Next for HSBC Light"/>
                <a:ea typeface="+mn-ea"/>
                <a:cs typeface="Arial"/>
              </a:rPr>
              <a:t>* Accidental cover may be required for spillages      ** Separate bike cover may be required     *** Additional cover needed for more valuable items/gadgets    **** Not covered by storm damage.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Univers Next for HSBC Light"/>
              <a:ea typeface="+mn-ea"/>
              <a:cs typeface="Arial"/>
            </a:endParaRPr>
          </a:p>
        </p:txBody>
      </p:sp>
      <p:grpSp>
        <p:nvGrpSpPr>
          <p:cNvPr id="33" name="Group 32">
            <a:extLst>
              <a:ext uri="{FF2B5EF4-FFF2-40B4-BE49-F238E27FC236}">
                <a16:creationId xmlns:a16="http://schemas.microsoft.com/office/drawing/2014/main" id="{68806025-9F82-C070-3DB2-6DA9587B06B4}"/>
              </a:ext>
            </a:extLst>
          </p:cNvPr>
          <p:cNvGrpSpPr/>
          <p:nvPr/>
        </p:nvGrpSpPr>
        <p:grpSpPr>
          <a:xfrm>
            <a:off x="550862" y="5120723"/>
            <a:ext cx="11090274" cy="2656542"/>
            <a:chOff x="550862" y="5120723"/>
            <a:chExt cx="11090274" cy="2656542"/>
          </a:xfrm>
        </p:grpSpPr>
        <p:sp>
          <p:nvSpPr>
            <p:cNvPr id="27" name="Rectangle 26">
              <a:extLst>
                <a:ext uri="{FF2B5EF4-FFF2-40B4-BE49-F238E27FC236}">
                  <a16:creationId xmlns:a16="http://schemas.microsoft.com/office/drawing/2014/main" id="{653AFCDF-EE71-4379-6B40-0EA0EB91AD68}"/>
                </a:ext>
              </a:extLst>
            </p:cNvPr>
            <p:cNvSpPr/>
            <p:nvPr/>
          </p:nvSpPr>
          <p:spPr>
            <a:xfrm>
              <a:off x="550862" y="5120723"/>
              <a:ext cx="11090274" cy="1473245"/>
            </a:xfrm>
            <a:prstGeom prst="rect">
              <a:avLst/>
            </a:prstGeom>
            <a:solidFill>
              <a:srgbClr val="D7D8D6"/>
            </a:solidFill>
            <a:ln w="9525" cap="flat" cmpd="sng" algn="ctr">
              <a:noFill/>
              <a:prstDash val="solid"/>
              <a:miter lim="800000"/>
            </a:ln>
            <a:effectLst/>
          </p:spPr>
          <p:txBody>
            <a:bodyPr lIns="180000" tIns="180000" rIns="180000" bIns="180000" rtlCol="0" anchor="ctr" anchorCtr="0"/>
            <a:lstStyle/>
            <a:p>
              <a:pPr defTabSz="864748">
                <a:lnSpc>
                  <a:spcPts val="1986"/>
                </a:lnSpc>
                <a:spcAft>
                  <a:spcPts val="567"/>
                </a:spcAft>
                <a:defRPr/>
              </a:pPr>
              <a:endParaRPr lang="en-GB" sz="1600" kern="0" dirty="0">
                <a:solidFill>
                  <a:prstClr val="black"/>
                </a:solidFill>
                <a:latin typeface="Univers Next for HSBC Medium" panose="020B0503030202020203" pitchFamily="34" charset="0"/>
              </a:endParaRPr>
            </a:p>
          </p:txBody>
        </p:sp>
        <p:sp>
          <p:nvSpPr>
            <p:cNvPr id="29" name="TextBox 28">
              <a:extLst>
                <a:ext uri="{FF2B5EF4-FFF2-40B4-BE49-F238E27FC236}">
                  <a16:creationId xmlns:a16="http://schemas.microsoft.com/office/drawing/2014/main" id="{65D88160-4B23-60C6-B0D1-2E4A959C5D99}"/>
                </a:ext>
              </a:extLst>
            </p:cNvPr>
            <p:cNvSpPr txBox="1"/>
            <p:nvPr/>
          </p:nvSpPr>
          <p:spPr>
            <a:xfrm>
              <a:off x="704989" y="5213395"/>
              <a:ext cx="6845530" cy="338554"/>
            </a:xfrm>
            <a:prstGeom prst="rect">
              <a:avLst/>
            </a:prstGeom>
            <a:noFill/>
          </p:spPr>
          <p:txBody>
            <a:bodyPr wrap="square">
              <a:spAutoFit/>
            </a:bodyPr>
            <a:lstStyle/>
            <a:p>
              <a:r>
                <a:rPr lang="en-GB" sz="1600" b="1" dirty="0">
                  <a:latin typeface="Univers Next for HSBC Regular" panose="020B0503030202020203" pitchFamily="34" charset="0"/>
                </a:rPr>
                <a:t>What impacts the cost?</a:t>
              </a:r>
            </a:p>
          </p:txBody>
        </p:sp>
        <p:sp>
          <p:nvSpPr>
            <p:cNvPr id="30" name="TextBox 29">
              <a:extLst>
                <a:ext uri="{FF2B5EF4-FFF2-40B4-BE49-F238E27FC236}">
                  <a16:creationId xmlns:a16="http://schemas.microsoft.com/office/drawing/2014/main" id="{144B6648-2777-38D7-89A1-C16BA88FC30D}"/>
                </a:ext>
              </a:extLst>
            </p:cNvPr>
            <p:cNvSpPr txBox="1"/>
            <p:nvPr/>
          </p:nvSpPr>
          <p:spPr>
            <a:xfrm>
              <a:off x="704989" y="5638218"/>
              <a:ext cx="10511263" cy="2139047"/>
            </a:xfrm>
            <a:prstGeom prst="rect">
              <a:avLst/>
            </a:prstGeom>
            <a:noFill/>
          </p:spPr>
          <p:txBody>
            <a:bodyPr wrap="square" numCol="3">
              <a:spAutoFit/>
            </a:bodyPr>
            <a:lstStyle/>
            <a:p>
              <a:pPr marL="298450" marR="5080" indent="-285750">
                <a:spcAft>
                  <a:spcPts val="600"/>
                </a:spcAft>
                <a:buClr>
                  <a:srgbClr val="DB0011"/>
                </a:buClr>
                <a:buSzPct val="110000"/>
                <a:buFont typeface="System Font Regular"/>
                <a:buChar char="●"/>
              </a:pPr>
              <a:r>
                <a:rPr lang="en-GB" sz="1400" kern="0" dirty="0">
                  <a:solidFill>
                    <a:prstClr val="black"/>
                  </a:solidFill>
                  <a:latin typeface="Univers Next for HSBC Light"/>
                </a:rPr>
                <a:t>Postcode</a:t>
              </a:r>
            </a:p>
            <a:p>
              <a:pPr marL="298450" marR="5080" indent="-285750">
                <a:spcAft>
                  <a:spcPts val="600"/>
                </a:spcAft>
                <a:buClr>
                  <a:srgbClr val="DB0011"/>
                </a:buClr>
                <a:buSzPct val="110000"/>
                <a:buFont typeface="System Font Regular"/>
                <a:buChar char="●"/>
              </a:pPr>
              <a:r>
                <a:rPr lang="en-GB" sz="1400" kern="0" dirty="0">
                  <a:solidFill>
                    <a:prstClr val="black"/>
                  </a:solidFill>
                  <a:latin typeface="Univers Next for HSBC Light"/>
                </a:rPr>
                <a:t>Type of property</a:t>
              </a:r>
            </a:p>
            <a:p>
              <a:pPr marL="298450" marR="5080" indent="-285750">
                <a:spcAft>
                  <a:spcPts val="600"/>
                </a:spcAft>
                <a:buClr>
                  <a:srgbClr val="DB0011"/>
                </a:buClr>
                <a:buSzPct val="110000"/>
                <a:buFont typeface="System Font Regular"/>
                <a:buChar char="●"/>
              </a:pPr>
              <a:r>
                <a:rPr lang="en-GB" sz="1400" kern="0" dirty="0">
                  <a:solidFill>
                    <a:prstClr val="black"/>
                  </a:solidFill>
                  <a:latin typeface="Univers Next for HSBC Light"/>
                </a:rPr>
                <a:t>Flat roof</a:t>
              </a:r>
            </a:p>
            <a:p>
              <a:pPr marL="298450" marR="5080" indent="-285750">
                <a:spcAft>
                  <a:spcPts val="600"/>
                </a:spcAft>
                <a:buClr>
                  <a:srgbClr val="DB0011"/>
                </a:buClr>
                <a:buSzPct val="110000"/>
                <a:buFont typeface="System Font Regular"/>
                <a:buChar char="●"/>
              </a:pPr>
              <a:endParaRPr lang="en-GB" sz="1400" kern="0" dirty="0">
                <a:solidFill>
                  <a:prstClr val="black"/>
                </a:solidFill>
                <a:latin typeface="Univers Next for HSBC Light"/>
              </a:endParaRPr>
            </a:p>
            <a:p>
              <a:pPr marL="298450" marR="5080" indent="-285750">
                <a:spcAft>
                  <a:spcPts val="600"/>
                </a:spcAft>
                <a:buClr>
                  <a:srgbClr val="DB0011"/>
                </a:buClr>
                <a:buSzPct val="110000"/>
                <a:buFont typeface="System Font Regular"/>
                <a:buChar char="●"/>
              </a:pPr>
              <a:endParaRPr lang="en-GB" sz="1400" kern="0" dirty="0">
                <a:solidFill>
                  <a:prstClr val="black"/>
                </a:solidFill>
                <a:latin typeface="Univers Next for HSBC Light"/>
              </a:endParaRPr>
            </a:p>
            <a:p>
              <a:pPr marL="298450" marR="5080" indent="-285750">
                <a:spcAft>
                  <a:spcPts val="600"/>
                </a:spcAft>
                <a:buClr>
                  <a:srgbClr val="DB0011"/>
                </a:buClr>
                <a:buSzPct val="110000"/>
                <a:buFont typeface="System Font Regular"/>
                <a:buChar char="●"/>
              </a:pPr>
              <a:endParaRPr lang="en-GB" sz="1400" kern="0" dirty="0">
                <a:solidFill>
                  <a:prstClr val="black"/>
                </a:solidFill>
                <a:latin typeface="Univers Next for HSBC Light"/>
              </a:endParaRPr>
            </a:p>
            <a:p>
              <a:pPr marL="298450" marR="5080" indent="-285750">
                <a:spcAft>
                  <a:spcPts val="600"/>
                </a:spcAft>
                <a:buClr>
                  <a:srgbClr val="DB0011"/>
                </a:buClr>
                <a:buSzPct val="110000"/>
                <a:buFont typeface="System Font Regular"/>
                <a:buChar char="●"/>
              </a:pPr>
              <a:endParaRPr lang="en-GB" sz="1400" kern="0" dirty="0">
                <a:solidFill>
                  <a:prstClr val="black"/>
                </a:solidFill>
                <a:latin typeface="Univers Next for HSBC Light"/>
              </a:endParaRPr>
            </a:p>
            <a:p>
              <a:pPr marL="298450" marR="5080" indent="-285750">
                <a:spcAft>
                  <a:spcPts val="600"/>
                </a:spcAft>
                <a:buClr>
                  <a:srgbClr val="DB0011"/>
                </a:buClr>
                <a:buSzPct val="110000"/>
                <a:buFont typeface="System Font Regular"/>
                <a:buChar char="●"/>
              </a:pPr>
              <a:r>
                <a:rPr lang="en-GB" sz="1400" kern="0" dirty="0">
                  <a:solidFill>
                    <a:prstClr val="black"/>
                  </a:solidFill>
                  <a:latin typeface="Univers Next for HSBC Light"/>
                </a:rPr>
                <a:t>Occupied in the day</a:t>
              </a:r>
            </a:p>
            <a:p>
              <a:pPr marL="298450" marR="5080" indent="-285750">
                <a:spcAft>
                  <a:spcPts val="600"/>
                </a:spcAft>
                <a:buClr>
                  <a:srgbClr val="DB0011"/>
                </a:buClr>
                <a:buSzPct val="110000"/>
                <a:buFont typeface="System Font Regular"/>
                <a:buChar char="●"/>
              </a:pPr>
              <a:r>
                <a:rPr lang="en-GB" sz="1400" kern="0" dirty="0">
                  <a:solidFill>
                    <a:prstClr val="black"/>
                  </a:solidFill>
                  <a:latin typeface="Univers Next for HSBC Light"/>
                </a:rPr>
                <a:t>Previous claims</a:t>
              </a:r>
            </a:p>
            <a:p>
              <a:pPr marL="298450" marR="5080" indent="-285750">
                <a:spcAft>
                  <a:spcPts val="600"/>
                </a:spcAft>
                <a:buClr>
                  <a:srgbClr val="DB0011"/>
                </a:buClr>
                <a:buSzPct val="110000"/>
                <a:buFont typeface="System Font Regular"/>
                <a:buChar char="●"/>
              </a:pPr>
              <a:r>
                <a:rPr lang="en-GB" sz="1400" kern="0" dirty="0">
                  <a:solidFill>
                    <a:prstClr val="black"/>
                  </a:solidFill>
                  <a:latin typeface="Univers Next for HSBC Light"/>
                </a:rPr>
                <a:t>Owner or renter</a:t>
              </a:r>
            </a:p>
            <a:p>
              <a:pPr marL="298450" marR="5080" indent="-285750">
                <a:spcAft>
                  <a:spcPts val="600"/>
                </a:spcAft>
                <a:buClr>
                  <a:srgbClr val="DB0011"/>
                </a:buClr>
                <a:buSzPct val="110000"/>
                <a:buFont typeface="System Font Regular"/>
                <a:buChar char="●"/>
              </a:pPr>
              <a:endParaRPr lang="en-GB" sz="1400" kern="0" dirty="0">
                <a:solidFill>
                  <a:prstClr val="black"/>
                </a:solidFill>
                <a:latin typeface="Univers Next for HSBC Light"/>
              </a:endParaRPr>
            </a:p>
            <a:p>
              <a:pPr marL="298450" marR="5080" indent="-285750">
                <a:spcAft>
                  <a:spcPts val="600"/>
                </a:spcAft>
                <a:buClr>
                  <a:srgbClr val="DB0011"/>
                </a:buClr>
                <a:buSzPct val="110000"/>
                <a:buFont typeface="System Font Regular"/>
                <a:buChar char="●"/>
              </a:pPr>
              <a:endParaRPr lang="en-GB" sz="1400" kern="0" dirty="0">
                <a:solidFill>
                  <a:prstClr val="black"/>
                </a:solidFill>
                <a:latin typeface="Univers Next for HSBC Light"/>
              </a:endParaRPr>
            </a:p>
            <a:p>
              <a:pPr marL="298450" marR="5080" indent="-285750">
                <a:spcAft>
                  <a:spcPts val="600"/>
                </a:spcAft>
                <a:buClr>
                  <a:srgbClr val="DB0011"/>
                </a:buClr>
                <a:buSzPct val="110000"/>
                <a:buFont typeface="System Font Regular"/>
                <a:buChar char="●"/>
              </a:pPr>
              <a:endParaRPr lang="en-GB" sz="1400" kern="0" dirty="0">
                <a:solidFill>
                  <a:prstClr val="black"/>
                </a:solidFill>
                <a:latin typeface="Univers Next for HSBC Light"/>
              </a:endParaRPr>
            </a:p>
            <a:p>
              <a:pPr marL="298450" marR="5080" indent="-285750">
                <a:spcAft>
                  <a:spcPts val="600"/>
                </a:spcAft>
                <a:buClr>
                  <a:srgbClr val="DB0011"/>
                </a:buClr>
                <a:buSzPct val="110000"/>
                <a:buFont typeface="System Font Regular"/>
                <a:buChar char="●"/>
              </a:pPr>
              <a:endParaRPr lang="en-GB" sz="1400" kern="0" dirty="0">
                <a:solidFill>
                  <a:prstClr val="black"/>
                </a:solidFill>
                <a:latin typeface="Univers Next for HSBC Light"/>
              </a:endParaRPr>
            </a:p>
            <a:p>
              <a:pPr marL="298450" marR="5080" indent="-285750">
                <a:spcAft>
                  <a:spcPts val="600"/>
                </a:spcAft>
                <a:buClr>
                  <a:srgbClr val="DB0011"/>
                </a:buClr>
                <a:buSzPct val="110000"/>
                <a:buFont typeface="System Font Regular"/>
                <a:buChar char="●"/>
              </a:pPr>
              <a:r>
                <a:rPr lang="en-GB" sz="1400" kern="0" dirty="0">
                  <a:solidFill>
                    <a:prstClr val="black"/>
                  </a:solidFill>
                  <a:latin typeface="Univers Next for HSBC Light"/>
                </a:rPr>
                <a:t>Natural environment</a:t>
              </a:r>
            </a:p>
            <a:p>
              <a:pPr marL="298450" marR="5080" indent="-285750">
                <a:spcAft>
                  <a:spcPts val="600"/>
                </a:spcAft>
                <a:buClr>
                  <a:srgbClr val="DB0011"/>
                </a:buClr>
                <a:buSzPct val="110000"/>
                <a:buFont typeface="System Font Regular"/>
                <a:buChar char="●"/>
              </a:pPr>
              <a:r>
                <a:rPr lang="en-GB" sz="1400" kern="0" dirty="0">
                  <a:solidFill>
                    <a:prstClr val="black"/>
                  </a:solidFill>
                  <a:latin typeface="Univers Next for HSBC Light"/>
                </a:rPr>
                <a:t>Security measures</a:t>
              </a:r>
            </a:p>
            <a:p>
              <a:pPr marL="298450" marR="5080" indent="-285750">
                <a:spcAft>
                  <a:spcPts val="600"/>
                </a:spcAft>
                <a:buClr>
                  <a:srgbClr val="DB0011"/>
                </a:buClr>
                <a:buSzPct val="110000"/>
                <a:buFont typeface="System Font Regular"/>
                <a:buChar char="●"/>
              </a:pPr>
              <a:r>
                <a:rPr lang="en-GB" sz="1400" kern="0" dirty="0">
                  <a:solidFill>
                    <a:prstClr val="black"/>
                  </a:solidFill>
                  <a:latin typeface="Univers Next for HSBC Light"/>
                </a:rPr>
                <a:t>Value of house &amp; contents</a:t>
              </a:r>
              <a:endParaRPr lang="en-GB" sz="1600" kern="0" dirty="0">
                <a:solidFill>
                  <a:prstClr val="black"/>
                </a:solidFill>
                <a:latin typeface="Univers Next for HSBC Light"/>
              </a:endParaRPr>
            </a:p>
          </p:txBody>
        </p:sp>
      </p:grpSp>
      <p:sp>
        <p:nvSpPr>
          <p:cNvPr id="32" name="TextBox 31">
            <a:extLst>
              <a:ext uri="{FF2B5EF4-FFF2-40B4-BE49-F238E27FC236}">
                <a16:creationId xmlns:a16="http://schemas.microsoft.com/office/drawing/2014/main" id="{3493E773-C9C1-79D4-2EB6-AC5B5069C8BC}"/>
              </a:ext>
            </a:extLst>
          </p:cNvPr>
          <p:cNvSpPr txBox="1"/>
          <p:nvPr/>
        </p:nvSpPr>
        <p:spPr>
          <a:xfrm>
            <a:off x="7427913" y="6593968"/>
            <a:ext cx="4213223" cy="246221"/>
          </a:xfrm>
          <a:prstGeom prst="rect">
            <a:avLst/>
          </a:prstGeom>
          <a:noFill/>
        </p:spPr>
        <p:txBody>
          <a:bodyPr wrap="square" rtlCol="0">
            <a:spAutoFit/>
          </a:bodyPr>
          <a:lstStyle/>
          <a:p>
            <a:pPr algn="r"/>
            <a:r>
              <a:rPr lang="en-US" sz="1000" b="0" i="0" dirty="0">
                <a:latin typeface="Univers Next for HSBC Light" panose="020B0403030202020203" pitchFamily="34" charset="0"/>
              </a:rPr>
              <a:t>Module 2 – Session 4 – </a:t>
            </a:r>
            <a:r>
              <a:rPr lang="en-GB" sz="1000" dirty="0">
                <a:solidFill>
                  <a:srgbClr val="000000"/>
                </a:solidFill>
                <a:latin typeface="Univers Next for HSBC Light" panose="020B0403030202020203" pitchFamily="34" charset="0"/>
              </a:rPr>
              <a:t>Financial Planning </a:t>
            </a:r>
            <a:endParaRPr lang="en-US" sz="1000" b="0" i="0" dirty="0">
              <a:latin typeface="Univers Next for HSBC Light" panose="020B0403030202020203" pitchFamily="34" charset="0"/>
            </a:endParaRPr>
          </a:p>
        </p:txBody>
      </p:sp>
      <p:pic>
        <p:nvPicPr>
          <p:cNvPr id="3" name="Picture 2" descr="A question mark and a question mark in a chat bubble&#10;&#10;Description automatically generated">
            <a:extLst>
              <a:ext uri="{FF2B5EF4-FFF2-40B4-BE49-F238E27FC236}">
                <a16:creationId xmlns:a16="http://schemas.microsoft.com/office/drawing/2014/main" id="{481F4858-304D-3F01-9337-588A6B8152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31913" y="321972"/>
            <a:ext cx="953397" cy="953397"/>
          </a:xfrm>
          <a:prstGeom prst="rect">
            <a:avLst/>
          </a:prstGeom>
        </p:spPr>
      </p:pic>
    </p:spTree>
    <p:extLst>
      <p:ext uri="{BB962C8B-B14F-4D97-AF65-F5344CB8AC3E}">
        <p14:creationId xmlns:p14="http://schemas.microsoft.com/office/powerpoint/2010/main" val="334482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a:extLst>
              <a:ext uri="{FF2B5EF4-FFF2-40B4-BE49-F238E27FC236}">
                <a16:creationId xmlns:a16="http://schemas.microsoft.com/office/drawing/2014/main" id="{AEBF3504-1EC6-6187-4250-4069DDA4840B}"/>
              </a:ext>
            </a:extLst>
          </p:cNvPr>
          <p:cNvSpPr>
            <a:spLocks noChangeArrowheads="1"/>
          </p:cNvSpPr>
          <p:nvPr/>
        </p:nvSpPr>
        <p:spPr bwMode="gray">
          <a:xfrm>
            <a:off x="11643472" y="6593968"/>
            <a:ext cx="6427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Autofit/>
          </a:bodyPr>
          <a:lstStyle/>
          <a:p>
            <a:pPr algn="ctr" defTabSz="1060209" fontAlgn="base">
              <a:lnSpc>
                <a:spcPct val="100000"/>
              </a:lnSpc>
              <a:spcBef>
                <a:spcPts val="0"/>
              </a:spcBef>
              <a:spcAft>
                <a:spcPts val="0"/>
              </a:spcAft>
            </a:pPr>
            <a:fld id="{1CF9EA00-886D-43B8-A53F-CB3B22E97C6F}" type="slidenum">
              <a:rPr lang="en-GB" altLang="zh-TW" sz="1000" b="0" i="0" kern="1200" smtClean="0">
                <a:solidFill>
                  <a:schemeClr val="tx1"/>
                </a:solidFill>
                <a:latin typeface="Univers Next for HSBC Light" panose="020B0403030202020203" pitchFamily="34" charset="0"/>
                <a:ea typeface="+mn-ea"/>
                <a:cs typeface="+mn-cs"/>
              </a:rPr>
              <a:pPr algn="ctr" defTabSz="1060209" fontAlgn="base">
                <a:lnSpc>
                  <a:spcPct val="100000"/>
                </a:lnSpc>
                <a:spcBef>
                  <a:spcPts val="0"/>
                </a:spcBef>
                <a:spcAft>
                  <a:spcPts val="0"/>
                </a:spcAft>
              </a:pPr>
              <a:t>9</a:t>
            </a:fld>
            <a:endParaRPr lang="en-GB" altLang="zh-TW" sz="1000" b="0" i="0" kern="1200" dirty="0">
              <a:solidFill>
                <a:schemeClr val="tx1"/>
              </a:solidFill>
              <a:latin typeface="Univers Next for HSBC Light" panose="020B0403030202020203" pitchFamily="34" charset="0"/>
              <a:ea typeface="+mn-ea"/>
              <a:cs typeface="+mn-cs"/>
            </a:endParaRPr>
          </a:p>
        </p:txBody>
      </p:sp>
      <p:sp>
        <p:nvSpPr>
          <p:cNvPr id="6" name="Title 20">
            <a:extLst>
              <a:ext uri="{FF2B5EF4-FFF2-40B4-BE49-F238E27FC236}">
                <a16:creationId xmlns:a16="http://schemas.microsoft.com/office/drawing/2014/main" id="{EB90FD90-7C88-4F15-9DFA-1DE2DD34DC7B}"/>
              </a:ext>
            </a:extLst>
          </p:cNvPr>
          <p:cNvSpPr>
            <a:spLocks noGrp="1"/>
          </p:cNvSpPr>
          <p:nvPr>
            <p:ph type="title"/>
          </p:nvPr>
        </p:nvSpPr>
        <p:spPr>
          <a:xfrm>
            <a:off x="550863" y="380494"/>
            <a:ext cx="6877050" cy="836354"/>
          </a:xfrm>
        </p:spPr>
        <p:txBody>
          <a:bodyPr>
            <a:normAutofit/>
          </a:bodyPr>
          <a:lstStyle/>
          <a:p>
            <a:r>
              <a:rPr lang="en-US" dirty="0"/>
              <a:t>Car Insurance Case Study</a:t>
            </a:r>
          </a:p>
        </p:txBody>
      </p:sp>
      <p:graphicFrame>
        <p:nvGraphicFramePr>
          <p:cNvPr id="2" name="Content Placeholder 12">
            <a:extLst>
              <a:ext uri="{FF2B5EF4-FFF2-40B4-BE49-F238E27FC236}">
                <a16:creationId xmlns:a16="http://schemas.microsoft.com/office/drawing/2014/main" id="{6213DDF4-C4C7-5570-A4C5-2B70C2502FCF}"/>
              </a:ext>
            </a:extLst>
          </p:cNvPr>
          <p:cNvGraphicFramePr>
            <a:graphicFrameLocks/>
          </p:cNvGraphicFramePr>
          <p:nvPr>
            <p:extLst>
              <p:ext uri="{D42A27DB-BD31-4B8C-83A1-F6EECF244321}">
                <p14:modId xmlns:p14="http://schemas.microsoft.com/office/powerpoint/2010/main" val="4245463598"/>
              </p:ext>
            </p:extLst>
          </p:nvPr>
        </p:nvGraphicFramePr>
        <p:xfrm>
          <a:off x="550863" y="1452578"/>
          <a:ext cx="11090273" cy="3527254"/>
        </p:xfrm>
        <a:graphic>
          <a:graphicData uri="http://schemas.openxmlformats.org/drawingml/2006/table">
            <a:tbl>
              <a:tblPr firstRow="1" bandRow="1">
                <a:tableStyleId>{5940675A-B579-460E-94D1-54222C63F5DA}</a:tableStyleId>
              </a:tblPr>
              <a:tblGrid>
                <a:gridCol w="2916789">
                  <a:extLst>
                    <a:ext uri="{9D8B030D-6E8A-4147-A177-3AD203B41FA5}">
                      <a16:colId xmlns:a16="http://schemas.microsoft.com/office/drawing/2014/main" val="20000"/>
                    </a:ext>
                  </a:extLst>
                </a:gridCol>
                <a:gridCol w="4086742">
                  <a:extLst>
                    <a:ext uri="{9D8B030D-6E8A-4147-A177-3AD203B41FA5}">
                      <a16:colId xmlns:a16="http://schemas.microsoft.com/office/drawing/2014/main" val="20001"/>
                    </a:ext>
                  </a:extLst>
                </a:gridCol>
                <a:gridCol w="4086742">
                  <a:extLst>
                    <a:ext uri="{9D8B030D-6E8A-4147-A177-3AD203B41FA5}">
                      <a16:colId xmlns:a16="http://schemas.microsoft.com/office/drawing/2014/main" val="3697882823"/>
                    </a:ext>
                  </a:extLst>
                </a:gridCol>
              </a:tblGrid>
              <a:tr h="340254">
                <a:tc>
                  <a:txBody>
                    <a:bodyPr/>
                    <a:lstStyle/>
                    <a:p>
                      <a:pPr algn="l"/>
                      <a:endParaRPr lang="en-GB" sz="1200" b="0" i="0" dirty="0">
                        <a:solidFill>
                          <a:schemeClr val="bg1"/>
                        </a:solidFill>
                        <a:latin typeface="Univers Next for HSBC Bold" panose="020B0603030202020203" pitchFamily="34" charset="0"/>
                      </a:endParaRPr>
                    </a:p>
                  </a:txBody>
                  <a:tcPr marL="101250" marR="101250" marT="0" marB="33750" anchor="ctr">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767676"/>
                    </a:solidFill>
                  </a:tcPr>
                </a:tc>
                <a:tc>
                  <a:txBody>
                    <a:bodyPr/>
                    <a:lstStyle/>
                    <a:p>
                      <a:pPr algn="l"/>
                      <a:r>
                        <a:rPr lang="en-GB" sz="1200" b="1" dirty="0">
                          <a:solidFill>
                            <a:schemeClr val="bg1"/>
                          </a:solidFill>
                        </a:rPr>
                        <a:t>Customer 1</a:t>
                      </a:r>
                      <a:endParaRPr lang="en-GB" sz="1200" b="1" i="0" dirty="0">
                        <a:solidFill>
                          <a:schemeClr val="bg1"/>
                        </a:solidFill>
                        <a:latin typeface="Univers Next for HSBC Bold" panose="020B0603030202020203" pitchFamily="34" charset="0"/>
                      </a:endParaRPr>
                    </a:p>
                  </a:txBody>
                  <a:tcPr marL="60350" marR="101250" marT="0" marB="337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767676"/>
                    </a:solidFill>
                  </a:tcPr>
                </a:tc>
                <a:tc>
                  <a:txBody>
                    <a:bodyPr/>
                    <a:lstStyle/>
                    <a:p>
                      <a:pPr algn="l"/>
                      <a:r>
                        <a:rPr lang="en-GB" sz="1200" b="0" i="0" dirty="0">
                          <a:solidFill>
                            <a:schemeClr val="bg1"/>
                          </a:solidFill>
                          <a:latin typeface="Univers Next for HSBC Bold" panose="020B0603030202020203" pitchFamily="34" charset="0"/>
                        </a:rPr>
                        <a:t>Customer 2 </a:t>
                      </a:r>
                    </a:p>
                  </a:txBody>
                  <a:tcPr marL="60350" marR="101250" marT="0" marB="33750" anchor="ctr">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767676"/>
                    </a:solidFill>
                  </a:tcPr>
                </a:tc>
                <a:extLst>
                  <a:ext uri="{0D108BD9-81ED-4DB2-BD59-A6C34878D82A}">
                    <a16:rowId xmlns:a16="http://schemas.microsoft.com/office/drawing/2014/main" val="10000"/>
                  </a:ext>
                </a:extLst>
              </a:tr>
              <a:tr h="318700">
                <a:tc>
                  <a:txBody>
                    <a:bodyPr/>
                    <a:lstStyle/>
                    <a:p>
                      <a:pPr algn="l"/>
                      <a:r>
                        <a:rPr lang="en-GB" sz="1200" b="0" i="0" dirty="0">
                          <a:solidFill>
                            <a:srgbClr val="333333"/>
                          </a:solidFill>
                          <a:latin typeface="Univers Next for HSBC Light" panose="020B0403030202020203" pitchFamily="34" charset="0"/>
                        </a:rPr>
                        <a:t>Age</a:t>
                      </a:r>
                    </a:p>
                  </a:txBody>
                  <a:tcPr marL="1080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1200" b="0" i="0" dirty="0">
                          <a:solidFill>
                            <a:srgbClr val="333333"/>
                          </a:solidFill>
                          <a:latin typeface="Univers Next for HSBC Light" panose="020B0403030202020203" pitchFamily="34" charset="0"/>
                        </a:rPr>
                        <a:t>23</a:t>
                      </a:r>
                    </a:p>
                  </a:txBody>
                  <a:tcPr marL="1080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1200" b="0" i="0" dirty="0">
                          <a:solidFill>
                            <a:srgbClr val="333333"/>
                          </a:solidFill>
                          <a:latin typeface="Univers Next for HSBC Light" panose="020B0403030202020203" pitchFamily="34" charset="0"/>
                        </a:rPr>
                        <a:t>58</a:t>
                      </a:r>
                    </a:p>
                  </a:txBody>
                  <a:tcPr marL="1080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18700">
                <a:tc>
                  <a:txBody>
                    <a:bodyPr/>
                    <a:lstStyle/>
                    <a:p>
                      <a:pPr algn="l"/>
                      <a:r>
                        <a:rPr lang="en-GB" sz="1200" b="0" i="0" dirty="0">
                          <a:solidFill>
                            <a:srgbClr val="333333"/>
                          </a:solidFill>
                          <a:latin typeface="Univers Next for HSBC Light" panose="020B0403030202020203" pitchFamily="34" charset="0"/>
                        </a:rPr>
                        <a:t>Car</a:t>
                      </a:r>
                    </a:p>
                  </a:txBody>
                  <a:tcPr marL="1080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1200" b="0" i="0" dirty="0">
                          <a:solidFill>
                            <a:srgbClr val="333333"/>
                          </a:solidFill>
                          <a:latin typeface="Univers Next for HSBC Light" panose="020B0403030202020203" pitchFamily="34" charset="0"/>
                        </a:rPr>
                        <a:t>VW GOLF  </a:t>
                      </a:r>
                    </a:p>
                  </a:txBody>
                  <a:tcPr marL="1080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1200" b="0" i="0">
                          <a:solidFill>
                            <a:srgbClr val="333333"/>
                          </a:solidFill>
                          <a:latin typeface="Univers Next for HSBC Light" panose="020B0403030202020203" pitchFamily="34" charset="0"/>
                        </a:rPr>
                        <a:t>Hyundai I10</a:t>
                      </a:r>
                    </a:p>
                  </a:txBody>
                  <a:tcPr marL="1080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18700">
                <a:tc>
                  <a:txBody>
                    <a:bodyPr/>
                    <a:lstStyle/>
                    <a:p>
                      <a:pPr algn="l"/>
                      <a:r>
                        <a:rPr lang="en-GB" sz="1200" b="0" i="0" dirty="0">
                          <a:solidFill>
                            <a:srgbClr val="333333"/>
                          </a:solidFill>
                          <a:latin typeface="Univers Next for HSBC Light" panose="020B0403030202020203" pitchFamily="34" charset="0"/>
                        </a:rPr>
                        <a:t>Location </a:t>
                      </a:r>
                    </a:p>
                  </a:txBody>
                  <a:tcPr marL="1080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1200" b="0" i="0" dirty="0">
                          <a:solidFill>
                            <a:srgbClr val="333333"/>
                          </a:solidFill>
                          <a:latin typeface="Univers Next for HSBC Light" panose="020B0403030202020203" pitchFamily="34" charset="0"/>
                        </a:rPr>
                        <a:t>City Centre</a:t>
                      </a:r>
                    </a:p>
                  </a:txBody>
                  <a:tcPr marL="1080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1200" b="0" i="0" dirty="0">
                          <a:solidFill>
                            <a:srgbClr val="333333"/>
                          </a:solidFill>
                          <a:latin typeface="Univers Next for HSBC Light" panose="020B0403030202020203" pitchFamily="34" charset="0"/>
                        </a:rPr>
                        <a:t>Rural</a:t>
                      </a:r>
                    </a:p>
                  </a:txBody>
                  <a:tcPr marL="1080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18700">
                <a:tc>
                  <a:txBody>
                    <a:bodyPr/>
                    <a:lstStyle/>
                    <a:p>
                      <a:pPr algn="l"/>
                      <a:r>
                        <a:rPr lang="en-GB" sz="1200" b="0" i="0" dirty="0">
                          <a:solidFill>
                            <a:srgbClr val="333333"/>
                          </a:solidFill>
                          <a:latin typeface="Univers Next for HSBC Light" panose="020B0403030202020203" pitchFamily="34" charset="0"/>
                        </a:rPr>
                        <a:t>Points on licence </a:t>
                      </a:r>
                    </a:p>
                  </a:txBody>
                  <a:tcPr marL="1080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1200" b="0" i="0" dirty="0">
                          <a:solidFill>
                            <a:srgbClr val="333333"/>
                          </a:solidFill>
                          <a:latin typeface="Univers Next for HSBC Light" panose="020B0403030202020203" pitchFamily="34" charset="0"/>
                        </a:rPr>
                        <a:t>3</a:t>
                      </a:r>
                    </a:p>
                  </a:txBody>
                  <a:tcPr marL="1080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1200" b="0" i="0" dirty="0">
                          <a:solidFill>
                            <a:srgbClr val="333333"/>
                          </a:solidFill>
                          <a:latin typeface="Univers Next for HSBC Light" panose="020B0403030202020203" pitchFamily="34" charset="0"/>
                        </a:rPr>
                        <a:t>0</a:t>
                      </a:r>
                    </a:p>
                  </a:txBody>
                  <a:tcPr marL="1080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18700">
                <a:tc>
                  <a:txBody>
                    <a:bodyPr/>
                    <a:lstStyle/>
                    <a:p>
                      <a:pPr algn="l"/>
                      <a:r>
                        <a:rPr lang="en-GB" sz="1200" b="0" i="0" dirty="0">
                          <a:solidFill>
                            <a:srgbClr val="333333"/>
                          </a:solidFill>
                          <a:latin typeface="Univers Next for HSBC Light" panose="020B0403030202020203" pitchFamily="34" charset="0"/>
                        </a:rPr>
                        <a:t>Black Box</a:t>
                      </a:r>
                    </a:p>
                  </a:txBody>
                  <a:tcPr marL="1080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75208" rtl="0" eaLnBrk="1" fontAlgn="auto" latinLnBrk="0" hangingPunct="1">
                        <a:lnSpc>
                          <a:spcPct val="100000"/>
                        </a:lnSpc>
                        <a:spcBef>
                          <a:spcPts val="0"/>
                        </a:spcBef>
                        <a:spcAft>
                          <a:spcPts val="0"/>
                        </a:spcAft>
                        <a:buClrTx/>
                        <a:buSzTx/>
                        <a:buFontTx/>
                        <a:buNone/>
                        <a:tabLst/>
                        <a:defRPr/>
                      </a:pPr>
                      <a:r>
                        <a:rPr lang="en-GB" sz="1200" b="0" i="0" dirty="0">
                          <a:solidFill>
                            <a:schemeClr val="tx1"/>
                          </a:solidFill>
                          <a:latin typeface="Univers Next for HSBC Light" panose="020B0403030202020203" pitchFamily="34" charset="0"/>
                        </a:rPr>
                        <a:t>Yes, but no curfew</a:t>
                      </a:r>
                    </a:p>
                  </a:txBody>
                  <a:tcPr marL="1080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75208" rtl="0" eaLnBrk="1" fontAlgn="auto" latinLnBrk="0" hangingPunct="1">
                        <a:lnSpc>
                          <a:spcPct val="100000"/>
                        </a:lnSpc>
                        <a:spcBef>
                          <a:spcPts val="0"/>
                        </a:spcBef>
                        <a:spcAft>
                          <a:spcPts val="0"/>
                        </a:spcAft>
                        <a:buClrTx/>
                        <a:buSzTx/>
                        <a:buFontTx/>
                        <a:buNone/>
                        <a:tabLst/>
                        <a:defRPr/>
                      </a:pPr>
                      <a:r>
                        <a:rPr lang="en-GB" sz="1200" b="0" i="0" dirty="0">
                          <a:solidFill>
                            <a:schemeClr val="tx1"/>
                          </a:solidFill>
                          <a:latin typeface="Univers Next for HSBC Light" panose="020B0403030202020203" pitchFamily="34" charset="0"/>
                        </a:rPr>
                        <a:t>No</a:t>
                      </a:r>
                    </a:p>
                  </a:txBody>
                  <a:tcPr marL="1080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18700">
                <a:tc>
                  <a:txBody>
                    <a:bodyPr/>
                    <a:lstStyle/>
                    <a:p>
                      <a:pPr marL="0" algn="l" defTabSz="975208" rtl="0" eaLnBrk="1" latinLnBrk="0" hangingPunct="1"/>
                      <a:r>
                        <a:rPr lang="en-GB" sz="1200" b="0" i="0" u="none" strike="noStrike" kern="1200" baseline="0" dirty="0">
                          <a:solidFill>
                            <a:srgbClr val="333333"/>
                          </a:solidFill>
                          <a:latin typeface="Univers Next for HSBC Light" panose="020B0403030202020203" pitchFamily="34" charset="0"/>
                          <a:ea typeface="+mn-ea"/>
                          <a:cs typeface="+mn-cs"/>
                        </a:rPr>
                        <a:t>Payment</a:t>
                      </a:r>
                    </a:p>
                  </a:txBody>
                  <a:tcPr marL="108000" marR="0" marT="0" marB="3375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1200" b="0" i="0" dirty="0">
                          <a:solidFill>
                            <a:srgbClr val="333333"/>
                          </a:solidFill>
                          <a:latin typeface="Univers Next for HSBC Light" panose="020B0403030202020203" pitchFamily="34" charset="0"/>
                        </a:rPr>
                        <a:t>£95.50</a:t>
                      </a:r>
                    </a:p>
                  </a:txBody>
                  <a:tcPr marL="108000" marR="0" marT="0" marB="3375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1200" b="0" i="0" dirty="0">
                          <a:solidFill>
                            <a:srgbClr val="333333"/>
                          </a:solidFill>
                          <a:latin typeface="Univers Next for HSBC Light" panose="020B0403030202020203" pitchFamily="34" charset="0"/>
                        </a:rPr>
                        <a:t>£289</a:t>
                      </a:r>
                    </a:p>
                  </a:txBody>
                  <a:tcPr marL="108000" marR="0" marT="0" marB="3375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485427"/>
                  </a:ext>
                </a:extLst>
              </a:tr>
              <a:tr h="318700">
                <a:tc>
                  <a:txBody>
                    <a:bodyPr/>
                    <a:lstStyle/>
                    <a:p>
                      <a:pPr marL="0" algn="l" defTabSz="975208" rtl="0" eaLnBrk="1" latinLnBrk="0" hangingPunct="1"/>
                      <a:r>
                        <a:rPr lang="en-GB" sz="1200" b="0" i="0" u="none" strike="noStrike" kern="1200" baseline="0">
                          <a:solidFill>
                            <a:srgbClr val="333333"/>
                          </a:solidFill>
                          <a:latin typeface="Univers Next for HSBC Light" panose="020B0403030202020203" pitchFamily="34" charset="0"/>
                        </a:rPr>
                        <a:t>Payment Frequency</a:t>
                      </a:r>
                      <a:endParaRPr lang="en-GB" sz="1200" b="0" i="0" u="none" strike="noStrike" kern="1200" baseline="0">
                        <a:solidFill>
                          <a:srgbClr val="333333"/>
                        </a:solidFill>
                        <a:latin typeface="Univers Next for HSBC Light" panose="020B0403030202020203" pitchFamily="34" charset="0"/>
                        <a:ea typeface="+mn-ea"/>
                        <a:cs typeface="+mn-cs"/>
                      </a:endParaRPr>
                    </a:p>
                  </a:txBody>
                  <a:tcPr marL="108000" marR="0" marT="0" marB="3375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1200" b="0" i="0" dirty="0">
                          <a:solidFill>
                            <a:srgbClr val="333333"/>
                          </a:solidFill>
                          <a:latin typeface="Univers Next for HSBC Light" panose="020B0403030202020203" pitchFamily="34" charset="0"/>
                        </a:rPr>
                        <a:t>Monthly </a:t>
                      </a:r>
                    </a:p>
                  </a:txBody>
                  <a:tcPr marL="108000" marR="0" marT="0" marB="3375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1200" b="0" i="0" dirty="0">
                          <a:solidFill>
                            <a:srgbClr val="333333"/>
                          </a:solidFill>
                          <a:latin typeface="Univers Next for HSBC Light" panose="020B0403030202020203" pitchFamily="34" charset="0"/>
                        </a:rPr>
                        <a:t>Annual</a:t>
                      </a:r>
                    </a:p>
                  </a:txBody>
                  <a:tcPr marL="108000" marR="0" marT="0" marB="3375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8135850"/>
                  </a:ext>
                </a:extLst>
              </a:tr>
              <a:tr h="318700">
                <a:tc>
                  <a:txBody>
                    <a:bodyPr/>
                    <a:lstStyle/>
                    <a:p>
                      <a:pPr marL="0" algn="l" defTabSz="975208" rtl="0" eaLnBrk="1" latinLnBrk="0" hangingPunct="1"/>
                      <a:r>
                        <a:rPr lang="en-GB" sz="1200" b="0" i="0" u="none" strike="noStrike" kern="1200" baseline="0">
                          <a:solidFill>
                            <a:srgbClr val="333333"/>
                          </a:solidFill>
                          <a:latin typeface="Univers Next for HSBC Light" panose="020B0403030202020203" pitchFamily="34" charset="0"/>
                        </a:rPr>
                        <a:t>MOT Costs</a:t>
                      </a:r>
                      <a:endParaRPr lang="en-GB" sz="1200" b="0" i="0" u="none" strike="noStrike" kern="1200" baseline="0">
                        <a:solidFill>
                          <a:srgbClr val="333333"/>
                        </a:solidFill>
                        <a:latin typeface="Univers Next for HSBC Light" panose="020B0403030202020203" pitchFamily="34" charset="0"/>
                        <a:ea typeface="+mn-ea"/>
                        <a:cs typeface="+mn-cs"/>
                      </a:endParaRPr>
                    </a:p>
                  </a:txBody>
                  <a:tcPr marL="108000" marR="0" marT="0" marB="3375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1200" b="0" i="0" dirty="0">
                          <a:solidFill>
                            <a:srgbClr val="333333"/>
                          </a:solidFill>
                          <a:latin typeface="Univers Next for HSBC Light" panose="020B0403030202020203" pitchFamily="34" charset="0"/>
                        </a:rPr>
                        <a:t>New car not needed for first 3 years</a:t>
                      </a:r>
                    </a:p>
                  </a:txBody>
                  <a:tcPr marL="108000" marR="0" marT="0" marB="3375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1200" b="0" i="0" dirty="0">
                          <a:solidFill>
                            <a:srgbClr val="333333"/>
                          </a:solidFill>
                          <a:latin typeface="Univers Next for HSBC Light" panose="020B0403030202020203" pitchFamily="34" charset="0"/>
                        </a:rPr>
                        <a:t>£50</a:t>
                      </a:r>
                    </a:p>
                  </a:txBody>
                  <a:tcPr marL="108000" marR="0" marT="0" marB="3375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18700">
                <a:tc>
                  <a:txBody>
                    <a:bodyPr/>
                    <a:lstStyle/>
                    <a:p>
                      <a:pPr algn="l"/>
                      <a:r>
                        <a:rPr lang="en-GB" sz="1200" b="0" i="0" u="none" strike="noStrike" kern="1200" baseline="0">
                          <a:solidFill>
                            <a:srgbClr val="333333"/>
                          </a:solidFill>
                          <a:latin typeface="Univers Next for HSBC Light" panose="020B0403030202020203" pitchFamily="34" charset="0"/>
                        </a:rPr>
                        <a:t>Service Costs</a:t>
                      </a:r>
                      <a:endParaRPr lang="en-GB" sz="1200" b="0" i="0">
                        <a:solidFill>
                          <a:srgbClr val="333333"/>
                        </a:solidFill>
                        <a:latin typeface="Univers Next for HSBC Light" panose="020B0403030202020203" pitchFamily="34" charset="0"/>
                      </a:endParaRPr>
                    </a:p>
                  </a:txBody>
                  <a:tcPr marL="1080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1200" b="0" i="0" dirty="0">
                          <a:solidFill>
                            <a:srgbClr val="333333"/>
                          </a:solidFill>
                          <a:latin typeface="Univers Next for HSBC Light" panose="020B0403030202020203" pitchFamily="34" charset="0"/>
                        </a:rPr>
                        <a:t>£300 per year</a:t>
                      </a:r>
                    </a:p>
                  </a:txBody>
                  <a:tcPr marL="1080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1200" b="0" i="0" dirty="0">
                          <a:solidFill>
                            <a:srgbClr val="333333"/>
                          </a:solidFill>
                          <a:latin typeface="Univers Next for HSBC Light" panose="020B0403030202020203" pitchFamily="34" charset="0"/>
                        </a:rPr>
                        <a:t>£300 per year</a:t>
                      </a:r>
                    </a:p>
                  </a:txBody>
                  <a:tcPr marL="1080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18700">
                <a:tc>
                  <a:txBody>
                    <a:bodyPr/>
                    <a:lstStyle/>
                    <a:p>
                      <a:pPr algn="l"/>
                      <a:r>
                        <a:rPr lang="en-GB" sz="1200" b="0" i="0">
                          <a:solidFill>
                            <a:srgbClr val="333333"/>
                          </a:solidFill>
                          <a:latin typeface="Univers Next for HSBC Light" panose="020B0403030202020203" pitchFamily="34" charset="0"/>
                        </a:rPr>
                        <a:t>Clean Air Zone Charges</a:t>
                      </a:r>
                    </a:p>
                  </a:txBody>
                  <a:tcPr marL="1080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1200" b="0" i="0" dirty="0">
                          <a:solidFill>
                            <a:srgbClr val="333333"/>
                          </a:solidFill>
                          <a:latin typeface="Univers Next for HSBC Light" panose="020B0403030202020203" pitchFamily="34" charset="0"/>
                        </a:rPr>
                        <a:t>Free</a:t>
                      </a:r>
                    </a:p>
                  </a:txBody>
                  <a:tcPr marL="1080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1200" b="0" i="0" dirty="0">
                          <a:latin typeface="Univers Next for HSBC Light" panose="020B0403030202020203" pitchFamily="34" charset="0"/>
                        </a:rPr>
                        <a:t>£9 a day when visiting city centre</a:t>
                      </a:r>
                    </a:p>
                  </a:txBody>
                  <a:tcPr marL="1080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0010529"/>
                  </a:ext>
                </a:extLst>
              </a:tr>
            </a:tbl>
          </a:graphicData>
        </a:graphic>
      </p:graphicFrame>
      <p:sp>
        <p:nvSpPr>
          <p:cNvPr id="3" name="Rectangle 2">
            <a:extLst>
              <a:ext uri="{FF2B5EF4-FFF2-40B4-BE49-F238E27FC236}">
                <a16:creationId xmlns:a16="http://schemas.microsoft.com/office/drawing/2014/main" id="{478B25A9-7739-F834-AC60-06CB82DA93A0}"/>
              </a:ext>
            </a:extLst>
          </p:cNvPr>
          <p:cNvSpPr/>
          <p:nvPr/>
        </p:nvSpPr>
        <p:spPr>
          <a:xfrm>
            <a:off x="550862" y="5405422"/>
            <a:ext cx="11090274" cy="1072085"/>
          </a:xfrm>
          <a:prstGeom prst="rect">
            <a:avLst/>
          </a:prstGeom>
          <a:solidFill>
            <a:srgbClr val="D7D8D6"/>
          </a:solidFill>
          <a:ln w="9525" cap="flat" cmpd="sng" algn="ctr">
            <a:noFill/>
            <a:prstDash val="solid"/>
            <a:miter lim="800000"/>
          </a:ln>
          <a:effectLst/>
        </p:spPr>
        <p:txBody>
          <a:bodyPr lIns="180000" tIns="180000" rIns="180000" bIns="180000" rtlCol="0" anchor="ctr" anchorCtr="0"/>
          <a:lstStyle/>
          <a:p>
            <a:pPr defTabSz="864748">
              <a:lnSpc>
                <a:spcPts val="1986"/>
              </a:lnSpc>
              <a:spcAft>
                <a:spcPts val="567"/>
              </a:spcAft>
              <a:defRPr/>
            </a:pPr>
            <a:endParaRPr lang="en-GB" sz="1600" kern="0" dirty="0">
              <a:solidFill>
                <a:prstClr val="black"/>
              </a:solidFill>
              <a:latin typeface="Univers Next for HSBC Medium" panose="020B0503030202020203" pitchFamily="34" charset="0"/>
            </a:endParaRPr>
          </a:p>
        </p:txBody>
      </p:sp>
      <p:sp>
        <p:nvSpPr>
          <p:cNvPr id="4" name="TextBox 3">
            <a:extLst>
              <a:ext uri="{FF2B5EF4-FFF2-40B4-BE49-F238E27FC236}">
                <a16:creationId xmlns:a16="http://schemas.microsoft.com/office/drawing/2014/main" id="{C8D95A90-A3D4-B71C-9D55-5FBA210FE82B}"/>
              </a:ext>
            </a:extLst>
          </p:cNvPr>
          <p:cNvSpPr txBox="1"/>
          <p:nvPr/>
        </p:nvSpPr>
        <p:spPr>
          <a:xfrm>
            <a:off x="704990" y="5444069"/>
            <a:ext cx="9950095" cy="2299797"/>
          </a:xfrm>
          <a:prstGeom prst="rect">
            <a:avLst/>
          </a:prstGeom>
          <a:noFill/>
        </p:spPr>
        <p:txBody>
          <a:bodyPr wrap="square" numCol="2">
            <a:spAutoFit/>
          </a:bodyPr>
          <a:lstStyle/>
          <a:p>
            <a:pPr marL="298450" marR="5080" indent="-285750">
              <a:spcAft>
                <a:spcPts val="600"/>
              </a:spcAft>
              <a:buClr>
                <a:srgbClr val="DB0011"/>
              </a:buClr>
              <a:buSzPct val="110000"/>
              <a:buFont typeface="System Font Regular"/>
              <a:buChar char="●"/>
            </a:pPr>
            <a:r>
              <a:rPr lang="en-GB" sz="1600" kern="0" dirty="0">
                <a:solidFill>
                  <a:prstClr val="black"/>
                </a:solidFill>
                <a:latin typeface="Univers Next for HSBC Light"/>
              </a:rPr>
              <a:t>Beware Automatic Renewal</a:t>
            </a:r>
          </a:p>
          <a:p>
            <a:pPr marL="298450" marR="5080" indent="-285750">
              <a:spcAft>
                <a:spcPts val="600"/>
              </a:spcAft>
              <a:buClr>
                <a:srgbClr val="DB0011"/>
              </a:buClr>
              <a:buSzPct val="110000"/>
              <a:buFont typeface="System Font Regular"/>
              <a:buChar char="●"/>
            </a:pPr>
            <a:r>
              <a:rPr lang="en-GB" sz="1600" kern="0" dirty="0">
                <a:solidFill>
                  <a:prstClr val="black"/>
                </a:solidFill>
                <a:latin typeface="Univers Next for HSBC Light"/>
              </a:rPr>
              <a:t>Petrol / Diesel / Electric</a:t>
            </a:r>
          </a:p>
          <a:p>
            <a:pPr marL="298450" marR="5080" indent="-285750">
              <a:spcAft>
                <a:spcPts val="600"/>
              </a:spcAft>
              <a:buClr>
                <a:srgbClr val="DB0011"/>
              </a:buClr>
              <a:buSzPct val="110000"/>
              <a:buFont typeface="System Font Regular"/>
              <a:buChar char="●"/>
            </a:pPr>
            <a:r>
              <a:rPr lang="en-GB" sz="1600" kern="0" dirty="0">
                <a:solidFill>
                  <a:prstClr val="black"/>
                </a:solidFill>
                <a:latin typeface="Univers Next for HSBC Light"/>
              </a:rPr>
              <a:t>Automatic vs manual</a:t>
            </a:r>
          </a:p>
          <a:p>
            <a:pPr marL="298450" marR="5080" indent="-285750">
              <a:spcAft>
                <a:spcPts val="600"/>
              </a:spcAft>
              <a:buClr>
                <a:srgbClr val="DB0011"/>
              </a:buClr>
              <a:buSzPct val="110000"/>
              <a:buFont typeface="System Font Regular"/>
              <a:buChar char="●"/>
            </a:pPr>
            <a:endParaRPr lang="en-GB" sz="1600" kern="0" dirty="0">
              <a:solidFill>
                <a:prstClr val="black"/>
              </a:solidFill>
              <a:latin typeface="Univers Next for HSBC Light"/>
            </a:endParaRPr>
          </a:p>
          <a:p>
            <a:pPr marL="298450" marR="5080" indent="-285750">
              <a:spcAft>
                <a:spcPts val="600"/>
              </a:spcAft>
              <a:buClr>
                <a:srgbClr val="DB0011"/>
              </a:buClr>
              <a:buSzPct val="110000"/>
              <a:buFont typeface="System Font Regular"/>
              <a:buChar char="●"/>
            </a:pPr>
            <a:endParaRPr lang="en-GB" sz="1600" kern="0" dirty="0">
              <a:solidFill>
                <a:prstClr val="black"/>
              </a:solidFill>
              <a:latin typeface="Univers Next for HSBC Light"/>
            </a:endParaRPr>
          </a:p>
          <a:p>
            <a:pPr marL="298450" marR="5080" indent="-285750">
              <a:spcAft>
                <a:spcPts val="600"/>
              </a:spcAft>
              <a:buClr>
                <a:srgbClr val="DB0011"/>
              </a:buClr>
              <a:buSzPct val="110000"/>
              <a:buFont typeface="System Font Regular"/>
              <a:buChar char="●"/>
            </a:pPr>
            <a:endParaRPr lang="en-GB" sz="1600" kern="0" dirty="0">
              <a:solidFill>
                <a:prstClr val="black"/>
              </a:solidFill>
              <a:latin typeface="Univers Next for HSBC Light"/>
            </a:endParaRPr>
          </a:p>
          <a:p>
            <a:pPr marL="298450" marR="5080" indent="-285750">
              <a:spcAft>
                <a:spcPts val="600"/>
              </a:spcAft>
              <a:buClr>
                <a:srgbClr val="DB0011"/>
              </a:buClr>
              <a:buSzPct val="110000"/>
              <a:buFont typeface="System Font Regular"/>
              <a:buChar char="●"/>
            </a:pPr>
            <a:endParaRPr lang="en-GB" sz="1600" kern="0" dirty="0">
              <a:solidFill>
                <a:prstClr val="black"/>
              </a:solidFill>
              <a:latin typeface="Univers Next for HSBC Light"/>
            </a:endParaRPr>
          </a:p>
          <a:p>
            <a:pPr marL="298450" marR="5080" indent="-285750">
              <a:spcAft>
                <a:spcPts val="600"/>
              </a:spcAft>
              <a:buClr>
                <a:srgbClr val="DB0011"/>
              </a:buClr>
              <a:buSzPct val="110000"/>
              <a:buFont typeface="System Font Regular"/>
              <a:buChar char="●"/>
            </a:pPr>
            <a:r>
              <a:rPr lang="en-GB" sz="1600" kern="0" dirty="0">
                <a:solidFill>
                  <a:prstClr val="black"/>
                </a:solidFill>
                <a:latin typeface="Univers Next for HSBC Light"/>
              </a:rPr>
              <a:t>Running costs / fuel</a:t>
            </a:r>
          </a:p>
          <a:p>
            <a:pPr marL="298450" marR="5080" indent="-285750">
              <a:spcAft>
                <a:spcPts val="600"/>
              </a:spcAft>
              <a:buClr>
                <a:srgbClr val="DB0011"/>
              </a:buClr>
              <a:buSzPct val="110000"/>
              <a:buFont typeface="System Font Regular"/>
              <a:buChar char="●"/>
            </a:pPr>
            <a:r>
              <a:rPr lang="en-GB" sz="1600" kern="0" dirty="0">
                <a:solidFill>
                  <a:prstClr val="black"/>
                </a:solidFill>
                <a:latin typeface="Univers Next for HSBC Light"/>
              </a:rPr>
              <a:t>Breakdown cover</a:t>
            </a:r>
          </a:p>
          <a:p>
            <a:pPr marL="298450" marR="5080" indent="-285750">
              <a:spcAft>
                <a:spcPts val="600"/>
              </a:spcAft>
              <a:buClr>
                <a:srgbClr val="DB0011"/>
              </a:buClr>
              <a:buSzPct val="110000"/>
              <a:buFont typeface="System Font Regular"/>
              <a:buChar char="●"/>
            </a:pPr>
            <a:r>
              <a:rPr lang="en-GB" sz="1600" kern="0" dirty="0">
                <a:solidFill>
                  <a:prstClr val="black"/>
                </a:solidFill>
                <a:latin typeface="Univers Next for HSBC Light"/>
              </a:rPr>
              <a:t>Cost of repairs (Older cars = Higher Maintenance)</a:t>
            </a:r>
          </a:p>
          <a:p>
            <a:pPr marL="298450" marR="5080" indent="-285750">
              <a:spcAft>
                <a:spcPts val="600"/>
              </a:spcAft>
              <a:buClr>
                <a:srgbClr val="DB0011"/>
              </a:buClr>
              <a:buSzPct val="110000"/>
              <a:buFont typeface="System Font Regular"/>
              <a:buChar char="●"/>
            </a:pPr>
            <a:endParaRPr lang="en-GB" sz="1600" kern="0" dirty="0">
              <a:solidFill>
                <a:prstClr val="black"/>
              </a:solidFill>
              <a:latin typeface="Univers Next for HSBC Light"/>
            </a:endParaRPr>
          </a:p>
          <a:p>
            <a:pPr marL="298450" marR="5080" indent="-285750">
              <a:spcAft>
                <a:spcPts val="600"/>
              </a:spcAft>
              <a:buClr>
                <a:srgbClr val="DB0011"/>
              </a:buClr>
              <a:buSzPct val="110000"/>
              <a:buFont typeface="System Font Regular"/>
              <a:buChar char="●"/>
            </a:pPr>
            <a:endParaRPr lang="en-GB" sz="1600" kern="0" dirty="0">
              <a:solidFill>
                <a:prstClr val="black"/>
              </a:solidFill>
              <a:latin typeface="Univers Next for HSBC Light"/>
            </a:endParaRPr>
          </a:p>
          <a:p>
            <a:pPr marL="298450" marR="5080" indent="-285750">
              <a:spcAft>
                <a:spcPts val="600"/>
              </a:spcAft>
              <a:buClr>
                <a:srgbClr val="DB0011"/>
              </a:buClr>
              <a:buSzPct val="110000"/>
              <a:buFont typeface="System Font Regular"/>
              <a:buChar char="●"/>
            </a:pPr>
            <a:endParaRPr lang="en-GB" sz="1600" kern="0" dirty="0">
              <a:solidFill>
                <a:prstClr val="black"/>
              </a:solidFill>
              <a:latin typeface="Univers Next for HSBC Light"/>
            </a:endParaRPr>
          </a:p>
          <a:p>
            <a:pPr marL="298450" marR="5080" indent="-285750">
              <a:spcAft>
                <a:spcPts val="600"/>
              </a:spcAft>
              <a:buClr>
                <a:srgbClr val="DB0011"/>
              </a:buClr>
              <a:buSzPct val="110000"/>
              <a:buFont typeface="System Font Regular"/>
              <a:buChar char="●"/>
            </a:pPr>
            <a:endParaRPr lang="en-GB" sz="1600" kern="0" dirty="0">
              <a:solidFill>
                <a:prstClr val="black"/>
              </a:solidFill>
              <a:latin typeface="Univers Next for HSBC Light"/>
            </a:endParaRPr>
          </a:p>
        </p:txBody>
      </p:sp>
      <p:grpSp>
        <p:nvGrpSpPr>
          <p:cNvPr id="12" name="Group 11">
            <a:extLst>
              <a:ext uri="{FF2B5EF4-FFF2-40B4-BE49-F238E27FC236}">
                <a16:creationId xmlns:a16="http://schemas.microsoft.com/office/drawing/2014/main" id="{031FD308-BC92-010C-9232-EC2014950955}"/>
              </a:ext>
            </a:extLst>
          </p:cNvPr>
          <p:cNvGrpSpPr/>
          <p:nvPr/>
        </p:nvGrpSpPr>
        <p:grpSpPr>
          <a:xfrm>
            <a:off x="8000413" y="-280829"/>
            <a:ext cx="2159000" cy="2159000"/>
            <a:chOff x="9534524" y="-280829"/>
            <a:chExt cx="2159000" cy="2159000"/>
          </a:xfrm>
        </p:grpSpPr>
        <p:sp>
          <p:nvSpPr>
            <p:cNvPr id="9" name="Oval 8">
              <a:extLst>
                <a:ext uri="{FF2B5EF4-FFF2-40B4-BE49-F238E27FC236}">
                  <a16:creationId xmlns:a16="http://schemas.microsoft.com/office/drawing/2014/main" id="{87807556-87EE-E1DE-5F80-7F68748510BD}"/>
                </a:ext>
              </a:extLst>
            </p:cNvPr>
            <p:cNvSpPr/>
            <p:nvPr/>
          </p:nvSpPr>
          <p:spPr>
            <a:xfrm>
              <a:off x="9534524" y="1012178"/>
              <a:ext cx="2159000" cy="254780"/>
            </a:xfrm>
            <a:prstGeom prst="ellipse">
              <a:avLst/>
            </a:prstGeom>
            <a:solidFill>
              <a:schemeClr val="tx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ar on a black background&#10;&#10;Description automatically generated">
              <a:extLst>
                <a:ext uri="{FF2B5EF4-FFF2-40B4-BE49-F238E27FC236}">
                  <a16:creationId xmlns:a16="http://schemas.microsoft.com/office/drawing/2014/main" id="{3C9C2F85-6B99-AD00-D13B-FBD2C37715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34524" y="-280829"/>
              <a:ext cx="2159000" cy="2159000"/>
            </a:xfrm>
            <a:prstGeom prst="rect">
              <a:avLst/>
            </a:prstGeom>
          </p:spPr>
        </p:pic>
      </p:grpSp>
      <p:sp>
        <p:nvSpPr>
          <p:cNvPr id="13" name="TextBox 12">
            <a:extLst>
              <a:ext uri="{FF2B5EF4-FFF2-40B4-BE49-F238E27FC236}">
                <a16:creationId xmlns:a16="http://schemas.microsoft.com/office/drawing/2014/main" id="{3A3668CA-56A1-A304-80BE-59C4E0073407}"/>
              </a:ext>
            </a:extLst>
          </p:cNvPr>
          <p:cNvSpPr txBox="1"/>
          <p:nvPr/>
        </p:nvSpPr>
        <p:spPr>
          <a:xfrm>
            <a:off x="7427913" y="6593968"/>
            <a:ext cx="4213223" cy="246221"/>
          </a:xfrm>
          <a:prstGeom prst="rect">
            <a:avLst/>
          </a:prstGeom>
          <a:noFill/>
        </p:spPr>
        <p:txBody>
          <a:bodyPr wrap="square" rtlCol="0">
            <a:spAutoFit/>
          </a:bodyPr>
          <a:lstStyle/>
          <a:p>
            <a:pPr algn="r"/>
            <a:r>
              <a:rPr lang="en-US" sz="1000" b="0" i="0" dirty="0">
                <a:latin typeface="Univers Next for HSBC Light" panose="020B0403030202020203" pitchFamily="34" charset="0"/>
              </a:rPr>
              <a:t>Module 2 – Session 4 – </a:t>
            </a:r>
            <a:r>
              <a:rPr lang="en-GB" sz="1000" dirty="0">
                <a:solidFill>
                  <a:srgbClr val="000000"/>
                </a:solidFill>
                <a:latin typeface="Univers Next for HSBC Light" panose="020B0403030202020203" pitchFamily="34" charset="0"/>
              </a:rPr>
              <a:t>Financial Planning </a:t>
            </a:r>
            <a:endParaRPr lang="en-US" sz="1000" b="0" i="0" dirty="0">
              <a:latin typeface="Univers Next for HSBC Light" panose="020B0403030202020203" pitchFamily="34" charset="0"/>
            </a:endParaRPr>
          </a:p>
        </p:txBody>
      </p:sp>
      <p:pic>
        <p:nvPicPr>
          <p:cNvPr id="5" name="Picture 4" descr="A question mark and a question mark in a chat bubble&#10;&#10;Description automatically generated">
            <a:extLst>
              <a:ext uri="{FF2B5EF4-FFF2-40B4-BE49-F238E27FC236}">
                <a16:creationId xmlns:a16="http://schemas.microsoft.com/office/drawing/2014/main" id="{B3F8BA24-D4DB-AFB1-41FF-4EDD8C94CBB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31913" y="321972"/>
            <a:ext cx="953397" cy="953397"/>
          </a:xfrm>
          <a:prstGeom prst="rect">
            <a:avLst/>
          </a:prstGeom>
        </p:spPr>
      </p:pic>
    </p:spTree>
    <p:extLst>
      <p:ext uri="{BB962C8B-B14F-4D97-AF65-F5344CB8AC3E}">
        <p14:creationId xmlns:p14="http://schemas.microsoft.com/office/powerpoint/2010/main" val="139062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theme/theme1.xml><?xml version="1.0" encoding="utf-8"?>
<a:theme xmlns:a="http://schemas.openxmlformats.org/drawingml/2006/main" name="4_Non-Message Driven">
  <a:themeElements>
    <a:clrScheme name="HSBC Colour pallete 2018">
      <a:dk1>
        <a:srgbClr val="000000"/>
      </a:dk1>
      <a:lt1>
        <a:srgbClr val="FFFFFF"/>
      </a:lt1>
      <a:dk2>
        <a:srgbClr val="4E48C7"/>
      </a:dk2>
      <a:lt2>
        <a:srgbClr val="0F79D6"/>
      </a:lt2>
      <a:accent1>
        <a:srgbClr val="DB0011"/>
      </a:accent1>
      <a:accent2>
        <a:srgbClr val="000000"/>
      </a:accent2>
      <a:accent3>
        <a:srgbClr val="767676"/>
      </a:accent3>
      <a:accent4>
        <a:srgbClr val="D7D8D6"/>
      </a:accent4>
      <a:accent5>
        <a:srgbClr val="B57E10"/>
      </a:accent5>
      <a:accent6>
        <a:srgbClr val="488F29"/>
      </a:accent6>
      <a:hlink>
        <a:srgbClr val="767676"/>
      </a:hlink>
      <a:folHlink>
        <a:srgbClr val="D7D8D6"/>
      </a:folHlink>
    </a:clrScheme>
    <a:fontScheme name="Custom 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lnDef>
  </a:objectDefaults>
  <a:extraClrSchemeLst>
    <a:extraClrScheme>
      <a:clrScheme name="A4 Non-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clrMap bg1="lt1" tx1="dk1" bg2="lt2" tx2="dk2" accent1="accent1" accent2="accent2" accent3="accent3" accent4="accent4" accent5="accent5" accent6="accent6" hlink="hlink" folHlink="folHlink"/>
    </a:extraClrScheme>
  </a:extraClrSchemeLst>
  <a:custClrLst>
    <a:custClr name="Primary_01">
      <a:srgbClr val="DB0011"/>
    </a:custClr>
    <a:custClr name="Primary_02">
      <a:srgbClr val="000000"/>
    </a:custClr>
    <a:custClr name="Primary_03">
      <a:srgbClr val="FFFFFF"/>
    </a:custClr>
    <a:custClr name="Primary_04">
      <a:srgbClr val="767676"/>
    </a:custClr>
    <a:custClr name="Primary_05">
      <a:srgbClr val="D7D8D6"/>
    </a:custClr>
    <a:custClr name="Primary_06">
      <a:srgbClr val="7770FF"/>
    </a:custClr>
    <a:custClr name="Primary_07">
      <a:srgbClr val="4E48C7"/>
    </a:custClr>
    <a:custClr name="Primary_08">
      <a:srgbClr val="36A1FF"/>
    </a:custClr>
    <a:custClr name="Primary_09">
      <a:srgbClr val="0F79D6"/>
    </a:custClr>
    <a:custClr name="Primary_10">
      <a:srgbClr val="2EB8B1"/>
    </a:custClr>
    <a:custClr name="Primary_11">
      <a:srgbClr val="008580"/>
    </a:custClr>
    <a:custClr name="Primary_12">
      <a:srgbClr val="61C238"/>
    </a:custClr>
    <a:custClr name="Primary_13">
      <a:srgbClr val="488F29"/>
    </a:custClr>
    <a:custClr name="Primary_14">
      <a:srgbClr val="E8A215"/>
    </a:custClr>
    <a:custClr name="Primary_15">
      <a:srgbClr val="B57E10"/>
    </a:custClr>
    <a:custClr name="Blank_01">
      <a:srgbClr val="FFFFFF"/>
    </a:custClr>
    <a:custClr name="Blank_02">
      <a:srgbClr val="FFFFFF"/>
    </a:custClr>
    <a:custClr name="Blank_03">
      <a:srgbClr val="FFFFFF"/>
    </a:custClr>
    <a:custClr name="Blank_04">
      <a:srgbClr val="FFFFFF"/>
    </a:custClr>
    <a:custClr name="Blank_05">
      <a:srgbClr val="FFFFFF"/>
    </a:custClr>
    <a:custClr name="RAG_Red">
      <a:srgbClr val="A8000B"/>
    </a:custClr>
    <a:custClr name="RAG_Amber">
      <a:srgbClr val="E8A215"/>
    </a:custClr>
    <a:custClr name="RAG_Green">
      <a:srgbClr val="008580"/>
    </a:custClr>
  </a:custClrLst>
  <a:extLst>
    <a:ext uri="{05A4C25C-085E-4340-85A3-A5531E510DB2}">
      <thm15:themeFamily xmlns:thm15="http://schemas.microsoft.com/office/thememl/2012/main" name="HSBC A4 Landscape 2018.potx" id="{72A842D0-FAB5-412B-B239-383E6E258A2B}" vid="{3D94EECA-5FB5-4A47-92FA-68DDA705840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9893</TotalTime>
  <Words>1257</Words>
  <Application>Microsoft Office PowerPoint</Application>
  <PresentationFormat>Widescreen</PresentationFormat>
  <Paragraphs>271</Paragraphs>
  <Slides>11</Slides>
  <Notes>11</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11</vt:i4>
      </vt:variant>
    </vt:vector>
  </HeadingPairs>
  <TitlesOfParts>
    <vt:vector size="27" baseType="lpstr">
      <vt:lpstr>Arial</vt:lpstr>
      <vt:lpstr>Calibri</vt:lpstr>
      <vt:lpstr>Helvetica Neue for HSBC Lt</vt:lpstr>
      <vt:lpstr>Symbol</vt:lpstr>
      <vt:lpstr>System Font Regular</vt:lpstr>
      <vt:lpstr>Times New Roman</vt:lpstr>
      <vt:lpstr>Univers Next for HSBC Bold</vt:lpstr>
      <vt:lpstr>Univers Next for HSBC Light</vt:lpstr>
      <vt:lpstr>Univers Next for HSBC Medium</vt:lpstr>
      <vt:lpstr>Univers Next for HSBC Regular</vt:lpstr>
      <vt:lpstr>Univers Next for HSBC Thin</vt:lpstr>
      <vt:lpstr>UniversNextforHSBC-Light</vt:lpstr>
      <vt:lpstr>Wingdings</vt:lpstr>
      <vt:lpstr>Wingdings 2</vt:lpstr>
      <vt:lpstr>4_Non-Message Driven</vt:lpstr>
      <vt:lpstr>Custom Design</vt:lpstr>
      <vt:lpstr>Financial Planning and Budgeting</vt:lpstr>
      <vt:lpstr>Life Stages</vt:lpstr>
      <vt:lpstr>Life Stages</vt:lpstr>
      <vt:lpstr>What is in a financial plan?</vt:lpstr>
      <vt:lpstr>What could disrupt financial plans?</vt:lpstr>
      <vt:lpstr>Protection</vt:lpstr>
      <vt:lpstr>Life and Illness</vt:lpstr>
      <vt:lpstr>Home Insurance</vt:lpstr>
      <vt:lpstr>Car Insurance Case Study</vt:lpstr>
      <vt:lpstr>Car Insurance</vt:lpstr>
      <vt:lpstr>Stretch Challenge</vt:lpstr>
    </vt:vector>
  </TitlesOfParts>
  <Manager/>
  <Company>HSBC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Money vs Income</dc:title>
  <dc:subject/>
  <dc:creator>Harrison GREEN</dc:creator>
  <cp:keywords/>
  <dc:description/>
  <cp:lastModifiedBy>Annette WHALLEY</cp:lastModifiedBy>
  <cp:revision>126</cp:revision>
  <dcterms:created xsi:type="dcterms:W3CDTF">2023-07-31T12:19:01Z</dcterms:created>
  <dcterms:modified xsi:type="dcterms:W3CDTF">2024-09-18T20:53:35Z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486a02c-2dfb-4efe-823f-aa2d1f0e6ab7_Enabled">
    <vt:lpwstr>true</vt:lpwstr>
  </property>
  <property fmtid="{D5CDD505-2E9C-101B-9397-08002B2CF9AE}" pid="3" name="MSIP_Label_3486a02c-2dfb-4efe-823f-aa2d1f0e6ab7_SetDate">
    <vt:lpwstr>2024-09-18T20:53:35Z</vt:lpwstr>
  </property>
  <property fmtid="{D5CDD505-2E9C-101B-9397-08002B2CF9AE}" pid="4" name="MSIP_Label_3486a02c-2dfb-4efe-823f-aa2d1f0e6ab7_Method">
    <vt:lpwstr>Privileged</vt:lpwstr>
  </property>
  <property fmtid="{D5CDD505-2E9C-101B-9397-08002B2CF9AE}" pid="5" name="MSIP_Label_3486a02c-2dfb-4efe-823f-aa2d1f0e6ab7_Name">
    <vt:lpwstr>CLAPUBLIC</vt:lpwstr>
  </property>
  <property fmtid="{D5CDD505-2E9C-101B-9397-08002B2CF9AE}" pid="6" name="MSIP_Label_3486a02c-2dfb-4efe-823f-aa2d1f0e6ab7_SiteId">
    <vt:lpwstr>e0fd434d-ba64-497b-90d2-859c472e1a92</vt:lpwstr>
  </property>
  <property fmtid="{D5CDD505-2E9C-101B-9397-08002B2CF9AE}" pid="7" name="MSIP_Label_3486a02c-2dfb-4efe-823f-aa2d1f0e6ab7_ActionId">
    <vt:lpwstr>6fc503f3-7991-41ce-b8be-e1f70d964e26</vt:lpwstr>
  </property>
  <property fmtid="{D5CDD505-2E9C-101B-9397-08002B2CF9AE}" pid="8" name="MSIP_Label_3486a02c-2dfb-4efe-823f-aa2d1f0e6ab7_ContentBits">
    <vt:lpwstr>2</vt:lpwstr>
  </property>
  <property fmtid="{D5CDD505-2E9C-101B-9397-08002B2CF9AE}" pid="9" name="Classification">
    <vt:lpwstr>PUBLIC</vt:lpwstr>
  </property>
</Properties>
</file>