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9" r:id="rId3"/>
    <p:sldMasterId id="2147483676" r:id="rId4"/>
  </p:sldMasterIdLst>
  <p:notesMasterIdLst>
    <p:notesMasterId r:id="rId15"/>
  </p:notesMasterIdLst>
  <p:sldIdLst>
    <p:sldId id="361" r:id="rId5"/>
    <p:sldId id="257" r:id="rId6"/>
    <p:sldId id="366" r:id="rId7"/>
    <p:sldId id="261" r:id="rId8"/>
    <p:sldId id="273" r:id="rId9"/>
    <p:sldId id="263" r:id="rId10"/>
    <p:sldId id="362" r:id="rId11"/>
    <p:sldId id="280" r:id="rId12"/>
    <p:sldId id="365" r:id="rId13"/>
    <p:sldId id="3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327"/>
    <a:srgbClr val="F79937"/>
    <a:srgbClr val="FADE00"/>
    <a:srgbClr val="8DC340"/>
    <a:srgbClr val="059D4C"/>
    <a:srgbClr val="4BC203"/>
    <a:srgbClr val="FEDA03"/>
    <a:srgbClr val="FE1643"/>
    <a:srgbClr val="FFA000"/>
    <a:srgbClr val="FEC1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64512" autoAdjust="0"/>
  </p:normalViewPr>
  <p:slideViewPr>
    <p:cSldViewPr snapToGrid="0">
      <p:cViewPr varScale="1">
        <p:scale>
          <a:sx n="70" d="100"/>
          <a:sy n="70" d="100"/>
        </p:scale>
        <p:origin x="26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65985-AE19-48E4-A1DC-E6957D7CCFA5}"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B480-CD65-4E20-AE96-04BCB5B884BE}" type="slidenum">
              <a:rPr lang="en-GB" smtClean="0"/>
              <a:t>‹#›</a:t>
            </a:fld>
            <a:endParaRPr lang="en-GB"/>
          </a:p>
        </p:txBody>
      </p:sp>
    </p:spTree>
    <p:extLst>
      <p:ext uri="{BB962C8B-B14F-4D97-AF65-F5344CB8AC3E}">
        <p14:creationId xmlns:p14="http://schemas.microsoft.com/office/powerpoint/2010/main" val="19401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56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09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FBB49-A62D-4379-9D4E-906C96DEC85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97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CA788-F407-4E29-AEA2-439DB7D106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5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CA788-F407-4E29-AEA2-439DB7D106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98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CA788-F407-4E29-AEA2-439DB7D106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2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150"/>
              </a:lnSpc>
              <a:spcBef>
                <a:spcPts val="12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41D88-C5DC-4E30-8A1A-1AF0B350AF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25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CA788-F407-4E29-AEA2-439DB7D106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75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New Roman" pitchFamily="18" charset="0"/>
              <a:ea typeface="ＭＳ Ｐゴシック"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41D88-C5DC-4E30-8A1A-1AF0B350AF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03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13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New Roman" pitchFamily="18" charset="0"/>
              <a:ea typeface="ＭＳ Ｐゴシック"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41D88-C5DC-4E30-8A1A-1AF0B350AF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
            <a:ext cx="12193399" cy="685268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17" name="bk object 17"/>
          <p:cNvSpPr/>
          <p:nvPr/>
        </p:nvSpPr>
        <p:spPr>
          <a:xfrm>
            <a:off x="557460" y="6097996"/>
            <a:ext cx="395158" cy="394430"/>
          </a:xfrm>
          <a:custGeom>
            <a:avLst/>
            <a:gdLst/>
            <a:ahLst/>
            <a:cxnLst/>
            <a:rect l="l" t="t" r="r" b="b"/>
            <a:pathLst>
              <a:path w="394334" h="393700">
                <a:moveTo>
                  <a:pt x="0" y="393179"/>
                </a:moveTo>
                <a:lnTo>
                  <a:pt x="394093" y="393179"/>
                </a:lnTo>
                <a:lnTo>
                  <a:pt x="394093" y="0"/>
                </a:lnTo>
                <a:lnTo>
                  <a:pt x="0" y="0"/>
                </a:lnTo>
                <a:lnTo>
                  <a:pt x="0" y="393179"/>
                </a:lnTo>
                <a:close/>
              </a:path>
            </a:pathLst>
          </a:custGeom>
          <a:solidFill>
            <a:srgbClr val="FFFFFF"/>
          </a:solidFill>
        </p:spPr>
        <p:txBody>
          <a:bodyPr wrap="square" lIns="0" tIns="0" rIns="0" bIns="0" rtlCol="0"/>
          <a:lstStyle/>
          <a:p>
            <a:endParaRPr sz="1803"/>
          </a:p>
        </p:txBody>
      </p:sp>
      <p:sp>
        <p:nvSpPr>
          <p:cNvPr id="18" name="bk object 18"/>
          <p:cNvSpPr/>
          <p:nvPr/>
        </p:nvSpPr>
        <p:spPr>
          <a:xfrm>
            <a:off x="952044" y="6097911"/>
            <a:ext cx="197261" cy="394430"/>
          </a:xfrm>
          <a:custGeom>
            <a:avLst/>
            <a:gdLst/>
            <a:ahLst/>
            <a:cxnLst/>
            <a:rect l="l" t="t" r="r" b="b"/>
            <a:pathLst>
              <a:path w="196850" h="393700">
                <a:moveTo>
                  <a:pt x="0" y="0"/>
                </a:moveTo>
                <a:lnTo>
                  <a:pt x="0" y="393382"/>
                </a:lnTo>
                <a:lnTo>
                  <a:pt x="196684" y="196697"/>
                </a:lnTo>
                <a:lnTo>
                  <a:pt x="0" y="0"/>
                </a:lnTo>
                <a:close/>
              </a:path>
            </a:pathLst>
          </a:custGeom>
          <a:solidFill>
            <a:srgbClr val="ED1C24"/>
          </a:solidFill>
        </p:spPr>
        <p:txBody>
          <a:bodyPr wrap="square" lIns="0" tIns="0" rIns="0" bIns="0" rtlCol="0"/>
          <a:lstStyle/>
          <a:p>
            <a:endParaRPr sz="1803"/>
          </a:p>
        </p:txBody>
      </p:sp>
      <p:sp>
        <p:nvSpPr>
          <p:cNvPr id="19" name="bk object 19"/>
          <p:cNvSpPr/>
          <p:nvPr/>
        </p:nvSpPr>
        <p:spPr>
          <a:xfrm>
            <a:off x="557848" y="6097911"/>
            <a:ext cx="394522" cy="197215"/>
          </a:xfrm>
          <a:custGeom>
            <a:avLst/>
            <a:gdLst/>
            <a:ahLst/>
            <a:cxnLst/>
            <a:rect l="l" t="t" r="r" b="b"/>
            <a:pathLst>
              <a:path w="393700" h="196850">
                <a:moveTo>
                  <a:pt x="393382" y="0"/>
                </a:moveTo>
                <a:lnTo>
                  <a:pt x="0" y="0"/>
                </a:lnTo>
                <a:lnTo>
                  <a:pt x="196684" y="196697"/>
                </a:lnTo>
                <a:lnTo>
                  <a:pt x="393382" y="0"/>
                </a:lnTo>
                <a:close/>
              </a:path>
            </a:pathLst>
          </a:custGeom>
          <a:solidFill>
            <a:srgbClr val="ED1C24"/>
          </a:solidFill>
        </p:spPr>
        <p:txBody>
          <a:bodyPr wrap="square" lIns="0" tIns="0" rIns="0" bIns="0" rtlCol="0"/>
          <a:lstStyle/>
          <a:p>
            <a:endParaRPr sz="1803"/>
          </a:p>
        </p:txBody>
      </p:sp>
      <p:sp>
        <p:nvSpPr>
          <p:cNvPr id="20" name="bk object 20"/>
          <p:cNvSpPr/>
          <p:nvPr/>
        </p:nvSpPr>
        <p:spPr>
          <a:xfrm>
            <a:off x="360753" y="6097911"/>
            <a:ext cx="197261" cy="394430"/>
          </a:xfrm>
          <a:custGeom>
            <a:avLst/>
            <a:gdLst/>
            <a:ahLst/>
            <a:cxnLst/>
            <a:rect l="l" t="t" r="r" b="b"/>
            <a:pathLst>
              <a:path w="196850" h="393700">
                <a:moveTo>
                  <a:pt x="196684" y="0"/>
                </a:moveTo>
                <a:lnTo>
                  <a:pt x="0" y="196684"/>
                </a:lnTo>
                <a:lnTo>
                  <a:pt x="196684" y="393382"/>
                </a:lnTo>
                <a:lnTo>
                  <a:pt x="196684" y="0"/>
                </a:lnTo>
                <a:close/>
              </a:path>
            </a:pathLst>
          </a:custGeom>
          <a:solidFill>
            <a:srgbClr val="ED1C24"/>
          </a:solidFill>
        </p:spPr>
        <p:txBody>
          <a:bodyPr wrap="square" lIns="0" tIns="0" rIns="0" bIns="0" rtlCol="0"/>
          <a:lstStyle/>
          <a:p>
            <a:endParaRPr sz="1803"/>
          </a:p>
        </p:txBody>
      </p:sp>
      <p:sp>
        <p:nvSpPr>
          <p:cNvPr id="21" name="bk object 21"/>
          <p:cNvSpPr/>
          <p:nvPr/>
        </p:nvSpPr>
        <p:spPr>
          <a:xfrm>
            <a:off x="557848" y="6294964"/>
            <a:ext cx="394522" cy="197215"/>
          </a:xfrm>
          <a:custGeom>
            <a:avLst/>
            <a:gdLst/>
            <a:ahLst/>
            <a:cxnLst/>
            <a:rect l="l" t="t" r="r" b="b"/>
            <a:pathLst>
              <a:path w="393700" h="196850">
                <a:moveTo>
                  <a:pt x="196684" y="0"/>
                </a:moveTo>
                <a:lnTo>
                  <a:pt x="0" y="196697"/>
                </a:lnTo>
                <a:lnTo>
                  <a:pt x="393382" y="196697"/>
                </a:lnTo>
                <a:lnTo>
                  <a:pt x="196684" y="0"/>
                </a:lnTo>
                <a:close/>
              </a:path>
            </a:pathLst>
          </a:custGeom>
          <a:solidFill>
            <a:srgbClr val="ED1C24"/>
          </a:solidFill>
        </p:spPr>
        <p:txBody>
          <a:bodyPr wrap="square" lIns="0" tIns="0" rIns="0" bIns="0" rtlCol="0"/>
          <a:lstStyle/>
          <a:p>
            <a:endParaRPr sz="1803"/>
          </a:p>
        </p:txBody>
      </p:sp>
      <p:sp>
        <p:nvSpPr>
          <p:cNvPr id="22" name="bk object 22"/>
          <p:cNvSpPr/>
          <p:nvPr/>
        </p:nvSpPr>
        <p:spPr>
          <a:xfrm>
            <a:off x="1214850" y="6306953"/>
            <a:ext cx="36271" cy="69980"/>
          </a:xfrm>
          <a:custGeom>
            <a:avLst/>
            <a:gdLst/>
            <a:ahLst/>
            <a:cxnLst/>
            <a:rect l="l" t="t" r="r" b="b"/>
            <a:pathLst>
              <a:path w="36194" h="69850">
                <a:moveTo>
                  <a:pt x="0" y="69850"/>
                </a:moveTo>
                <a:lnTo>
                  <a:pt x="35775" y="69850"/>
                </a:lnTo>
                <a:lnTo>
                  <a:pt x="35775" y="0"/>
                </a:lnTo>
                <a:lnTo>
                  <a:pt x="0" y="0"/>
                </a:lnTo>
                <a:lnTo>
                  <a:pt x="0" y="69850"/>
                </a:lnTo>
                <a:close/>
              </a:path>
            </a:pathLst>
          </a:custGeom>
          <a:solidFill>
            <a:srgbClr val="FFFFFF"/>
          </a:solidFill>
        </p:spPr>
        <p:txBody>
          <a:bodyPr wrap="square" lIns="0" tIns="0" rIns="0" bIns="0" rtlCol="0"/>
          <a:lstStyle/>
          <a:p>
            <a:endParaRPr sz="1803"/>
          </a:p>
        </p:txBody>
      </p:sp>
      <p:sp>
        <p:nvSpPr>
          <p:cNvPr id="23" name="bk object 23"/>
          <p:cNvSpPr/>
          <p:nvPr/>
        </p:nvSpPr>
        <p:spPr>
          <a:xfrm>
            <a:off x="1214851" y="6293594"/>
            <a:ext cx="143173" cy="0"/>
          </a:xfrm>
          <a:custGeom>
            <a:avLst/>
            <a:gdLst/>
            <a:ahLst/>
            <a:cxnLst/>
            <a:rect l="l" t="t" r="r" b="b"/>
            <a:pathLst>
              <a:path w="142875">
                <a:moveTo>
                  <a:pt x="0" y="0"/>
                </a:moveTo>
                <a:lnTo>
                  <a:pt x="142862" y="0"/>
                </a:lnTo>
              </a:path>
            </a:pathLst>
          </a:custGeom>
          <a:ln w="26670">
            <a:solidFill>
              <a:srgbClr val="FFFFFF"/>
            </a:solidFill>
          </a:ln>
        </p:spPr>
        <p:txBody>
          <a:bodyPr wrap="square" lIns="0" tIns="0" rIns="0" bIns="0" rtlCol="0"/>
          <a:lstStyle/>
          <a:p>
            <a:endParaRPr sz="1803"/>
          </a:p>
        </p:txBody>
      </p:sp>
      <p:sp>
        <p:nvSpPr>
          <p:cNvPr id="24" name="bk object 24"/>
          <p:cNvSpPr/>
          <p:nvPr/>
        </p:nvSpPr>
        <p:spPr>
          <a:xfrm>
            <a:off x="1214850" y="6212799"/>
            <a:ext cx="36271" cy="67435"/>
          </a:xfrm>
          <a:custGeom>
            <a:avLst/>
            <a:gdLst/>
            <a:ahLst/>
            <a:cxnLst/>
            <a:rect l="l" t="t" r="r" b="b"/>
            <a:pathLst>
              <a:path w="36194" h="67310">
                <a:moveTo>
                  <a:pt x="0" y="67310"/>
                </a:moveTo>
                <a:lnTo>
                  <a:pt x="35775" y="67310"/>
                </a:lnTo>
                <a:lnTo>
                  <a:pt x="35775" y="0"/>
                </a:lnTo>
                <a:lnTo>
                  <a:pt x="0" y="0"/>
                </a:lnTo>
                <a:lnTo>
                  <a:pt x="0" y="67310"/>
                </a:lnTo>
                <a:close/>
              </a:path>
            </a:pathLst>
          </a:custGeom>
          <a:solidFill>
            <a:srgbClr val="FFFFFF"/>
          </a:solidFill>
        </p:spPr>
        <p:txBody>
          <a:bodyPr wrap="square" lIns="0" tIns="0" rIns="0" bIns="0" rtlCol="0"/>
          <a:lstStyle/>
          <a:p>
            <a:endParaRPr sz="1803"/>
          </a:p>
        </p:txBody>
      </p:sp>
      <p:sp>
        <p:nvSpPr>
          <p:cNvPr id="25" name="bk object 25"/>
          <p:cNvSpPr/>
          <p:nvPr/>
        </p:nvSpPr>
        <p:spPr>
          <a:xfrm>
            <a:off x="1322160" y="6306954"/>
            <a:ext cx="36271" cy="70616"/>
          </a:xfrm>
          <a:custGeom>
            <a:avLst/>
            <a:gdLst/>
            <a:ahLst/>
            <a:cxnLst/>
            <a:rect l="l" t="t" r="r" b="b"/>
            <a:pathLst>
              <a:path w="36194" h="70485">
                <a:moveTo>
                  <a:pt x="35775" y="0"/>
                </a:moveTo>
                <a:lnTo>
                  <a:pt x="0" y="0"/>
                </a:lnTo>
                <a:lnTo>
                  <a:pt x="0" y="70408"/>
                </a:lnTo>
                <a:lnTo>
                  <a:pt x="35775" y="70408"/>
                </a:lnTo>
                <a:lnTo>
                  <a:pt x="35775" y="0"/>
                </a:lnTo>
                <a:close/>
              </a:path>
            </a:pathLst>
          </a:custGeom>
          <a:solidFill>
            <a:srgbClr val="FFFFFF"/>
          </a:solidFill>
        </p:spPr>
        <p:txBody>
          <a:bodyPr wrap="square" lIns="0" tIns="0" rIns="0" bIns="0" rtlCol="0"/>
          <a:lstStyle/>
          <a:p>
            <a:endParaRPr sz="1803"/>
          </a:p>
        </p:txBody>
      </p:sp>
      <p:sp>
        <p:nvSpPr>
          <p:cNvPr id="26" name="bk object 26"/>
          <p:cNvSpPr/>
          <p:nvPr/>
        </p:nvSpPr>
        <p:spPr>
          <a:xfrm>
            <a:off x="1322160" y="6212456"/>
            <a:ext cx="36271" cy="68071"/>
          </a:xfrm>
          <a:custGeom>
            <a:avLst/>
            <a:gdLst/>
            <a:ahLst/>
            <a:cxnLst/>
            <a:rect l="l" t="t" r="r" b="b"/>
            <a:pathLst>
              <a:path w="36194" h="67945">
                <a:moveTo>
                  <a:pt x="35775" y="0"/>
                </a:moveTo>
                <a:lnTo>
                  <a:pt x="0" y="0"/>
                </a:lnTo>
                <a:lnTo>
                  <a:pt x="0" y="67436"/>
                </a:lnTo>
                <a:lnTo>
                  <a:pt x="35775" y="67436"/>
                </a:lnTo>
                <a:lnTo>
                  <a:pt x="35775" y="0"/>
                </a:lnTo>
                <a:close/>
              </a:path>
            </a:pathLst>
          </a:custGeom>
          <a:solidFill>
            <a:srgbClr val="FFFFFF"/>
          </a:solidFill>
        </p:spPr>
        <p:txBody>
          <a:bodyPr wrap="square" lIns="0" tIns="0" rIns="0" bIns="0" rtlCol="0"/>
          <a:lstStyle/>
          <a:p>
            <a:endParaRPr sz="1803"/>
          </a:p>
        </p:txBody>
      </p:sp>
      <p:sp>
        <p:nvSpPr>
          <p:cNvPr id="27" name="bk object 27"/>
          <p:cNvSpPr/>
          <p:nvPr/>
        </p:nvSpPr>
        <p:spPr>
          <a:xfrm>
            <a:off x="1378305" y="6209262"/>
            <a:ext cx="134252" cy="17119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8" name="bk object 28"/>
          <p:cNvSpPr/>
          <p:nvPr/>
        </p:nvSpPr>
        <p:spPr>
          <a:xfrm>
            <a:off x="1532749" y="6209262"/>
            <a:ext cx="292732" cy="17119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9" name="bk object 29"/>
          <p:cNvSpPr/>
          <p:nvPr/>
        </p:nvSpPr>
        <p:spPr>
          <a:xfrm>
            <a:off x="1891176" y="6212445"/>
            <a:ext cx="126501" cy="16755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30" name="bk object 30"/>
          <p:cNvSpPr/>
          <p:nvPr/>
        </p:nvSpPr>
        <p:spPr>
          <a:xfrm>
            <a:off x="2050230" y="6212450"/>
            <a:ext cx="116906" cy="16505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 name="Holder 2"/>
          <p:cNvSpPr>
            <a:spLocks noGrp="1"/>
          </p:cNvSpPr>
          <p:nvPr>
            <p:ph type="ctrTitle"/>
          </p:nvPr>
        </p:nvSpPr>
        <p:spPr>
          <a:xfrm>
            <a:off x="348025" y="679361"/>
            <a:ext cx="11502311" cy="605641"/>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5" y="3840481"/>
            <a:ext cx="853885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4741494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flipV="1">
            <a:off x="354738" y="717613"/>
            <a:ext cx="11501612" cy="45804"/>
          </a:xfrm>
          <a:custGeom>
            <a:avLst/>
            <a:gdLst/>
            <a:ahLst/>
            <a:cxnLst/>
            <a:rect l="l" t="t" r="r" b="b"/>
            <a:pathLst>
              <a:path w="5730240">
                <a:moveTo>
                  <a:pt x="0" y="0"/>
                </a:moveTo>
                <a:lnTo>
                  <a:pt x="5729998" y="0"/>
                </a:lnTo>
              </a:path>
            </a:pathLst>
          </a:custGeom>
          <a:ln w="6350">
            <a:solidFill>
              <a:srgbClr val="000000"/>
            </a:solidFill>
          </a:ln>
        </p:spPr>
        <p:txBody>
          <a:bodyPr wrap="square" lIns="0" tIns="0" rIns="0" bIns="0" rtlCol="0"/>
          <a:lstStyle/>
          <a:p>
            <a:endParaRPr sz="1803"/>
          </a:p>
        </p:txBody>
      </p:sp>
      <p:sp>
        <p:nvSpPr>
          <p:cNvPr id="2" name="Holder 2"/>
          <p:cNvSpPr>
            <a:spLocks noGrp="1"/>
          </p:cNvSpPr>
          <p:nvPr>
            <p:ph type="title"/>
          </p:nvPr>
        </p:nvSpPr>
        <p:spPr/>
        <p:txBody>
          <a:bodyPr lIns="0" tIns="0" rIns="0" bIns="0"/>
          <a:lstStyle>
            <a:lvl1pPr>
              <a:defRPr sz="3807" b="0" i="0">
                <a:solidFill>
                  <a:schemeClr val="tx1"/>
                </a:solidFill>
                <a:latin typeface="UniversNextforHSBC-Light"/>
                <a:cs typeface="UniversNextforHSBC-Light"/>
              </a:defRPr>
            </a:lvl1pPr>
          </a:lstStyle>
          <a:p>
            <a:endParaRPr/>
          </a:p>
        </p:txBody>
      </p:sp>
      <p:sp>
        <p:nvSpPr>
          <p:cNvPr id="3" name="Holder 3"/>
          <p:cNvSpPr>
            <a:spLocks noGrp="1"/>
          </p:cNvSpPr>
          <p:nvPr>
            <p:ph sz="half" idx="2"/>
          </p:nvPr>
        </p:nvSpPr>
        <p:spPr>
          <a:xfrm>
            <a:off x="609918" y="1577340"/>
            <a:ext cx="530628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7" y="1577340"/>
            <a:ext cx="530628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835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7" b="0" i="0">
                <a:solidFill>
                  <a:schemeClr val="tx1"/>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151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700" y="13"/>
            <a:ext cx="6096712" cy="6852681"/>
          </a:xfrm>
          <a:prstGeom prst="rect">
            <a:avLst/>
          </a:prstGeom>
          <a:blipFill>
            <a:blip r:embed="rId2" cstate="print"/>
            <a:stretch>
              <a:fillRect/>
            </a:stretch>
          </a:blipFill>
        </p:spPr>
        <p:txBody>
          <a:bodyPr wrap="square" lIns="0" tIns="0" rIns="0" bIns="0" rtlCol="0"/>
          <a:lstStyle/>
          <a:p>
            <a:endParaRPr sz="180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142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grpSp>
        <p:nvGrpSpPr>
          <p:cNvPr id="30" name="Group 29"/>
          <p:cNvGrpSpPr/>
          <p:nvPr userDrawn="1"/>
        </p:nvGrpSpPr>
        <p:grpSpPr>
          <a:xfrm>
            <a:off x="4279086" y="2540082"/>
            <a:ext cx="3634284" cy="1819981"/>
            <a:chOff x="3175" y="374650"/>
            <a:chExt cx="12192001" cy="6105526"/>
          </a:xfrm>
        </p:grpSpPr>
        <p:sp>
          <p:nvSpPr>
            <p:cNvPr id="26" name="Freeform 9"/>
            <p:cNvSpPr>
              <a:spLocks/>
            </p:cNvSpPr>
            <p:nvPr userDrawn="1"/>
          </p:nvSpPr>
          <p:spPr bwMode="auto">
            <a:xfrm>
              <a:off x="3175" y="374650"/>
              <a:ext cx="3046413" cy="6105525"/>
            </a:xfrm>
            <a:custGeom>
              <a:avLst/>
              <a:gdLst>
                <a:gd name="T0" fmla="*/ 0 w 1919"/>
                <a:gd name="T1" fmla="*/ 1923 h 3846"/>
                <a:gd name="T2" fmla="*/ 1919 w 1919"/>
                <a:gd name="T3" fmla="*/ 3846 h 3846"/>
                <a:gd name="T4" fmla="*/ 1919 w 1919"/>
                <a:gd name="T5" fmla="*/ 0 h 3846"/>
                <a:gd name="T6" fmla="*/ 0 w 1919"/>
                <a:gd name="T7" fmla="*/ 1923 h 3846"/>
              </a:gdLst>
              <a:ahLst/>
              <a:cxnLst>
                <a:cxn ang="0">
                  <a:pos x="T0" y="T1"/>
                </a:cxn>
                <a:cxn ang="0">
                  <a:pos x="T2" y="T3"/>
                </a:cxn>
                <a:cxn ang="0">
                  <a:pos x="T4" y="T5"/>
                </a:cxn>
                <a:cxn ang="0">
                  <a:pos x="T6" y="T7"/>
                </a:cxn>
              </a:cxnLst>
              <a:rect l="0" t="0" r="r" b="b"/>
              <a:pathLst>
                <a:path w="1919" h="3846">
                  <a:moveTo>
                    <a:pt x="0" y="1923"/>
                  </a:moveTo>
                  <a:lnTo>
                    <a:pt x="1919" y="3846"/>
                  </a:lnTo>
                  <a:lnTo>
                    <a:pt x="1919" y="0"/>
                  </a:lnTo>
                  <a:lnTo>
                    <a:pt x="0" y="1923"/>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799" dirty="0"/>
            </a:p>
          </p:txBody>
        </p:sp>
        <p:sp>
          <p:nvSpPr>
            <p:cNvPr id="27" name="Freeform 10"/>
            <p:cNvSpPr>
              <a:spLocks/>
            </p:cNvSpPr>
            <p:nvPr userDrawn="1"/>
          </p:nvSpPr>
          <p:spPr bwMode="auto">
            <a:xfrm>
              <a:off x="3049588" y="3427413"/>
              <a:ext cx="6099175" cy="3052763"/>
            </a:xfrm>
            <a:custGeom>
              <a:avLst/>
              <a:gdLst>
                <a:gd name="T0" fmla="*/ 1921 w 3842"/>
                <a:gd name="T1" fmla="*/ 0 h 1923"/>
                <a:gd name="T2" fmla="*/ 0 w 3842"/>
                <a:gd name="T3" fmla="*/ 1923 h 1923"/>
                <a:gd name="T4" fmla="*/ 3842 w 3842"/>
                <a:gd name="T5" fmla="*/ 1923 h 1923"/>
                <a:gd name="T6" fmla="*/ 1921 w 3842"/>
                <a:gd name="T7" fmla="*/ 0 h 1923"/>
              </a:gdLst>
              <a:ahLst/>
              <a:cxnLst>
                <a:cxn ang="0">
                  <a:pos x="T0" y="T1"/>
                </a:cxn>
                <a:cxn ang="0">
                  <a:pos x="T2" y="T3"/>
                </a:cxn>
                <a:cxn ang="0">
                  <a:pos x="T4" y="T5"/>
                </a:cxn>
                <a:cxn ang="0">
                  <a:pos x="T6" y="T7"/>
                </a:cxn>
              </a:cxnLst>
              <a:rect l="0" t="0" r="r" b="b"/>
              <a:pathLst>
                <a:path w="3842" h="1923">
                  <a:moveTo>
                    <a:pt x="1921" y="0"/>
                  </a:moveTo>
                  <a:lnTo>
                    <a:pt x="0" y="1923"/>
                  </a:lnTo>
                  <a:lnTo>
                    <a:pt x="3842" y="1923"/>
                  </a:lnTo>
                  <a:lnTo>
                    <a:pt x="1921" y="0"/>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799" dirty="0"/>
            </a:p>
          </p:txBody>
        </p:sp>
        <p:sp>
          <p:nvSpPr>
            <p:cNvPr id="28" name="Freeform 11"/>
            <p:cNvSpPr>
              <a:spLocks/>
            </p:cNvSpPr>
            <p:nvPr userDrawn="1"/>
          </p:nvSpPr>
          <p:spPr bwMode="auto">
            <a:xfrm>
              <a:off x="9148763" y="374650"/>
              <a:ext cx="3046413" cy="6105525"/>
            </a:xfrm>
            <a:custGeom>
              <a:avLst/>
              <a:gdLst>
                <a:gd name="T0" fmla="*/ 1919 w 1919"/>
                <a:gd name="T1" fmla="*/ 1923 h 3846"/>
                <a:gd name="T2" fmla="*/ 0 w 1919"/>
                <a:gd name="T3" fmla="*/ 0 h 3846"/>
                <a:gd name="T4" fmla="*/ 0 w 1919"/>
                <a:gd name="T5" fmla="*/ 3846 h 3846"/>
                <a:gd name="T6" fmla="*/ 1919 w 1919"/>
                <a:gd name="T7" fmla="*/ 1923 h 3846"/>
              </a:gdLst>
              <a:ahLst/>
              <a:cxnLst>
                <a:cxn ang="0">
                  <a:pos x="T0" y="T1"/>
                </a:cxn>
                <a:cxn ang="0">
                  <a:pos x="T2" y="T3"/>
                </a:cxn>
                <a:cxn ang="0">
                  <a:pos x="T4" y="T5"/>
                </a:cxn>
                <a:cxn ang="0">
                  <a:pos x="T6" y="T7"/>
                </a:cxn>
              </a:cxnLst>
              <a:rect l="0" t="0" r="r" b="b"/>
              <a:pathLst>
                <a:path w="1919" h="3846">
                  <a:moveTo>
                    <a:pt x="1919" y="1923"/>
                  </a:moveTo>
                  <a:lnTo>
                    <a:pt x="0" y="0"/>
                  </a:lnTo>
                  <a:lnTo>
                    <a:pt x="0" y="3846"/>
                  </a:lnTo>
                  <a:lnTo>
                    <a:pt x="1919" y="1923"/>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799" dirty="0"/>
            </a:p>
          </p:txBody>
        </p:sp>
        <p:sp>
          <p:nvSpPr>
            <p:cNvPr id="29" name="Freeform 12"/>
            <p:cNvSpPr>
              <a:spLocks/>
            </p:cNvSpPr>
            <p:nvPr userDrawn="1"/>
          </p:nvSpPr>
          <p:spPr bwMode="auto">
            <a:xfrm>
              <a:off x="3049588" y="374650"/>
              <a:ext cx="6099175" cy="3052763"/>
            </a:xfrm>
            <a:custGeom>
              <a:avLst/>
              <a:gdLst>
                <a:gd name="T0" fmla="*/ 1921 w 3842"/>
                <a:gd name="T1" fmla="*/ 1923 h 1923"/>
                <a:gd name="T2" fmla="*/ 3842 w 3842"/>
                <a:gd name="T3" fmla="*/ 0 h 1923"/>
                <a:gd name="T4" fmla="*/ 0 w 3842"/>
                <a:gd name="T5" fmla="*/ 0 h 1923"/>
                <a:gd name="T6" fmla="*/ 1921 w 3842"/>
                <a:gd name="T7" fmla="*/ 1923 h 1923"/>
              </a:gdLst>
              <a:ahLst/>
              <a:cxnLst>
                <a:cxn ang="0">
                  <a:pos x="T0" y="T1"/>
                </a:cxn>
                <a:cxn ang="0">
                  <a:pos x="T2" y="T3"/>
                </a:cxn>
                <a:cxn ang="0">
                  <a:pos x="T4" y="T5"/>
                </a:cxn>
                <a:cxn ang="0">
                  <a:pos x="T6" y="T7"/>
                </a:cxn>
              </a:cxnLst>
              <a:rect l="0" t="0" r="r" b="b"/>
              <a:pathLst>
                <a:path w="3842" h="1923">
                  <a:moveTo>
                    <a:pt x="1921" y="1923"/>
                  </a:moveTo>
                  <a:lnTo>
                    <a:pt x="3842" y="0"/>
                  </a:lnTo>
                  <a:lnTo>
                    <a:pt x="0" y="0"/>
                  </a:lnTo>
                  <a:lnTo>
                    <a:pt x="1921" y="1923"/>
                  </a:lnTo>
                  <a:close/>
                </a:path>
              </a:pathLst>
            </a:custGeom>
            <a:solidFill>
              <a:srgbClr val="DB0011"/>
            </a:solidFill>
            <a:ln>
              <a:noFill/>
            </a:ln>
          </p:spPr>
          <p:txBody>
            <a:bodyPr vert="horz" wrap="square" lIns="91440" tIns="45720" rIns="91440" bIns="45720" numCol="1" anchor="t" anchorCtr="0" compatLnSpc="1">
              <a:prstTxWarp prst="textNoShape">
                <a:avLst/>
              </a:prstTxWarp>
            </a:bodyPr>
            <a:lstStyle/>
            <a:p>
              <a:endParaRPr lang="en-GB" sz="1799" dirty="0"/>
            </a:p>
          </p:txBody>
        </p:sp>
      </p:grpSp>
      <p:sp>
        <p:nvSpPr>
          <p:cNvPr id="3" name="Footer Placeholder 2"/>
          <p:cNvSpPr>
            <a:spLocks noGrp="1"/>
          </p:cNvSpPr>
          <p:nvPr>
            <p:ph type="ftr" sz="quarter" idx="10"/>
          </p:nvPr>
        </p:nvSpPr>
        <p:spPr>
          <a:xfrm>
            <a:off x="4147444" y="6377940"/>
            <a:ext cx="3903476" cy="277513"/>
          </a:xfrm>
        </p:spPr>
        <p:txBody>
          <a:bodyPr/>
          <a:lstStyle/>
          <a:p>
            <a:endParaRPr lang="en-GB"/>
          </a:p>
        </p:txBody>
      </p:sp>
    </p:spTree>
    <p:extLst>
      <p:ext uri="{BB962C8B-B14F-4D97-AF65-F5344CB8AC3E}">
        <p14:creationId xmlns:p14="http://schemas.microsoft.com/office/powerpoint/2010/main" val="248247453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482" y="1234079"/>
            <a:ext cx="11217685" cy="293129"/>
          </a:xfrm>
          <a:prstGeom prst="rect">
            <a:avLst/>
          </a:prstGeom>
        </p:spPr>
        <p:txBody>
          <a:bodyPr/>
          <a:lstStyle>
            <a:lvl1pPr>
              <a:defRPr/>
            </a:lvl1pPr>
          </a:lstStyle>
          <a:p>
            <a:r>
              <a:rPr lang="en-US" dirty="0"/>
              <a:t>Click to t Master title style</a:t>
            </a:r>
          </a:p>
        </p:txBody>
      </p:sp>
      <p:sp>
        <p:nvSpPr>
          <p:cNvPr id="7" name="Text Placeholder 3"/>
          <p:cNvSpPr>
            <a:spLocks noGrp="1"/>
          </p:cNvSpPr>
          <p:nvPr>
            <p:ph type="body" sz="quarter" idx="10"/>
          </p:nvPr>
        </p:nvSpPr>
        <p:spPr>
          <a:xfrm>
            <a:off x="485292" y="704141"/>
            <a:ext cx="11217685" cy="325693"/>
          </a:xfrm>
          <a:prstGeom prst="rect">
            <a:avLst/>
          </a:prstGeom>
        </p:spPr>
        <p:txBody>
          <a:bodyPr wrap="square" lIns="0" tIns="0" rIns="0" bIns="0">
            <a:spAutoFit/>
          </a:bodyPr>
          <a:lstStyle>
            <a:lvl1pPr>
              <a:defRPr sz="2116">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2"/>
          </p:nvPr>
        </p:nvSpPr>
        <p:spPr>
          <a:xfrm>
            <a:off x="483800" y="1234079"/>
            <a:ext cx="11210219" cy="5006941"/>
          </a:xfrm>
          <a:prstGeom prst="rect">
            <a:avLst/>
          </a:prstGeo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266341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a:xfrm>
            <a:off x="383457" y="1747779"/>
            <a:ext cx="11400555" cy="4429186"/>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9065342" y="497148"/>
            <a:ext cx="2718671" cy="300596"/>
          </a:xfrm>
        </p:spPr>
        <p:txBody>
          <a:bodyPr/>
          <a:lstStyle>
            <a:lvl1pPr>
              <a:defRPr sz="1050"/>
            </a:lvl1pPr>
          </a:lstStyle>
          <a:p>
            <a:fld id="{1E899A84-0A7C-4488-B245-0310F52DBB74}" type="slidenum">
              <a:rPr lang="en-GB" smtClean="0"/>
              <a:pPr/>
              <a:t>‹#›</a:t>
            </a:fld>
            <a:endParaRPr lang="en-GB" dirty="0"/>
          </a:p>
        </p:txBody>
      </p:sp>
      <p:sp>
        <p:nvSpPr>
          <p:cNvPr id="4" name="Date Placeholder 3">
            <a:extLst>
              <a:ext uri="{FF2B5EF4-FFF2-40B4-BE49-F238E27FC236}">
                <a16:creationId xmlns:a16="http://schemas.microsoft.com/office/drawing/2014/main" id="{315C5578-CCCE-4C07-B9CB-CEFCEE952195}"/>
              </a:ext>
            </a:extLst>
          </p:cNvPr>
          <p:cNvSpPr>
            <a:spLocks noGrp="1"/>
          </p:cNvSpPr>
          <p:nvPr>
            <p:ph type="dt" sz="half" idx="14"/>
          </p:nvPr>
        </p:nvSpPr>
        <p:spPr/>
        <p:txBody>
          <a:bodyPr/>
          <a:lstStyle/>
          <a:p>
            <a:r>
              <a:rPr lang="en-US"/>
              <a:t>11 December 2017</a:t>
            </a:r>
            <a:endParaRPr lang="en-GB" dirty="0"/>
          </a:p>
        </p:txBody>
      </p:sp>
    </p:spTree>
    <p:extLst>
      <p:ext uri="{BB962C8B-B14F-4D97-AF65-F5344CB8AC3E}">
        <p14:creationId xmlns:p14="http://schemas.microsoft.com/office/powerpoint/2010/main" val="239672971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a:xfrm>
            <a:off x="566328" y="1773239"/>
            <a:ext cx="11217685" cy="293129"/>
          </a:xfrm>
        </p:spPr>
        <p:txBody>
          <a:bodyPr/>
          <a:lstStyle/>
          <a:p>
            <a:r>
              <a:rPr lang="en-GB" dirty="0"/>
              <a:t>Click to edit Master title style</a:t>
            </a:r>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E899A84-0A7C-4488-B245-0310F52DBB74}" type="slidenum">
              <a:rPr lang="en-GB" smtClean="0"/>
              <a:pPr/>
              <a:t>‹#›</a:t>
            </a:fld>
            <a:endParaRPr lang="en-GB"/>
          </a:p>
        </p:txBody>
      </p:sp>
      <p:sp>
        <p:nvSpPr>
          <p:cNvPr id="6" name="Text Placeholder 5"/>
          <p:cNvSpPr>
            <a:spLocks noGrp="1"/>
          </p:cNvSpPr>
          <p:nvPr>
            <p:ph type="body" sz="quarter" idx="12"/>
          </p:nvPr>
        </p:nvSpPr>
        <p:spPr>
          <a:xfrm>
            <a:off x="384175" y="1773238"/>
            <a:ext cx="5580000" cy="4427537"/>
          </a:xfrm>
        </p:spPr>
        <p:txBody>
          <a:bodyPr>
            <a:normAutofit/>
          </a:bodyPr>
          <a:lstStyle>
            <a:lvl1pPr marL="0" indent="0">
              <a:buNone/>
              <a:defRPr sz="1000"/>
            </a:lvl1pPr>
          </a:lstStyle>
          <a:p>
            <a:pPr lvl="0"/>
            <a:r>
              <a:rPr lang="en-GB"/>
              <a:t>Click to edit Master text styles</a:t>
            </a:r>
          </a:p>
        </p:txBody>
      </p:sp>
      <p:sp>
        <p:nvSpPr>
          <p:cNvPr id="7" name="Text Placeholder 5"/>
          <p:cNvSpPr>
            <a:spLocks noGrp="1"/>
          </p:cNvSpPr>
          <p:nvPr>
            <p:ph type="body" sz="quarter" idx="13"/>
          </p:nvPr>
        </p:nvSpPr>
        <p:spPr>
          <a:xfrm>
            <a:off x="6204013" y="1773238"/>
            <a:ext cx="5580000" cy="4427537"/>
          </a:xfrm>
        </p:spPr>
        <p:txBody>
          <a:bodyPr>
            <a:normAutofit/>
          </a:bodyPr>
          <a:lstStyle>
            <a:lvl1pPr marL="0" indent="0">
              <a:buNone/>
              <a:defRPr sz="1000"/>
            </a:lvl1pPr>
          </a:lstStyle>
          <a:p>
            <a:pPr lvl="0"/>
            <a:r>
              <a:rPr lang="en-GB"/>
              <a:t>Click to edit Master text styles</a:t>
            </a:r>
          </a:p>
        </p:txBody>
      </p:sp>
      <p:sp>
        <p:nvSpPr>
          <p:cNvPr id="5" name="Date Placeholder 4">
            <a:extLst>
              <a:ext uri="{FF2B5EF4-FFF2-40B4-BE49-F238E27FC236}">
                <a16:creationId xmlns:a16="http://schemas.microsoft.com/office/drawing/2014/main" id="{9DE37930-67FD-4F00-99D0-C34B99D9DE83}"/>
              </a:ext>
            </a:extLst>
          </p:cNvPr>
          <p:cNvSpPr>
            <a:spLocks noGrp="1"/>
          </p:cNvSpPr>
          <p:nvPr>
            <p:ph type="dt" sz="half" idx="15"/>
          </p:nvPr>
        </p:nvSpPr>
        <p:spPr/>
        <p:txBody>
          <a:bodyPr/>
          <a:lstStyle/>
          <a:p>
            <a:r>
              <a:rPr lang="en-US"/>
              <a:t>11 December 2017</a:t>
            </a:r>
            <a:endParaRPr lang="en-GB" dirty="0"/>
          </a:p>
        </p:txBody>
      </p:sp>
    </p:spTree>
    <p:extLst>
      <p:ext uri="{BB962C8B-B14F-4D97-AF65-F5344CB8AC3E}">
        <p14:creationId xmlns:p14="http://schemas.microsoft.com/office/powerpoint/2010/main" val="150277303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7"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726447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7" b="0" i="0">
                <a:solidFill>
                  <a:schemeClr val="bg1"/>
                </a:solidFill>
                <a:latin typeface="UniversNextforHSBC-Light"/>
                <a:cs typeface="UniversNextforHSBC-Light"/>
              </a:defRPr>
            </a:lvl1pPr>
          </a:lstStyle>
          <a:p>
            <a:endParaRPr/>
          </a:p>
        </p:txBody>
      </p:sp>
      <p:sp>
        <p:nvSpPr>
          <p:cNvPr id="3" name="Holder 3"/>
          <p:cNvSpPr>
            <a:spLocks noGrp="1"/>
          </p:cNvSpPr>
          <p:nvPr>
            <p:ph sz="half" idx="2"/>
          </p:nvPr>
        </p:nvSpPr>
        <p:spPr>
          <a:xfrm>
            <a:off x="609918" y="1577340"/>
            <a:ext cx="530628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7" y="1577340"/>
            <a:ext cx="530628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314757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
            <a:ext cx="12193399" cy="685268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p>
        </p:txBody>
      </p:sp>
      <p:sp>
        <p:nvSpPr>
          <p:cNvPr id="2" name="Holder 2"/>
          <p:cNvSpPr>
            <a:spLocks noGrp="1"/>
          </p:cNvSpPr>
          <p:nvPr>
            <p:ph type="title"/>
          </p:nvPr>
        </p:nvSpPr>
        <p:spPr/>
        <p:txBody>
          <a:bodyPr lIns="0" tIns="0" rIns="0" bIns="0"/>
          <a:lstStyle>
            <a:lvl1pPr>
              <a:defRPr sz="3807" b="0" i="0">
                <a:solidFill>
                  <a:schemeClr val="bg1"/>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5709339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516587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
            <a:ext cx="12193399" cy="6852681"/>
          </a:xfrm>
          <a:prstGeom prst="rect">
            <a:avLst/>
          </a:prstGeom>
          <a:blipFill>
            <a:blip r:embed="rId2" cstate="print"/>
            <a:stretch>
              <a:fillRect/>
            </a:stretch>
          </a:blipFill>
        </p:spPr>
        <p:txBody>
          <a:bodyPr wrap="square" lIns="0" tIns="0" rIns="0" bIns="0" rtlCol="0"/>
          <a:lstStyle/>
          <a:p>
            <a:endParaRPr sz="1803"/>
          </a:p>
        </p:txBody>
      </p:sp>
      <p:sp>
        <p:nvSpPr>
          <p:cNvPr id="17" name="bk object 17"/>
          <p:cNvSpPr/>
          <p:nvPr/>
        </p:nvSpPr>
        <p:spPr>
          <a:xfrm>
            <a:off x="0" y="0"/>
            <a:ext cx="8946739" cy="6852911"/>
          </a:xfrm>
          <a:custGeom>
            <a:avLst/>
            <a:gdLst/>
            <a:ahLst/>
            <a:cxnLst/>
            <a:rect l="l" t="t" r="r" b="b"/>
            <a:pathLst>
              <a:path w="8928100" h="6840220">
                <a:moveTo>
                  <a:pt x="8927998" y="0"/>
                </a:moveTo>
                <a:lnTo>
                  <a:pt x="0" y="0"/>
                </a:lnTo>
                <a:lnTo>
                  <a:pt x="0" y="6840004"/>
                </a:lnTo>
                <a:lnTo>
                  <a:pt x="8927998" y="6840004"/>
                </a:lnTo>
                <a:lnTo>
                  <a:pt x="8927998" y="0"/>
                </a:lnTo>
                <a:close/>
              </a:path>
            </a:pathLst>
          </a:custGeom>
          <a:solidFill>
            <a:srgbClr val="000000">
              <a:alpha val="19999"/>
            </a:srgbClr>
          </a:solidFill>
        </p:spPr>
        <p:txBody>
          <a:bodyPr wrap="square" lIns="0" tIns="0" rIns="0" bIns="0" rtlCol="0"/>
          <a:lstStyle/>
          <a:p>
            <a:endParaRPr sz="1803"/>
          </a:p>
        </p:txBody>
      </p:sp>
      <p:sp>
        <p:nvSpPr>
          <p:cNvPr id="18" name="bk object 18"/>
          <p:cNvSpPr/>
          <p:nvPr/>
        </p:nvSpPr>
        <p:spPr>
          <a:xfrm>
            <a:off x="1233772" y="6280258"/>
            <a:ext cx="35634" cy="69980"/>
          </a:xfrm>
          <a:custGeom>
            <a:avLst/>
            <a:gdLst/>
            <a:ahLst/>
            <a:cxnLst/>
            <a:rect l="l" t="t" r="r" b="b"/>
            <a:pathLst>
              <a:path w="35559" h="69850">
                <a:moveTo>
                  <a:pt x="0" y="69850"/>
                </a:moveTo>
                <a:lnTo>
                  <a:pt x="35356" y="69850"/>
                </a:lnTo>
                <a:lnTo>
                  <a:pt x="35356" y="0"/>
                </a:lnTo>
                <a:lnTo>
                  <a:pt x="0" y="0"/>
                </a:lnTo>
                <a:lnTo>
                  <a:pt x="0" y="69850"/>
                </a:lnTo>
                <a:close/>
              </a:path>
            </a:pathLst>
          </a:custGeom>
          <a:solidFill>
            <a:srgbClr val="FFFFFF"/>
          </a:solidFill>
        </p:spPr>
        <p:txBody>
          <a:bodyPr wrap="square" lIns="0" tIns="0" rIns="0" bIns="0" rtlCol="0"/>
          <a:lstStyle/>
          <a:p>
            <a:endParaRPr sz="1803"/>
          </a:p>
        </p:txBody>
      </p:sp>
      <p:sp>
        <p:nvSpPr>
          <p:cNvPr id="19" name="bk object 19"/>
          <p:cNvSpPr/>
          <p:nvPr/>
        </p:nvSpPr>
        <p:spPr>
          <a:xfrm>
            <a:off x="1233773" y="6266898"/>
            <a:ext cx="141901" cy="0"/>
          </a:xfrm>
          <a:custGeom>
            <a:avLst/>
            <a:gdLst/>
            <a:ahLst/>
            <a:cxnLst/>
            <a:rect l="l" t="t" r="r" b="b"/>
            <a:pathLst>
              <a:path w="141605">
                <a:moveTo>
                  <a:pt x="0" y="0"/>
                </a:moveTo>
                <a:lnTo>
                  <a:pt x="141198" y="0"/>
                </a:lnTo>
              </a:path>
            </a:pathLst>
          </a:custGeom>
          <a:ln w="26670">
            <a:solidFill>
              <a:srgbClr val="FFFFFF"/>
            </a:solidFill>
          </a:ln>
        </p:spPr>
        <p:txBody>
          <a:bodyPr wrap="square" lIns="0" tIns="0" rIns="0" bIns="0" rtlCol="0"/>
          <a:lstStyle/>
          <a:p>
            <a:endParaRPr sz="1803"/>
          </a:p>
        </p:txBody>
      </p:sp>
      <p:sp>
        <p:nvSpPr>
          <p:cNvPr id="20" name="bk object 20"/>
          <p:cNvSpPr/>
          <p:nvPr/>
        </p:nvSpPr>
        <p:spPr>
          <a:xfrm>
            <a:off x="1233772" y="6187376"/>
            <a:ext cx="35634" cy="66163"/>
          </a:xfrm>
          <a:custGeom>
            <a:avLst/>
            <a:gdLst/>
            <a:ahLst/>
            <a:cxnLst/>
            <a:rect l="l" t="t" r="r" b="b"/>
            <a:pathLst>
              <a:path w="35559" h="66039">
                <a:moveTo>
                  <a:pt x="0" y="66040"/>
                </a:moveTo>
                <a:lnTo>
                  <a:pt x="35356" y="66040"/>
                </a:lnTo>
                <a:lnTo>
                  <a:pt x="35356" y="0"/>
                </a:lnTo>
                <a:lnTo>
                  <a:pt x="0" y="0"/>
                </a:lnTo>
                <a:lnTo>
                  <a:pt x="0" y="66040"/>
                </a:lnTo>
                <a:close/>
              </a:path>
            </a:pathLst>
          </a:custGeom>
          <a:solidFill>
            <a:srgbClr val="FFFFFF"/>
          </a:solidFill>
        </p:spPr>
        <p:txBody>
          <a:bodyPr wrap="square" lIns="0" tIns="0" rIns="0" bIns="0" rtlCol="0"/>
          <a:lstStyle/>
          <a:p>
            <a:endParaRPr sz="1803"/>
          </a:p>
        </p:txBody>
      </p:sp>
      <p:sp>
        <p:nvSpPr>
          <p:cNvPr id="21" name="bk object 21"/>
          <p:cNvSpPr/>
          <p:nvPr/>
        </p:nvSpPr>
        <p:spPr>
          <a:xfrm>
            <a:off x="1339835" y="6280258"/>
            <a:ext cx="35634" cy="69980"/>
          </a:xfrm>
          <a:custGeom>
            <a:avLst/>
            <a:gdLst/>
            <a:ahLst/>
            <a:cxnLst/>
            <a:rect l="l" t="t" r="r" b="b"/>
            <a:pathLst>
              <a:path w="35559" h="69850">
                <a:moveTo>
                  <a:pt x="35356" y="0"/>
                </a:moveTo>
                <a:lnTo>
                  <a:pt x="0" y="0"/>
                </a:lnTo>
                <a:lnTo>
                  <a:pt x="0" y="69583"/>
                </a:lnTo>
                <a:lnTo>
                  <a:pt x="35356" y="69583"/>
                </a:lnTo>
                <a:lnTo>
                  <a:pt x="35356" y="0"/>
                </a:lnTo>
                <a:close/>
              </a:path>
            </a:pathLst>
          </a:custGeom>
          <a:solidFill>
            <a:srgbClr val="FFFFFF"/>
          </a:solidFill>
        </p:spPr>
        <p:txBody>
          <a:bodyPr wrap="square" lIns="0" tIns="0" rIns="0" bIns="0" rtlCol="0"/>
          <a:lstStyle/>
          <a:p>
            <a:endParaRPr sz="1803"/>
          </a:p>
        </p:txBody>
      </p:sp>
      <p:sp>
        <p:nvSpPr>
          <p:cNvPr id="22" name="bk object 22"/>
          <p:cNvSpPr/>
          <p:nvPr/>
        </p:nvSpPr>
        <p:spPr>
          <a:xfrm>
            <a:off x="1339835" y="6186854"/>
            <a:ext cx="35634" cy="66799"/>
          </a:xfrm>
          <a:custGeom>
            <a:avLst/>
            <a:gdLst/>
            <a:ahLst/>
            <a:cxnLst/>
            <a:rect l="l" t="t" r="r" b="b"/>
            <a:pathLst>
              <a:path w="35559" h="66675">
                <a:moveTo>
                  <a:pt x="35356" y="0"/>
                </a:moveTo>
                <a:lnTo>
                  <a:pt x="0" y="0"/>
                </a:lnTo>
                <a:lnTo>
                  <a:pt x="0" y="66662"/>
                </a:lnTo>
                <a:lnTo>
                  <a:pt x="35356" y="66662"/>
                </a:lnTo>
                <a:lnTo>
                  <a:pt x="35356" y="0"/>
                </a:lnTo>
                <a:close/>
              </a:path>
            </a:pathLst>
          </a:custGeom>
          <a:solidFill>
            <a:srgbClr val="FFFFFF"/>
          </a:solidFill>
        </p:spPr>
        <p:txBody>
          <a:bodyPr wrap="square" lIns="0" tIns="0" rIns="0" bIns="0" rtlCol="0"/>
          <a:lstStyle/>
          <a:p>
            <a:endParaRPr sz="1803"/>
          </a:p>
        </p:txBody>
      </p:sp>
      <p:sp>
        <p:nvSpPr>
          <p:cNvPr id="23" name="bk object 23"/>
          <p:cNvSpPr/>
          <p:nvPr/>
        </p:nvSpPr>
        <p:spPr>
          <a:xfrm>
            <a:off x="1395328" y="6183696"/>
            <a:ext cx="132686" cy="169210"/>
          </a:xfrm>
          <a:prstGeom prst="rect">
            <a:avLst/>
          </a:prstGeom>
          <a:blipFill>
            <a:blip r:embed="rId3" cstate="print"/>
            <a:stretch>
              <a:fillRect/>
            </a:stretch>
          </a:blipFill>
        </p:spPr>
        <p:txBody>
          <a:bodyPr wrap="square" lIns="0" tIns="0" rIns="0" bIns="0" rtlCol="0"/>
          <a:lstStyle/>
          <a:p>
            <a:endParaRPr sz="1803"/>
          </a:p>
        </p:txBody>
      </p:sp>
      <p:sp>
        <p:nvSpPr>
          <p:cNvPr id="24" name="bk object 24"/>
          <p:cNvSpPr/>
          <p:nvPr/>
        </p:nvSpPr>
        <p:spPr>
          <a:xfrm>
            <a:off x="1547978" y="6183696"/>
            <a:ext cx="289318" cy="169210"/>
          </a:xfrm>
          <a:prstGeom prst="rect">
            <a:avLst/>
          </a:prstGeom>
          <a:blipFill>
            <a:blip r:embed="rId4" cstate="print"/>
            <a:stretch>
              <a:fillRect/>
            </a:stretch>
          </a:blipFill>
        </p:spPr>
        <p:txBody>
          <a:bodyPr wrap="square" lIns="0" tIns="0" rIns="0" bIns="0" rtlCol="0"/>
          <a:lstStyle/>
          <a:p>
            <a:endParaRPr sz="1803"/>
          </a:p>
        </p:txBody>
      </p:sp>
      <p:sp>
        <p:nvSpPr>
          <p:cNvPr id="25" name="bk object 25"/>
          <p:cNvSpPr/>
          <p:nvPr/>
        </p:nvSpPr>
        <p:spPr>
          <a:xfrm>
            <a:off x="584418" y="6073651"/>
            <a:ext cx="195352" cy="389977"/>
          </a:xfrm>
          <a:custGeom>
            <a:avLst/>
            <a:gdLst/>
            <a:ahLst/>
            <a:cxnLst/>
            <a:rect l="l" t="t" r="r" b="b"/>
            <a:pathLst>
              <a:path w="194945" h="389254">
                <a:moveTo>
                  <a:pt x="0" y="0"/>
                </a:moveTo>
                <a:lnTo>
                  <a:pt x="0" y="388797"/>
                </a:lnTo>
                <a:lnTo>
                  <a:pt x="194398" y="194398"/>
                </a:lnTo>
                <a:lnTo>
                  <a:pt x="0" y="0"/>
                </a:lnTo>
                <a:close/>
              </a:path>
            </a:pathLst>
          </a:custGeom>
          <a:solidFill>
            <a:srgbClr val="FFFFFF"/>
          </a:solidFill>
        </p:spPr>
        <p:txBody>
          <a:bodyPr wrap="square" lIns="0" tIns="0" rIns="0" bIns="0" rtlCol="0"/>
          <a:lstStyle/>
          <a:p>
            <a:endParaRPr sz="1803"/>
          </a:p>
        </p:txBody>
      </p:sp>
      <p:sp>
        <p:nvSpPr>
          <p:cNvPr id="26" name="bk object 26"/>
          <p:cNvSpPr/>
          <p:nvPr/>
        </p:nvSpPr>
        <p:spPr>
          <a:xfrm>
            <a:off x="779223" y="6073651"/>
            <a:ext cx="195352" cy="389977"/>
          </a:xfrm>
          <a:custGeom>
            <a:avLst/>
            <a:gdLst/>
            <a:ahLst/>
            <a:cxnLst/>
            <a:rect l="l" t="t" r="r" b="b"/>
            <a:pathLst>
              <a:path w="194944" h="389254">
                <a:moveTo>
                  <a:pt x="194398" y="0"/>
                </a:moveTo>
                <a:lnTo>
                  <a:pt x="0" y="194398"/>
                </a:lnTo>
                <a:lnTo>
                  <a:pt x="194398" y="388797"/>
                </a:lnTo>
                <a:lnTo>
                  <a:pt x="194398" y="0"/>
                </a:lnTo>
                <a:close/>
              </a:path>
            </a:pathLst>
          </a:custGeom>
          <a:solidFill>
            <a:srgbClr val="FFFFFF"/>
          </a:solidFill>
        </p:spPr>
        <p:txBody>
          <a:bodyPr wrap="square" lIns="0" tIns="0" rIns="0" bIns="0" rtlCol="0"/>
          <a:lstStyle/>
          <a:p>
            <a:endParaRPr sz="1803"/>
          </a:p>
        </p:txBody>
      </p:sp>
      <p:sp>
        <p:nvSpPr>
          <p:cNvPr id="27" name="bk object 27"/>
          <p:cNvSpPr/>
          <p:nvPr/>
        </p:nvSpPr>
        <p:spPr>
          <a:xfrm>
            <a:off x="974030" y="6073653"/>
            <a:ext cx="195352" cy="389977"/>
          </a:xfrm>
          <a:custGeom>
            <a:avLst/>
            <a:gdLst/>
            <a:ahLst/>
            <a:cxnLst/>
            <a:rect l="l" t="t" r="r" b="b"/>
            <a:pathLst>
              <a:path w="194944" h="389254">
                <a:moveTo>
                  <a:pt x="0" y="0"/>
                </a:moveTo>
                <a:lnTo>
                  <a:pt x="0" y="388797"/>
                </a:lnTo>
                <a:lnTo>
                  <a:pt x="194398" y="194398"/>
                </a:lnTo>
                <a:lnTo>
                  <a:pt x="0" y="0"/>
                </a:lnTo>
                <a:close/>
              </a:path>
            </a:pathLst>
          </a:custGeom>
          <a:solidFill>
            <a:srgbClr val="E30613"/>
          </a:solidFill>
        </p:spPr>
        <p:txBody>
          <a:bodyPr wrap="square" lIns="0" tIns="0" rIns="0" bIns="0" rtlCol="0"/>
          <a:lstStyle/>
          <a:p>
            <a:endParaRPr sz="1803"/>
          </a:p>
        </p:txBody>
      </p:sp>
      <p:sp>
        <p:nvSpPr>
          <p:cNvPr id="28" name="bk object 28"/>
          <p:cNvSpPr/>
          <p:nvPr/>
        </p:nvSpPr>
        <p:spPr>
          <a:xfrm>
            <a:off x="584418" y="6073651"/>
            <a:ext cx="390068" cy="195307"/>
          </a:xfrm>
          <a:custGeom>
            <a:avLst/>
            <a:gdLst/>
            <a:ahLst/>
            <a:cxnLst/>
            <a:rect l="l" t="t" r="r" b="b"/>
            <a:pathLst>
              <a:path w="389255" h="194945">
                <a:moveTo>
                  <a:pt x="388797" y="0"/>
                </a:moveTo>
                <a:lnTo>
                  <a:pt x="0" y="0"/>
                </a:lnTo>
                <a:lnTo>
                  <a:pt x="194398" y="194398"/>
                </a:lnTo>
                <a:lnTo>
                  <a:pt x="388797" y="0"/>
                </a:lnTo>
                <a:close/>
              </a:path>
            </a:pathLst>
          </a:custGeom>
          <a:solidFill>
            <a:srgbClr val="E30613"/>
          </a:solidFill>
        </p:spPr>
        <p:txBody>
          <a:bodyPr wrap="square" lIns="0" tIns="0" rIns="0" bIns="0" rtlCol="0"/>
          <a:lstStyle/>
          <a:p>
            <a:endParaRPr sz="1803"/>
          </a:p>
        </p:txBody>
      </p:sp>
      <p:sp>
        <p:nvSpPr>
          <p:cNvPr id="29" name="bk object 29"/>
          <p:cNvSpPr/>
          <p:nvPr/>
        </p:nvSpPr>
        <p:spPr>
          <a:xfrm>
            <a:off x="389612" y="6073651"/>
            <a:ext cx="195352" cy="389977"/>
          </a:xfrm>
          <a:custGeom>
            <a:avLst/>
            <a:gdLst/>
            <a:ahLst/>
            <a:cxnLst/>
            <a:rect l="l" t="t" r="r" b="b"/>
            <a:pathLst>
              <a:path w="194945" h="389254">
                <a:moveTo>
                  <a:pt x="194398" y="0"/>
                </a:moveTo>
                <a:lnTo>
                  <a:pt x="0" y="194398"/>
                </a:lnTo>
                <a:lnTo>
                  <a:pt x="194398" y="388797"/>
                </a:lnTo>
                <a:lnTo>
                  <a:pt x="194398" y="0"/>
                </a:lnTo>
                <a:close/>
              </a:path>
            </a:pathLst>
          </a:custGeom>
          <a:solidFill>
            <a:srgbClr val="E30613"/>
          </a:solidFill>
        </p:spPr>
        <p:txBody>
          <a:bodyPr wrap="square" lIns="0" tIns="0" rIns="0" bIns="0" rtlCol="0"/>
          <a:lstStyle/>
          <a:p>
            <a:endParaRPr sz="1803"/>
          </a:p>
        </p:txBody>
      </p:sp>
      <p:sp>
        <p:nvSpPr>
          <p:cNvPr id="30" name="bk object 30"/>
          <p:cNvSpPr/>
          <p:nvPr/>
        </p:nvSpPr>
        <p:spPr>
          <a:xfrm>
            <a:off x="584418" y="6268411"/>
            <a:ext cx="390068" cy="195307"/>
          </a:xfrm>
          <a:custGeom>
            <a:avLst/>
            <a:gdLst/>
            <a:ahLst/>
            <a:cxnLst/>
            <a:rect l="l" t="t" r="r" b="b"/>
            <a:pathLst>
              <a:path w="389255" h="194945">
                <a:moveTo>
                  <a:pt x="194398" y="0"/>
                </a:moveTo>
                <a:lnTo>
                  <a:pt x="0" y="194398"/>
                </a:lnTo>
                <a:lnTo>
                  <a:pt x="388797" y="194398"/>
                </a:lnTo>
                <a:lnTo>
                  <a:pt x="194398" y="0"/>
                </a:lnTo>
                <a:close/>
              </a:path>
            </a:pathLst>
          </a:custGeom>
          <a:solidFill>
            <a:srgbClr val="E30613"/>
          </a:solidFill>
        </p:spPr>
        <p:txBody>
          <a:bodyPr wrap="square" lIns="0" tIns="0" rIns="0" bIns="0" rtlCol="0"/>
          <a:lstStyle/>
          <a:p>
            <a:endParaRPr sz="1803"/>
          </a:p>
        </p:txBody>
      </p:sp>
      <p:sp>
        <p:nvSpPr>
          <p:cNvPr id="31" name="bk object 31"/>
          <p:cNvSpPr/>
          <p:nvPr/>
        </p:nvSpPr>
        <p:spPr>
          <a:xfrm>
            <a:off x="1902235" y="6186857"/>
            <a:ext cx="125024" cy="165597"/>
          </a:xfrm>
          <a:prstGeom prst="rect">
            <a:avLst/>
          </a:prstGeom>
          <a:blipFill>
            <a:blip r:embed="rId5" cstate="print"/>
            <a:stretch>
              <a:fillRect/>
            </a:stretch>
          </a:blipFill>
        </p:spPr>
        <p:txBody>
          <a:bodyPr wrap="square" lIns="0" tIns="0" rIns="0" bIns="0" rtlCol="0"/>
          <a:lstStyle/>
          <a:p>
            <a:endParaRPr sz="1803"/>
          </a:p>
        </p:txBody>
      </p:sp>
      <p:sp>
        <p:nvSpPr>
          <p:cNvPr id="32" name="bk object 32"/>
          <p:cNvSpPr/>
          <p:nvPr/>
        </p:nvSpPr>
        <p:spPr>
          <a:xfrm>
            <a:off x="2059444" y="6186852"/>
            <a:ext cx="115531" cy="163116"/>
          </a:xfrm>
          <a:prstGeom prst="rect">
            <a:avLst/>
          </a:prstGeom>
          <a:blipFill>
            <a:blip r:embed="rId6" cstate="print"/>
            <a:stretch>
              <a:fillRect/>
            </a:stretch>
          </a:blipFill>
        </p:spPr>
        <p:txBody>
          <a:bodyPr wrap="square" lIns="0" tIns="0" rIns="0" bIns="0" rtlCol="0"/>
          <a:lstStyle/>
          <a:p>
            <a:endParaRPr sz="1803"/>
          </a:p>
        </p:txBody>
      </p:sp>
      <p:sp>
        <p:nvSpPr>
          <p:cNvPr id="2" name="Holder 2"/>
          <p:cNvSpPr>
            <a:spLocks noGrp="1"/>
          </p:cNvSpPr>
          <p:nvPr>
            <p:ph type="ctrTitle"/>
          </p:nvPr>
        </p:nvSpPr>
        <p:spPr>
          <a:xfrm>
            <a:off x="348025" y="229732"/>
            <a:ext cx="11502311" cy="5847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5" y="3840481"/>
            <a:ext cx="8538854"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035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7"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sz="1603" b="0" i="0">
                <a:solidFill>
                  <a:schemeClr val="tx1"/>
                </a:solidFill>
                <a:latin typeface="UniversNextforHSBC-Light"/>
                <a:cs typeface="UniversNextforHSBC-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127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2012" y="1016740"/>
            <a:ext cx="11514338" cy="605641"/>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5" y="3840481"/>
            <a:ext cx="853885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3611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4738" y="763417"/>
            <a:ext cx="11478043" cy="0"/>
          </a:xfrm>
          <a:custGeom>
            <a:avLst/>
            <a:gdLst/>
            <a:ahLst/>
            <a:cxnLst/>
            <a:rect l="l" t="t" r="r" b="b"/>
            <a:pathLst>
              <a:path w="11454130">
                <a:moveTo>
                  <a:pt x="0" y="0"/>
                </a:moveTo>
                <a:lnTo>
                  <a:pt x="11454003" y="0"/>
                </a:lnTo>
              </a:path>
            </a:pathLst>
          </a:custGeom>
          <a:ln w="6350">
            <a:solidFill>
              <a:srgbClr val="000000"/>
            </a:solidFill>
          </a:ln>
        </p:spPr>
        <p:txBody>
          <a:bodyPr wrap="square" lIns="0" tIns="0" rIns="0" bIns="0" rtlCol="0"/>
          <a:lstStyle/>
          <a:p>
            <a:endParaRPr sz="1803"/>
          </a:p>
        </p:txBody>
      </p:sp>
      <p:sp>
        <p:nvSpPr>
          <p:cNvPr id="2" name="Holder 2"/>
          <p:cNvSpPr>
            <a:spLocks noGrp="1"/>
          </p:cNvSpPr>
          <p:nvPr>
            <p:ph type="title"/>
          </p:nvPr>
        </p:nvSpPr>
        <p:spPr/>
        <p:txBody>
          <a:bodyPr lIns="0" tIns="0" rIns="0" bIns="0"/>
          <a:lstStyle>
            <a:lvl1pPr>
              <a:defRPr sz="3807" b="0" i="0">
                <a:solidFill>
                  <a:schemeClr val="tx1"/>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3501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02108" y="1397099"/>
            <a:ext cx="6394148" cy="584775"/>
          </a:xfrm>
          <a:prstGeom prst="rect">
            <a:avLst/>
          </a:prstGeom>
        </p:spPr>
        <p:txBody>
          <a:bodyPr wrap="square" lIns="0" tIns="0" rIns="0" bIns="0">
            <a:spAutoFit/>
          </a:bodyPr>
          <a:lstStyle>
            <a:lvl1pPr>
              <a:defRPr sz="3800"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a:xfrm>
            <a:off x="348025" y="1764234"/>
            <a:ext cx="1150231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44" y="6377941"/>
            <a:ext cx="390347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8" y="6377941"/>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2822" y="6377941"/>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E2EBEF49-2738-8D79-4D21-C740D87B205F}"/>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9699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8069">
        <a:defRPr>
          <a:latin typeface="+mn-lt"/>
          <a:ea typeface="+mn-ea"/>
          <a:cs typeface="+mn-cs"/>
        </a:defRPr>
      </a:lvl2pPr>
      <a:lvl3pPr marL="916137">
        <a:defRPr>
          <a:latin typeface="+mn-lt"/>
          <a:ea typeface="+mn-ea"/>
          <a:cs typeface="+mn-cs"/>
        </a:defRPr>
      </a:lvl3pPr>
      <a:lvl4pPr marL="1374206">
        <a:defRPr>
          <a:latin typeface="+mn-lt"/>
          <a:ea typeface="+mn-ea"/>
          <a:cs typeface="+mn-cs"/>
        </a:defRPr>
      </a:lvl4pPr>
      <a:lvl5pPr marL="1832275">
        <a:defRPr>
          <a:latin typeface="+mn-lt"/>
          <a:ea typeface="+mn-ea"/>
          <a:cs typeface="+mn-cs"/>
        </a:defRPr>
      </a:lvl5pPr>
      <a:lvl6pPr marL="2290343">
        <a:defRPr>
          <a:latin typeface="+mn-lt"/>
          <a:ea typeface="+mn-ea"/>
          <a:cs typeface="+mn-cs"/>
        </a:defRPr>
      </a:lvl6pPr>
      <a:lvl7pPr marL="2748412">
        <a:defRPr>
          <a:latin typeface="+mn-lt"/>
          <a:ea typeface="+mn-ea"/>
          <a:cs typeface="+mn-cs"/>
        </a:defRPr>
      </a:lvl7pPr>
      <a:lvl8pPr marL="3206481">
        <a:defRPr>
          <a:latin typeface="+mn-lt"/>
          <a:ea typeface="+mn-ea"/>
          <a:cs typeface="+mn-cs"/>
        </a:defRPr>
      </a:lvl8pPr>
      <a:lvl9pPr marL="3664549">
        <a:defRPr>
          <a:latin typeface="+mn-lt"/>
          <a:ea typeface="+mn-ea"/>
          <a:cs typeface="+mn-cs"/>
        </a:defRPr>
      </a:lvl9pPr>
    </p:bodyStyle>
    <p:otherStyle>
      <a:lvl1pPr marL="0">
        <a:defRPr>
          <a:latin typeface="+mn-lt"/>
          <a:ea typeface="+mn-ea"/>
          <a:cs typeface="+mn-cs"/>
        </a:defRPr>
      </a:lvl1pPr>
      <a:lvl2pPr marL="458069">
        <a:defRPr>
          <a:latin typeface="+mn-lt"/>
          <a:ea typeface="+mn-ea"/>
          <a:cs typeface="+mn-cs"/>
        </a:defRPr>
      </a:lvl2pPr>
      <a:lvl3pPr marL="916137">
        <a:defRPr>
          <a:latin typeface="+mn-lt"/>
          <a:ea typeface="+mn-ea"/>
          <a:cs typeface="+mn-cs"/>
        </a:defRPr>
      </a:lvl3pPr>
      <a:lvl4pPr marL="1374206">
        <a:defRPr>
          <a:latin typeface="+mn-lt"/>
          <a:ea typeface="+mn-ea"/>
          <a:cs typeface="+mn-cs"/>
        </a:defRPr>
      </a:lvl4pPr>
      <a:lvl5pPr marL="1832275">
        <a:defRPr>
          <a:latin typeface="+mn-lt"/>
          <a:ea typeface="+mn-ea"/>
          <a:cs typeface="+mn-cs"/>
        </a:defRPr>
      </a:lvl5pPr>
      <a:lvl6pPr marL="2290343">
        <a:defRPr>
          <a:latin typeface="+mn-lt"/>
          <a:ea typeface="+mn-ea"/>
          <a:cs typeface="+mn-cs"/>
        </a:defRPr>
      </a:lvl6pPr>
      <a:lvl7pPr marL="2748412">
        <a:defRPr>
          <a:latin typeface="+mn-lt"/>
          <a:ea typeface="+mn-ea"/>
          <a:cs typeface="+mn-cs"/>
        </a:defRPr>
      </a:lvl7pPr>
      <a:lvl8pPr marL="3206481">
        <a:defRPr>
          <a:latin typeface="+mn-lt"/>
          <a:ea typeface="+mn-ea"/>
          <a:cs typeface="+mn-cs"/>
        </a:defRPr>
      </a:lvl8pPr>
      <a:lvl9pPr marL="366454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4738" y="763417"/>
            <a:ext cx="11478043" cy="0"/>
          </a:xfrm>
          <a:custGeom>
            <a:avLst/>
            <a:gdLst/>
            <a:ahLst/>
            <a:cxnLst/>
            <a:rect l="l" t="t" r="r" b="b"/>
            <a:pathLst>
              <a:path w="11454130">
                <a:moveTo>
                  <a:pt x="0" y="0"/>
                </a:moveTo>
                <a:lnTo>
                  <a:pt x="11454003" y="0"/>
                </a:lnTo>
              </a:path>
            </a:pathLst>
          </a:custGeom>
          <a:ln w="6350">
            <a:solidFill>
              <a:srgbClr val="000000"/>
            </a:solidFill>
          </a:ln>
        </p:spPr>
        <p:txBody>
          <a:bodyPr wrap="square" lIns="0" tIns="0" rIns="0" bIns="0" rtlCol="0"/>
          <a:lstStyle/>
          <a:p>
            <a:endParaRPr sz="1803"/>
          </a:p>
        </p:txBody>
      </p:sp>
      <p:sp>
        <p:nvSpPr>
          <p:cNvPr id="2" name="Holder 2"/>
          <p:cNvSpPr>
            <a:spLocks noGrp="1"/>
          </p:cNvSpPr>
          <p:nvPr>
            <p:ph type="title"/>
          </p:nvPr>
        </p:nvSpPr>
        <p:spPr>
          <a:xfrm>
            <a:off x="342012" y="1016740"/>
            <a:ext cx="11514338" cy="605641"/>
          </a:xfrm>
          <a:prstGeom prst="rect">
            <a:avLst/>
          </a:prstGeom>
        </p:spPr>
        <p:txBody>
          <a:bodyPr wrap="square" lIns="0" tIns="0" rIns="0" bIns="0">
            <a:spAutoFit/>
          </a:bodyPr>
          <a:lstStyle>
            <a:lvl1pPr>
              <a:defRPr sz="3800" b="0" i="0">
                <a:solidFill>
                  <a:schemeClr val="bg1"/>
                </a:solidFill>
                <a:latin typeface="UniversNextforHSBC-Light"/>
                <a:cs typeface="UniversNextforHSBC-Light"/>
              </a:defRPr>
            </a:lvl1pPr>
          </a:lstStyle>
          <a:p>
            <a:endParaRPr/>
          </a:p>
        </p:txBody>
      </p:sp>
      <p:sp>
        <p:nvSpPr>
          <p:cNvPr id="3" name="Holder 3"/>
          <p:cNvSpPr>
            <a:spLocks noGrp="1"/>
          </p:cNvSpPr>
          <p:nvPr>
            <p:ph type="body" idx="1"/>
          </p:nvPr>
        </p:nvSpPr>
        <p:spPr>
          <a:xfrm>
            <a:off x="3605411" y="2175372"/>
            <a:ext cx="6614605" cy="246221"/>
          </a:xfrm>
          <a:prstGeom prst="rect">
            <a:avLst/>
          </a:prstGeom>
        </p:spPr>
        <p:txBody>
          <a:bodyPr wrap="square" lIns="0" tIns="0" rIns="0" bIns="0">
            <a:spAutoFit/>
          </a:bodyPr>
          <a:lstStyle>
            <a:lvl1pPr>
              <a:defRPr sz="1600" b="0" i="0">
                <a:solidFill>
                  <a:schemeClr val="tx1"/>
                </a:solidFill>
                <a:latin typeface="UniversNextforHSBC-Light"/>
                <a:cs typeface="UniversNextforHSBC-Light"/>
              </a:defRPr>
            </a:lvl1pPr>
          </a:lstStyle>
          <a:p>
            <a:endParaRPr/>
          </a:p>
        </p:txBody>
      </p:sp>
      <p:sp>
        <p:nvSpPr>
          <p:cNvPr id="4" name="Holder 4"/>
          <p:cNvSpPr>
            <a:spLocks noGrp="1"/>
          </p:cNvSpPr>
          <p:nvPr>
            <p:ph type="ftr" sz="quarter" idx="5"/>
          </p:nvPr>
        </p:nvSpPr>
        <p:spPr>
          <a:xfrm>
            <a:off x="4147444" y="6377941"/>
            <a:ext cx="390347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8" y="6377941"/>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2822" y="6377941"/>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4F709079-9B2B-77C9-2A9D-4933B10D9C86}"/>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705394831"/>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defRPr>
          <a:latin typeface="+mj-lt"/>
          <a:ea typeface="+mj-ea"/>
          <a:cs typeface="+mj-cs"/>
        </a:defRPr>
      </a:lvl1pPr>
    </p:titleStyle>
    <p:bodyStyle>
      <a:lvl1pPr marL="0">
        <a:defRPr>
          <a:latin typeface="+mn-lt"/>
          <a:ea typeface="+mn-ea"/>
          <a:cs typeface="+mn-cs"/>
        </a:defRPr>
      </a:lvl1pPr>
      <a:lvl2pPr marL="458069">
        <a:defRPr>
          <a:latin typeface="+mn-lt"/>
          <a:ea typeface="+mn-ea"/>
          <a:cs typeface="+mn-cs"/>
        </a:defRPr>
      </a:lvl2pPr>
      <a:lvl3pPr marL="916137">
        <a:defRPr>
          <a:latin typeface="+mn-lt"/>
          <a:ea typeface="+mn-ea"/>
          <a:cs typeface="+mn-cs"/>
        </a:defRPr>
      </a:lvl3pPr>
      <a:lvl4pPr marL="1374206">
        <a:defRPr>
          <a:latin typeface="+mn-lt"/>
          <a:ea typeface="+mn-ea"/>
          <a:cs typeface="+mn-cs"/>
        </a:defRPr>
      </a:lvl4pPr>
      <a:lvl5pPr marL="1832275">
        <a:defRPr>
          <a:latin typeface="+mn-lt"/>
          <a:ea typeface="+mn-ea"/>
          <a:cs typeface="+mn-cs"/>
        </a:defRPr>
      </a:lvl5pPr>
      <a:lvl6pPr marL="2290343">
        <a:defRPr>
          <a:latin typeface="+mn-lt"/>
          <a:ea typeface="+mn-ea"/>
          <a:cs typeface="+mn-cs"/>
        </a:defRPr>
      </a:lvl6pPr>
      <a:lvl7pPr marL="2748412">
        <a:defRPr>
          <a:latin typeface="+mn-lt"/>
          <a:ea typeface="+mn-ea"/>
          <a:cs typeface="+mn-cs"/>
        </a:defRPr>
      </a:lvl7pPr>
      <a:lvl8pPr marL="3206481">
        <a:defRPr>
          <a:latin typeface="+mn-lt"/>
          <a:ea typeface="+mn-ea"/>
          <a:cs typeface="+mn-cs"/>
        </a:defRPr>
      </a:lvl8pPr>
      <a:lvl9pPr marL="3664549">
        <a:defRPr>
          <a:latin typeface="+mn-lt"/>
          <a:ea typeface="+mn-ea"/>
          <a:cs typeface="+mn-cs"/>
        </a:defRPr>
      </a:lvl9pPr>
    </p:bodyStyle>
    <p:otherStyle>
      <a:lvl1pPr marL="0">
        <a:defRPr>
          <a:latin typeface="+mn-lt"/>
          <a:ea typeface="+mn-ea"/>
          <a:cs typeface="+mn-cs"/>
        </a:defRPr>
      </a:lvl1pPr>
      <a:lvl2pPr marL="458069">
        <a:defRPr>
          <a:latin typeface="+mn-lt"/>
          <a:ea typeface="+mn-ea"/>
          <a:cs typeface="+mn-cs"/>
        </a:defRPr>
      </a:lvl2pPr>
      <a:lvl3pPr marL="916137">
        <a:defRPr>
          <a:latin typeface="+mn-lt"/>
          <a:ea typeface="+mn-ea"/>
          <a:cs typeface="+mn-cs"/>
        </a:defRPr>
      </a:lvl3pPr>
      <a:lvl4pPr marL="1374206">
        <a:defRPr>
          <a:latin typeface="+mn-lt"/>
          <a:ea typeface="+mn-ea"/>
          <a:cs typeface="+mn-cs"/>
        </a:defRPr>
      </a:lvl4pPr>
      <a:lvl5pPr marL="1832275">
        <a:defRPr>
          <a:latin typeface="+mn-lt"/>
          <a:ea typeface="+mn-ea"/>
          <a:cs typeface="+mn-cs"/>
        </a:defRPr>
      </a:lvl5pPr>
      <a:lvl6pPr marL="2290343">
        <a:defRPr>
          <a:latin typeface="+mn-lt"/>
          <a:ea typeface="+mn-ea"/>
          <a:cs typeface="+mn-cs"/>
        </a:defRPr>
      </a:lvl6pPr>
      <a:lvl7pPr marL="2748412">
        <a:defRPr>
          <a:latin typeface="+mn-lt"/>
          <a:ea typeface="+mn-ea"/>
          <a:cs typeface="+mn-cs"/>
        </a:defRPr>
      </a:lvl7pPr>
      <a:lvl8pPr marL="3206481">
        <a:defRPr>
          <a:latin typeface="+mn-lt"/>
          <a:ea typeface="+mn-ea"/>
          <a:cs typeface="+mn-cs"/>
        </a:defRPr>
      </a:lvl8pPr>
      <a:lvl9pPr marL="366454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2012" y="1016740"/>
            <a:ext cx="11514338" cy="605641"/>
          </a:xfrm>
          <a:prstGeom prst="rect">
            <a:avLst/>
          </a:prstGeom>
        </p:spPr>
        <p:txBody>
          <a:bodyPr wrap="square" lIns="0" tIns="0" rIns="0" bIns="0">
            <a:spAutoFit/>
          </a:bodyPr>
          <a:lstStyle>
            <a:lvl1pPr>
              <a:defRPr sz="3800" b="0" i="0">
                <a:solidFill>
                  <a:schemeClr val="tx1"/>
                </a:solidFill>
                <a:latin typeface="UniversNextforHSBC-Light"/>
                <a:cs typeface="UniversNextforHSBC-Light"/>
              </a:defRPr>
            </a:lvl1pPr>
          </a:lstStyle>
          <a:p>
            <a:endParaRPr/>
          </a:p>
        </p:txBody>
      </p:sp>
      <p:sp>
        <p:nvSpPr>
          <p:cNvPr id="3" name="Holder 3"/>
          <p:cNvSpPr>
            <a:spLocks noGrp="1"/>
          </p:cNvSpPr>
          <p:nvPr>
            <p:ph type="body" idx="1"/>
          </p:nvPr>
        </p:nvSpPr>
        <p:spPr>
          <a:xfrm>
            <a:off x="609918" y="1577340"/>
            <a:ext cx="1097852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44" y="6377941"/>
            <a:ext cx="390347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8" y="6377941"/>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2822" y="6377941"/>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6597D71C-7B87-6967-BAF9-E3D9E4CF2083}"/>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47360536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defRPr>
          <a:latin typeface="+mj-lt"/>
          <a:ea typeface="+mj-ea"/>
          <a:cs typeface="+mj-cs"/>
        </a:defRPr>
      </a:lvl1pPr>
    </p:titleStyle>
    <p:bodyStyle>
      <a:lvl1pPr marL="0">
        <a:defRPr>
          <a:latin typeface="+mn-lt"/>
          <a:ea typeface="+mn-ea"/>
          <a:cs typeface="+mn-cs"/>
        </a:defRPr>
      </a:lvl1pPr>
      <a:lvl2pPr marL="458069">
        <a:defRPr>
          <a:latin typeface="+mn-lt"/>
          <a:ea typeface="+mn-ea"/>
          <a:cs typeface="+mn-cs"/>
        </a:defRPr>
      </a:lvl2pPr>
      <a:lvl3pPr marL="916137">
        <a:defRPr>
          <a:latin typeface="+mn-lt"/>
          <a:ea typeface="+mn-ea"/>
          <a:cs typeface="+mn-cs"/>
        </a:defRPr>
      </a:lvl3pPr>
      <a:lvl4pPr marL="1374206">
        <a:defRPr>
          <a:latin typeface="+mn-lt"/>
          <a:ea typeface="+mn-ea"/>
          <a:cs typeface="+mn-cs"/>
        </a:defRPr>
      </a:lvl4pPr>
      <a:lvl5pPr marL="1832275">
        <a:defRPr>
          <a:latin typeface="+mn-lt"/>
          <a:ea typeface="+mn-ea"/>
          <a:cs typeface="+mn-cs"/>
        </a:defRPr>
      </a:lvl5pPr>
      <a:lvl6pPr marL="2290343">
        <a:defRPr>
          <a:latin typeface="+mn-lt"/>
          <a:ea typeface="+mn-ea"/>
          <a:cs typeface="+mn-cs"/>
        </a:defRPr>
      </a:lvl6pPr>
      <a:lvl7pPr marL="2748412">
        <a:defRPr>
          <a:latin typeface="+mn-lt"/>
          <a:ea typeface="+mn-ea"/>
          <a:cs typeface="+mn-cs"/>
        </a:defRPr>
      </a:lvl7pPr>
      <a:lvl8pPr marL="3206481">
        <a:defRPr>
          <a:latin typeface="+mn-lt"/>
          <a:ea typeface="+mn-ea"/>
          <a:cs typeface="+mn-cs"/>
        </a:defRPr>
      </a:lvl8pPr>
      <a:lvl9pPr marL="3664549">
        <a:defRPr>
          <a:latin typeface="+mn-lt"/>
          <a:ea typeface="+mn-ea"/>
          <a:cs typeface="+mn-cs"/>
        </a:defRPr>
      </a:lvl9pPr>
    </p:bodyStyle>
    <p:otherStyle>
      <a:lvl1pPr marL="0">
        <a:defRPr>
          <a:latin typeface="+mn-lt"/>
          <a:ea typeface="+mn-ea"/>
          <a:cs typeface="+mn-cs"/>
        </a:defRPr>
      </a:lvl1pPr>
      <a:lvl2pPr marL="458069">
        <a:defRPr>
          <a:latin typeface="+mn-lt"/>
          <a:ea typeface="+mn-ea"/>
          <a:cs typeface="+mn-cs"/>
        </a:defRPr>
      </a:lvl2pPr>
      <a:lvl3pPr marL="916137">
        <a:defRPr>
          <a:latin typeface="+mn-lt"/>
          <a:ea typeface="+mn-ea"/>
          <a:cs typeface="+mn-cs"/>
        </a:defRPr>
      </a:lvl3pPr>
      <a:lvl4pPr marL="1374206">
        <a:defRPr>
          <a:latin typeface="+mn-lt"/>
          <a:ea typeface="+mn-ea"/>
          <a:cs typeface="+mn-cs"/>
        </a:defRPr>
      </a:lvl4pPr>
      <a:lvl5pPr marL="1832275">
        <a:defRPr>
          <a:latin typeface="+mn-lt"/>
          <a:ea typeface="+mn-ea"/>
          <a:cs typeface="+mn-cs"/>
        </a:defRPr>
      </a:lvl5pPr>
      <a:lvl6pPr marL="2290343">
        <a:defRPr>
          <a:latin typeface="+mn-lt"/>
          <a:ea typeface="+mn-ea"/>
          <a:cs typeface="+mn-cs"/>
        </a:defRPr>
      </a:lvl6pPr>
      <a:lvl7pPr marL="2748412">
        <a:defRPr>
          <a:latin typeface="+mn-lt"/>
          <a:ea typeface="+mn-ea"/>
          <a:cs typeface="+mn-cs"/>
        </a:defRPr>
      </a:lvl7pPr>
      <a:lvl8pPr marL="3206481">
        <a:defRPr>
          <a:latin typeface="+mn-lt"/>
          <a:ea typeface="+mn-ea"/>
          <a:cs typeface="+mn-cs"/>
        </a:defRPr>
      </a:lvl8pPr>
      <a:lvl9pPr marL="366454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8" name="Footer Placeholder 2"/>
          <p:cNvSpPr>
            <a:spLocks noGrp="1"/>
          </p:cNvSpPr>
          <p:nvPr>
            <p:ph type="ftr" sz="quarter" idx="3"/>
          </p:nvPr>
        </p:nvSpPr>
        <p:spPr bwMode="gray">
          <a:xfrm>
            <a:off x="8981351" y="6347913"/>
            <a:ext cx="2721626" cy="16001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176" b="0" i="0" kern="1200" smtClean="0">
                <a:solidFill>
                  <a:srgbClr val="D7D8D6"/>
                </a:solidFill>
                <a:latin typeface="+mj-lt"/>
                <a:ea typeface="SimHei"/>
                <a:cs typeface="Arial" charset="0"/>
              </a:defRPr>
            </a:lvl1pPr>
          </a:lstStyle>
          <a:p>
            <a:endParaRPr lang="en-US" dirty="0"/>
          </a:p>
        </p:txBody>
      </p:sp>
      <p:grpSp>
        <p:nvGrpSpPr>
          <p:cNvPr id="11" name="Background grid" hidden="1"/>
          <p:cNvGrpSpPr/>
          <p:nvPr userDrawn="1"/>
        </p:nvGrpSpPr>
        <p:grpSpPr>
          <a:xfrm>
            <a:off x="492758" y="415863"/>
            <a:ext cx="11213950" cy="5826598"/>
            <a:chOff x="419101" y="439737"/>
            <a:chExt cx="9537698" cy="6161088"/>
          </a:xfrm>
        </p:grpSpPr>
        <p:sp>
          <p:nvSpPr>
            <p:cNvPr id="12" name="Rectangle 446" hidden="1"/>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nSpc>
                  <a:spcPts val="823"/>
                </a:lnSpc>
                <a:defRPr/>
              </a:pPr>
              <a:r>
                <a:rPr lang="en-GB" altLang="en-US" sz="941" b="0">
                  <a:solidFill>
                    <a:schemeClr val="bg1">
                      <a:lumMod val="75000"/>
                    </a:schemeClr>
                  </a:solidFill>
                </a:rPr>
                <a:t>Third party logo</a:t>
              </a:r>
            </a:p>
          </p:txBody>
        </p:sp>
        <p:sp>
          <p:nvSpPr>
            <p:cNvPr id="13" name="Rectangle 204" hidden="1"/>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4" name="Rectangle 206" hidden="1"/>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5" name="Rectangle 223" hidden="1"/>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6" name="Rectangle 224" hidden="1"/>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grpSp>
      <p:cxnSp>
        <p:nvCxnSpPr>
          <p:cNvPr id="18" name="Straight Connector 17"/>
          <p:cNvCxnSpPr/>
          <p:nvPr userDrawn="1"/>
        </p:nvCxnSpPr>
        <p:spPr bwMode="auto">
          <a:xfrm>
            <a:off x="375793" y="686013"/>
            <a:ext cx="11440414" cy="19043"/>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DEFB2142-F10D-EAAC-7381-19D9C5F634B8}"/>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7161683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sldNum="0" hdr="0" dt="0"/>
  <p:txStyles>
    <p:titleStyle>
      <a:lvl1pPr algn="l" defTabSz="1369844" rtl="0" eaLnBrk="0" fontAlgn="base" hangingPunct="0">
        <a:lnSpc>
          <a:spcPct val="90000"/>
        </a:lnSpc>
        <a:spcBef>
          <a:spcPct val="0"/>
        </a:spcBef>
        <a:spcAft>
          <a:spcPct val="0"/>
        </a:spcAft>
        <a:defRPr sz="2116" b="1" baseline="0">
          <a:solidFill>
            <a:schemeClr val="tx1"/>
          </a:solidFill>
          <a:latin typeface="+mj-lt"/>
          <a:ea typeface="SimHei"/>
          <a:cs typeface="+mj-cs"/>
        </a:defRPr>
      </a:lvl1pPr>
      <a:lvl2pPr algn="l" defTabSz="1369844" rtl="0" eaLnBrk="0" fontAlgn="base" hangingPunct="0">
        <a:lnSpc>
          <a:spcPct val="90000"/>
        </a:lnSpc>
        <a:spcBef>
          <a:spcPct val="0"/>
        </a:spcBef>
        <a:spcAft>
          <a:spcPct val="0"/>
        </a:spcAft>
        <a:defRPr sz="2586">
          <a:solidFill>
            <a:schemeClr val="tx2"/>
          </a:solidFill>
          <a:latin typeface="Arial" charset="0"/>
          <a:cs typeface="Arial" charset="0"/>
        </a:defRPr>
      </a:lvl2pPr>
      <a:lvl3pPr algn="l" defTabSz="1369844" rtl="0" eaLnBrk="0" fontAlgn="base" hangingPunct="0">
        <a:lnSpc>
          <a:spcPct val="90000"/>
        </a:lnSpc>
        <a:spcBef>
          <a:spcPct val="0"/>
        </a:spcBef>
        <a:spcAft>
          <a:spcPct val="0"/>
        </a:spcAft>
        <a:defRPr sz="2586">
          <a:solidFill>
            <a:schemeClr val="tx2"/>
          </a:solidFill>
          <a:latin typeface="Arial" charset="0"/>
          <a:cs typeface="Arial" charset="0"/>
        </a:defRPr>
      </a:lvl3pPr>
      <a:lvl4pPr algn="l" defTabSz="1369844" rtl="0" eaLnBrk="0" fontAlgn="base" hangingPunct="0">
        <a:lnSpc>
          <a:spcPct val="90000"/>
        </a:lnSpc>
        <a:spcBef>
          <a:spcPct val="0"/>
        </a:spcBef>
        <a:spcAft>
          <a:spcPct val="0"/>
        </a:spcAft>
        <a:defRPr sz="2586">
          <a:solidFill>
            <a:schemeClr val="tx2"/>
          </a:solidFill>
          <a:latin typeface="Arial" charset="0"/>
          <a:cs typeface="Arial" charset="0"/>
        </a:defRPr>
      </a:lvl4pPr>
      <a:lvl5pPr algn="l" defTabSz="1369844" rtl="0" eaLnBrk="0" fontAlgn="base" hangingPunct="0">
        <a:lnSpc>
          <a:spcPct val="90000"/>
        </a:lnSpc>
        <a:spcBef>
          <a:spcPct val="0"/>
        </a:spcBef>
        <a:spcAft>
          <a:spcPct val="0"/>
        </a:spcAft>
        <a:defRPr sz="2586">
          <a:solidFill>
            <a:schemeClr val="tx2"/>
          </a:solidFill>
          <a:latin typeface="Arial" charset="0"/>
          <a:cs typeface="Arial" charset="0"/>
        </a:defRPr>
      </a:lvl5pPr>
      <a:lvl6pPr marL="537487" algn="l" defTabSz="1304525" rtl="0" fontAlgn="base">
        <a:spcBef>
          <a:spcPct val="0"/>
        </a:spcBef>
        <a:spcAft>
          <a:spcPct val="0"/>
        </a:spcAft>
        <a:defRPr sz="2822">
          <a:solidFill>
            <a:schemeClr val="accent1"/>
          </a:solidFill>
          <a:latin typeface="Arial" charset="0"/>
          <a:cs typeface="Arial" charset="0"/>
        </a:defRPr>
      </a:lvl6pPr>
      <a:lvl7pPr marL="1074974" algn="l" defTabSz="1304525" rtl="0" fontAlgn="base">
        <a:spcBef>
          <a:spcPct val="0"/>
        </a:spcBef>
        <a:spcAft>
          <a:spcPct val="0"/>
        </a:spcAft>
        <a:defRPr sz="2822">
          <a:solidFill>
            <a:schemeClr val="accent1"/>
          </a:solidFill>
          <a:latin typeface="Arial" charset="0"/>
          <a:cs typeface="Arial" charset="0"/>
        </a:defRPr>
      </a:lvl7pPr>
      <a:lvl8pPr marL="1612460" algn="l" defTabSz="1304525" rtl="0" fontAlgn="base">
        <a:spcBef>
          <a:spcPct val="0"/>
        </a:spcBef>
        <a:spcAft>
          <a:spcPct val="0"/>
        </a:spcAft>
        <a:defRPr sz="2822">
          <a:solidFill>
            <a:schemeClr val="accent1"/>
          </a:solidFill>
          <a:latin typeface="Arial" charset="0"/>
          <a:cs typeface="Arial" charset="0"/>
        </a:defRPr>
      </a:lvl8pPr>
      <a:lvl9pPr marL="2149947" algn="l" defTabSz="1304525" rtl="0" fontAlgn="base">
        <a:spcBef>
          <a:spcPct val="0"/>
        </a:spcBef>
        <a:spcAft>
          <a:spcPct val="0"/>
        </a:spcAft>
        <a:defRPr sz="2822">
          <a:solidFill>
            <a:schemeClr val="accent1"/>
          </a:solidFill>
          <a:latin typeface="Arial" charset="0"/>
          <a:cs typeface="Arial" charset="0"/>
        </a:defRPr>
      </a:lvl9pPr>
    </p:titleStyle>
    <p:bodyStyle>
      <a:lvl1pPr marL="0" indent="0" algn="l" defTabSz="1060043" rtl="0" eaLnBrk="0" fontAlgn="base" hangingPunct="0">
        <a:spcBef>
          <a:spcPts val="235"/>
        </a:spcBef>
        <a:spcAft>
          <a:spcPct val="0"/>
        </a:spcAft>
        <a:buClr>
          <a:schemeClr val="tx2"/>
        </a:buClr>
        <a:buFont typeface="Symbol" pitchFamily="18" charset="2"/>
        <a:buNone/>
        <a:defRPr lang="en-GB" altLang="zh-TW" sz="1645" baseline="0" dirty="0" smtClean="0">
          <a:solidFill>
            <a:schemeClr val="tx1"/>
          </a:solidFill>
          <a:latin typeface="+mn-lt"/>
          <a:ea typeface="SimHei"/>
          <a:cs typeface="+mn-cs"/>
        </a:defRPr>
      </a:lvl1pPr>
      <a:lvl2pPr marL="268743" indent="-268743" algn="l" defTabSz="1060043" rtl="0" eaLnBrk="0" fontAlgn="base" hangingPunct="0">
        <a:spcBef>
          <a:spcPts val="235"/>
        </a:spcBef>
        <a:spcAft>
          <a:spcPct val="0"/>
        </a:spcAft>
        <a:buClr>
          <a:schemeClr val="accent1"/>
        </a:buClr>
        <a:buSzPct val="90000"/>
        <a:buFont typeface="Wingdings" panose="05000000000000000000" pitchFamily="2" charset="2"/>
        <a:buChar char="u"/>
        <a:defRPr lang="en-GB" altLang="zh-TW" sz="1645" baseline="0" dirty="0" smtClean="0">
          <a:solidFill>
            <a:schemeClr val="tx1"/>
          </a:solidFill>
          <a:latin typeface="+mn-lt"/>
          <a:ea typeface="SimHei"/>
          <a:cs typeface="+mn-cs"/>
        </a:defRPr>
      </a:lvl2pPr>
      <a:lvl3pPr marL="543086" indent="-274343" algn="l" defTabSz="1060043" rtl="0" eaLnBrk="0" fontAlgn="base" hangingPunct="0">
        <a:spcBef>
          <a:spcPts val="235"/>
        </a:spcBef>
        <a:spcAft>
          <a:spcPct val="0"/>
        </a:spcAft>
        <a:buClr>
          <a:schemeClr val="accent1"/>
        </a:buClr>
        <a:buFont typeface="Wingdings 2" panose="05020102010507070707" pitchFamily="18" charset="2"/>
        <a:buChar char=""/>
        <a:defRPr lang="en-GB" altLang="zh-TW" sz="1411" baseline="0" dirty="0" smtClean="0">
          <a:solidFill>
            <a:schemeClr val="tx1"/>
          </a:solidFill>
          <a:latin typeface="+mn-lt"/>
          <a:ea typeface="SimHei"/>
          <a:cs typeface="+mn-cs"/>
        </a:defRPr>
      </a:lvl3pPr>
      <a:lvl4pPr marL="804365" indent="-261278" algn="l" defTabSz="1060043" rtl="0" eaLnBrk="0" fontAlgn="base" hangingPunct="0">
        <a:spcBef>
          <a:spcPts val="235"/>
        </a:spcBef>
        <a:spcAft>
          <a:spcPct val="0"/>
        </a:spcAft>
        <a:buClr>
          <a:schemeClr val="accent1"/>
        </a:buClr>
        <a:buFont typeface="Helvetica Neue for HSBC Lt" panose="020B0404020202020204" pitchFamily="34" charset="0"/>
        <a:buChar char="–"/>
        <a:defRPr lang="en-GB" altLang="zh-TW" sz="1176" baseline="0" dirty="0" smtClean="0">
          <a:solidFill>
            <a:schemeClr val="tx1"/>
          </a:solidFill>
          <a:latin typeface="+mn-lt"/>
          <a:ea typeface="SimHei"/>
          <a:cs typeface="+mn-cs"/>
        </a:defRPr>
      </a:lvl4pPr>
      <a:lvl5pPr marL="1074974" indent="-270610" algn="l" defTabSz="1369844" rtl="0" eaLnBrk="0" fontAlgn="base" hangingPunct="0">
        <a:spcBef>
          <a:spcPts val="235"/>
        </a:spcBef>
        <a:spcAft>
          <a:spcPct val="0"/>
        </a:spcAft>
        <a:buClr>
          <a:schemeClr val="accent1"/>
        </a:buClr>
        <a:buFont typeface="Helvetica Neue for HSBC Lt" panose="020B0404020202020204" pitchFamily="34" charset="0"/>
        <a:buChar char="–"/>
        <a:defRPr lang="en-GB" altLang="zh-TW" sz="1058" dirty="0">
          <a:solidFill>
            <a:schemeClr val="tx1"/>
          </a:solidFill>
          <a:latin typeface="+mn-lt"/>
          <a:ea typeface="SimHei"/>
          <a:cs typeface="+mn-cs"/>
        </a:defRPr>
      </a:lvl5pPr>
      <a:lvl6pPr marL="1815884" indent="-250081" algn="l" defTabSz="130452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6pPr>
      <a:lvl7pPr marL="2353372" indent="-250081" algn="l" defTabSz="130452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7pPr>
      <a:lvl8pPr marL="2890857" indent="-250081" algn="l" defTabSz="130452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8pPr>
      <a:lvl9pPr marL="3428345" indent="-250081" algn="l" defTabSz="130452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9pPr>
    </p:bodyStyle>
    <p:otherStyle>
      <a:defPPr>
        <a:defRPr lang="en-US"/>
      </a:defPPr>
      <a:lvl1pPr marL="0" algn="l" defTabSz="1074974" rtl="0" eaLnBrk="1" latinLnBrk="0" hangingPunct="1">
        <a:defRPr sz="2116" kern="1200">
          <a:solidFill>
            <a:schemeClr val="tx1"/>
          </a:solidFill>
          <a:latin typeface="+mn-lt"/>
          <a:ea typeface="+mn-ea"/>
          <a:cs typeface="+mn-cs"/>
        </a:defRPr>
      </a:lvl1pPr>
      <a:lvl2pPr marL="537487" algn="l" defTabSz="1074974" rtl="0" eaLnBrk="1" latinLnBrk="0" hangingPunct="1">
        <a:defRPr sz="2116" kern="1200">
          <a:solidFill>
            <a:schemeClr val="tx1"/>
          </a:solidFill>
          <a:latin typeface="+mn-lt"/>
          <a:ea typeface="+mn-ea"/>
          <a:cs typeface="+mn-cs"/>
        </a:defRPr>
      </a:lvl2pPr>
      <a:lvl3pPr marL="1074974" algn="l" defTabSz="1074974" rtl="0" eaLnBrk="1" latinLnBrk="0" hangingPunct="1">
        <a:defRPr sz="2116" kern="1200">
          <a:solidFill>
            <a:schemeClr val="tx1"/>
          </a:solidFill>
          <a:latin typeface="+mn-lt"/>
          <a:ea typeface="+mn-ea"/>
          <a:cs typeface="+mn-cs"/>
        </a:defRPr>
      </a:lvl3pPr>
      <a:lvl4pPr marL="1612460" algn="l" defTabSz="1074974" rtl="0" eaLnBrk="1" latinLnBrk="0" hangingPunct="1">
        <a:defRPr sz="2116" kern="1200">
          <a:solidFill>
            <a:schemeClr val="tx1"/>
          </a:solidFill>
          <a:latin typeface="+mn-lt"/>
          <a:ea typeface="+mn-ea"/>
          <a:cs typeface="+mn-cs"/>
        </a:defRPr>
      </a:lvl4pPr>
      <a:lvl5pPr marL="2149947" algn="l" defTabSz="1074974" rtl="0" eaLnBrk="1" latinLnBrk="0" hangingPunct="1">
        <a:defRPr sz="2116" kern="1200">
          <a:solidFill>
            <a:schemeClr val="tx1"/>
          </a:solidFill>
          <a:latin typeface="+mn-lt"/>
          <a:ea typeface="+mn-ea"/>
          <a:cs typeface="+mn-cs"/>
        </a:defRPr>
      </a:lvl5pPr>
      <a:lvl6pPr marL="2687433" algn="l" defTabSz="1074974" rtl="0" eaLnBrk="1" latinLnBrk="0" hangingPunct="1">
        <a:defRPr sz="2116" kern="1200">
          <a:solidFill>
            <a:schemeClr val="tx1"/>
          </a:solidFill>
          <a:latin typeface="+mn-lt"/>
          <a:ea typeface="+mn-ea"/>
          <a:cs typeface="+mn-cs"/>
        </a:defRPr>
      </a:lvl6pPr>
      <a:lvl7pPr marL="3224920" algn="l" defTabSz="1074974" rtl="0" eaLnBrk="1" latinLnBrk="0" hangingPunct="1">
        <a:defRPr sz="2116" kern="1200">
          <a:solidFill>
            <a:schemeClr val="tx1"/>
          </a:solidFill>
          <a:latin typeface="+mn-lt"/>
          <a:ea typeface="+mn-ea"/>
          <a:cs typeface="+mn-cs"/>
        </a:defRPr>
      </a:lvl7pPr>
      <a:lvl8pPr marL="3762406" algn="l" defTabSz="1074974" rtl="0" eaLnBrk="1" latinLnBrk="0" hangingPunct="1">
        <a:defRPr sz="2116" kern="1200">
          <a:solidFill>
            <a:schemeClr val="tx1"/>
          </a:solidFill>
          <a:latin typeface="+mn-lt"/>
          <a:ea typeface="+mn-ea"/>
          <a:cs typeface="+mn-cs"/>
        </a:defRPr>
      </a:lvl8pPr>
      <a:lvl9pPr marL="4299893" algn="l" defTabSz="1074974" rtl="0" eaLnBrk="1" latinLnBrk="0" hangingPunct="1">
        <a:defRPr sz="211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8.sv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E1950E-F544-CE15-49A5-7DECAB8B09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339"/>
            <a:ext cx="12187235" cy="6855320"/>
          </a:xfrm>
          <a:prstGeom prst="rect">
            <a:avLst/>
          </a:prstGeom>
        </p:spPr>
      </p:pic>
      <p:pic>
        <p:nvPicPr>
          <p:cNvPr id="5" name="Picture 4" descr="A couple of women sitting on a ledge&#10;&#10;Description automatically generated">
            <a:extLst>
              <a:ext uri="{FF2B5EF4-FFF2-40B4-BE49-F238E27FC236}">
                <a16:creationId xmlns:a16="http://schemas.microsoft.com/office/drawing/2014/main" id="{3F408A9F-789E-3D2C-5B69-63C83BF6158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89332" y="5503333"/>
            <a:ext cx="4402667" cy="1357348"/>
          </a:xfrm>
          <a:prstGeom prst="rect">
            <a:avLst/>
          </a:prstGeom>
        </p:spPr>
      </p:pic>
      <p:sp>
        <p:nvSpPr>
          <p:cNvPr id="6" name="object 4">
            <a:extLst>
              <a:ext uri="{FF2B5EF4-FFF2-40B4-BE49-F238E27FC236}">
                <a16:creationId xmlns:a16="http://schemas.microsoft.com/office/drawing/2014/main" id="{A2C86501-22BB-C26E-7AD8-6B406EDAABD5}"/>
              </a:ext>
            </a:extLst>
          </p:cNvPr>
          <p:cNvSpPr txBox="1">
            <a:spLocks/>
          </p:cNvSpPr>
          <p:nvPr/>
        </p:nvSpPr>
        <p:spPr>
          <a:xfrm>
            <a:off x="7037108" y="2271713"/>
            <a:ext cx="5154892" cy="1674812"/>
          </a:xfrm>
          <a:prstGeom prst="rect">
            <a:avLst/>
          </a:prstGeom>
        </p:spPr>
        <p:txBody>
          <a:bodyPr vert="horz" wrap="square" lIns="0" tIns="12724" rIns="0" bIns="0" rtlCol="0" anchor="ctr">
            <a:noAutofit/>
          </a:bodyPr>
          <a:lstStyle>
            <a:lvl1pPr>
              <a:defRPr sz="3807" b="0" i="0">
                <a:solidFill>
                  <a:schemeClr val="bg1"/>
                </a:solidFill>
                <a:latin typeface="UniversNextforHSBC-Light"/>
                <a:ea typeface="+mj-ea"/>
                <a:cs typeface="UniversNextforHSBC-Light"/>
              </a:defRPr>
            </a:lvl1pPr>
          </a:lstStyle>
          <a:p>
            <a:pPr marL="12724"/>
            <a:r>
              <a:rPr lang="en-GB" sz="5000" kern="0" spc="-150" dirty="0">
                <a:solidFill>
                  <a:srgbClr val="000000"/>
                </a:solidFill>
                <a:latin typeface="Univers Next for HSBC Thin" panose="020B0303030202020203" pitchFamily="34" charset="77"/>
              </a:rPr>
              <a:t>Borrowing Money </a:t>
            </a:r>
            <a:br>
              <a:rPr lang="en-GB" sz="5000" kern="0" spc="-150" dirty="0">
                <a:solidFill>
                  <a:srgbClr val="000000"/>
                </a:solidFill>
                <a:latin typeface="Univers Next for HSBC Thin" panose="020B0303030202020203" pitchFamily="34" charset="77"/>
              </a:rPr>
            </a:br>
            <a:r>
              <a:rPr lang="en-GB" sz="5000" kern="0" spc="-150" dirty="0">
                <a:solidFill>
                  <a:srgbClr val="000000"/>
                </a:solidFill>
                <a:latin typeface="Univers Next for HSBC Thin" panose="020B0303030202020203" pitchFamily="34" charset="77"/>
              </a:rPr>
              <a:t>and Credit Scores</a:t>
            </a:r>
          </a:p>
        </p:txBody>
      </p:sp>
      <p:sp>
        <p:nvSpPr>
          <p:cNvPr id="7" name="TextBox 6">
            <a:extLst>
              <a:ext uri="{FF2B5EF4-FFF2-40B4-BE49-F238E27FC236}">
                <a16:creationId xmlns:a16="http://schemas.microsoft.com/office/drawing/2014/main" id="{FFB1B2D8-9212-1226-1E5C-93B2FF053870}"/>
              </a:ext>
            </a:extLst>
          </p:cNvPr>
          <p:cNvSpPr txBox="1"/>
          <p:nvPr/>
        </p:nvSpPr>
        <p:spPr>
          <a:xfrm>
            <a:off x="6983320" y="4231825"/>
            <a:ext cx="3870034" cy="369332"/>
          </a:xfrm>
          <a:prstGeom prst="rect">
            <a:avLst/>
          </a:prstGeom>
          <a:noFill/>
        </p:spPr>
        <p:txBody>
          <a:bodyPr wrap="square">
            <a:spAutoFit/>
          </a:bodyPr>
          <a:lstStyle/>
          <a:p>
            <a:r>
              <a:rPr lang="en-GB" sz="1800" b="1" spc="30" dirty="0">
                <a:solidFill>
                  <a:srgbClr val="000000"/>
                </a:solidFill>
                <a:latin typeface="Univers Next for HSBC Regular" panose="020B0503030202020203" pitchFamily="34" charset="0"/>
              </a:rPr>
              <a:t>Part 2: </a:t>
            </a:r>
            <a:r>
              <a:rPr lang="en-GB" b="1" spc="30" dirty="0">
                <a:solidFill>
                  <a:srgbClr val="000000"/>
                </a:solidFill>
                <a:latin typeface="Univers Next for HSBC Regular" panose="020B0503030202020203" pitchFamily="34" charset="0"/>
              </a:rPr>
              <a:t>Credit Scores</a:t>
            </a:r>
            <a:endParaRPr lang="en-US" b="1" spc="30" dirty="0">
              <a:latin typeface="Univers Next for HSBC Regular" panose="020B0503030202020203" pitchFamily="34" charset="0"/>
            </a:endParaRPr>
          </a:p>
        </p:txBody>
      </p:sp>
      <p:pic>
        <p:nvPicPr>
          <p:cNvPr id="8" name="Graphic 7">
            <a:extLst>
              <a:ext uri="{FF2B5EF4-FFF2-40B4-BE49-F238E27FC236}">
                <a16:creationId xmlns:a16="http://schemas.microsoft.com/office/drawing/2014/main" id="{9C971488-0703-C559-8446-619C7BEA44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798129" y="594220"/>
            <a:ext cx="3195229" cy="1515524"/>
          </a:xfrm>
          <a:prstGeom prst="rect">
            <a:avLst/>
          </a:prstGeom>
        </p:spPr>
      </p:pic>
    </p:spTree>
    <p:extLst>
      <p:ext uri="{BB962C8B-B14F-4D97-AF65-F5344CB8AC3E}">
        <p14:creationId xmlns:p14="http://schemas.microsoft.com/office/powerpoint/2010/main" val="51851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97FE0F-6071-4CA6-5B35-831A1DCDC0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8512" y="-241743"/>
            <a:ext cx="8915400" cy="8915400"/>
          </a:xfrm>
          <a:prstGeom prst="rect">
            <a:avLst/>
          </a:prstGeom>
        </p:spPr>
      </p:pic>
      <p:sp>
        <p:nvSpPr>
          <p:cNvPr id="4" name="Rectangle 2">
            <a:extLst>
              <a:ext uri="{FF2B5EF4-FFF2-40B4-BE49-F238E27FC236}">
                <a16:creationId xmlns:a16="http://schemas.microsoft.com/office/drawing/2014/main" id="{FB60AE47-42BE-8E6E-BA79-AF1F362B7CDA}"/>
              </a:ext>
            </a:extLst>
          </p:cNvPr>
          <p:cNvSpPr>
            <a:spLocks noChangeArrowheads="1"/>
          </p:cNvSpPr>
          <p:nvPr/>
        </p:nvSpPr>
        <p:spPr bwMode="auto">
          <a:xfrm>
            <a:off x="745" y="44330"/>
            <a:ext cx="184708"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9" tIns="45714" rIns="91429" bIns="45714" numCol="1" anchor="ctr" anchorCtr="0" compatLnSpc="1">
            <a:prstTxWarp prst="textNoShape">
              <a:avLst/>
            </a:prstTxWarp>
            <a:spAutoFit/>
          </a:bodyPr>
          <a:lstStyle/>
          <a:p>
            <a:pPr defTabSz="914258">
              <a:defRPr/>
            </a:pPr>
            <a:endParaRPr lang="en-GB">
              <a:solidFill>
                <a:srgbClr val="000000"/>
              </a:solidFill>
              <a:latin typeface="Arial"/>
              <a:cs typeface="Arial"/>
            </a:endParaRPr>
          </a:p>
        </p:txBody>
      </p:sp>
      <p:sp>
        <p:nvSpPr>
          <p:cNvPr id="2" name="TextBox 1">
            <a:extLst>
              <a:ext uri="{FF2B5EF4-FFF2-40B4-BE49-F238E27FC236}">
                <a16:creationId xmlns:a16="http://schemas.microsoft.com/office/drawing/2014/main" id="{FB574585-21DA-A4C8-BB8E-28ED885178EE}"/>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a:t>
            </a:r>
            <a:r>
              <a:rPr lang="en-US" sz="1000" b="0" i="0">
                <a:latin typeface="Univers Next for HSBC Light" panose="020B0403030202020203" pitchFamily="34" charset="0"/>
              </a:rPr>
              <a:t>Session 6 </a:t>
            </a:r>
            <a:r>
              <a:rPr lang="en-US" sz="1000" b="0" i="0" dirty="0">
                <a:latin typeface="Univers Next for HSBC Light" panose="020B0403030202020203" pitchFamily="34" charset="0"/>
              </a:rPr>
              <a:t>–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87E52FB6-A028-2169-B33B-C828BD5D8337}"/>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10</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Rounded Rectangle 5">
            <a:extLst>
              <a:ext uri="{FF2B5EF4-FFF2-40B4-BE49-F238E27FC236}">
                <a16:creationId xmlns:a16="http://schemas.microsoft.com/office/drawing/2014/main" id="{E8547A98-597D-4831-5109-7DB114EDEAF0}"/>
              </a:ext>
            </a:extLst>
          </p:cNvPr>
          <p:cNvSpPr>
            <a:spLocks/>
          </p:cNvSpPr>
          <p:nvPr/>
        </p:nvSpPr>
        <p:spPr bwMode="gray">
          <a:xfrm>
            <a:off x="550800" y="1425599"/>
            <a:ext cx="6345300" cy="4979025"/>
          </a:xfrm>
          <a:prstGeom prst="roundRect">
            <a:avLst>
              <a:gd name="adj" fmla="val 0"/>
            </a:avLst>
          </a:prstGeom>
          <a:noFill/>
        </p:spPr>
        <p:txBody>
          <a:bodyPr wrap="square" lIns="0" tIns="0" rIns="0" bIns="0" anchor="t">
            <a:noAutofit/>
          </a:bodyPr>
          <a:lstStyle/>
          <a:p>
            <a:pPr algn="l">
              <a:buClr>
                <a:srgbClr val="C00000"/>
              </a:buClr>
            </a:pPr>
            <a:r>
              <a:rPr lang="en-GB" sz="1600" dirty="0">
                <a:latin typeface="Univers Next for HSBC Light" panose="020B0403030202020203" pitchFamily="34" charset="0"/>
              </a:rPr>
              <a:t>CIFAS is the UK’s leading fraud prevention service. </a:t>
            </a:r>
          </a:p>
          <a:p>
            <a:pPr algn="l">
              <a:buClr>
                <a:srgbClr val="C00000"/>
              </a:buClr>
            </a:pPr>
            <a:endParaRPr lang="en-GB" sz="1600" dirty="0">
              <a:latin typeface="Univers Next for HSBC Light" panose="020B0403030202020203" pitchFamily="34" charset="0"/>
            </a:endParaRPr>
          </a:p>
          <a:p>
            <a:pPr algn="l">
              <a:buClr>
                <a:srgbClr val="C00000"/>
              </a:buClr>
            </a:pPr>
            <a:r>
              <a:rPr lang="en-GB" sz="1600" dirty="0">
                <a:latin typeface="Univers Next for HSBC Light" panose="020B0403030202020203" pitchFamily="34" charset="0"/>
              </a:rPr>
              <a:t>CIFAS can submit markers onto your credit score that can alert the bank that you have previously had your identity stolen and that they should complete extra checks. This is called the protective register. </a:t>
            </a:r>
          </a:p>
          <a:p>
            <a:pPr algn="l">
              <a:buClr>
                <a:srgbClr val="C00000"/>
              </a:buClr>
            </a:pPr>
            <a:endParaRPr lang="en-GB" sz="1600" dirty="0">
              <a:latin typeface="Univers Next for HSBC Light" panose="020B0403030202020203" pitchFamily="34" charset="0"/>
            </a:endParaRPr>
          </a:p>
          <a:p>
            <a:pPr algn="l">
              <a:buClr>
                <a:srgbClr val="C00000"/>
              </a:buClr>
            </a:pPr>
            <a:r>
              <a:rPr lang="en-GB" sz="1600" dirty="0">
                <a:latin typeface="Univers Next for HSBC Light" panose="020B0403030202020203" pitchFamily="34" charset="0"/>
              </a:rPr>
              <a:t>CIFAS also maintains a list of known fraudsters and being on this list could stop you getting access to financial services for up to six years. </a:t>
            </a:r>
          </a:p>
          <a:p>
            <a:pPr algn="l">
              <a:buClr>
                <a:srgbClr val="C00000"/>
              </a:buClr>
            </a:pPr>
            <a:endParaRPr lang="en-GB" sz="1600" dirty="0">
              <a:latin typeface="Univers Next for HSBC Light" panose="020B0403030202020203" pitchFamily="34" charset="0"/>
            </a:endParaRPr>
          </a:p>
          <a:p>
            <a:pPr algn="l">
              <a:buClr>
                <a:srgbClr val="C00000"/>
              </a:buClr>
            </a:pPr>
            <a:r>
              <a:rPr lang="en-GB" sz="1600" dirty="0">
                <a:latin typeface="Univers Next for HSBC Light" panose="020B0403030202020203" pitchFamily="34" charset="0"/>
              </a:rPr>
              <a:t>Complete further research on CIFAS:  </a:t>
            </a:r>
          </a:p>
          <a:p>
            <a:pPr algn="l">
              <a:buClr>
                <a:srgbClr val="C00000"/>
              </a:buClr>
            </a:pPr>
            <a:endParaRPr kumimoji="0" lang="en-GB" sz="1600" u="none" strike="noStrike" kern="1200" cap="none" spc="0" normalizeH="0" noProof="0" dirty="0">
              <a:ln>
                <a:noFill/>
              </a:ln>
              <a:solidFill>
                <a:prstClr val="black"/>
              </a:solidFill>
              <a:effectLst/>
              <a:uLnTx/>
              <a:uFillTx/>
              <a:latin typeface="Univers Next for HSBC Light" panose="020B0403030202020203" pitchFamily="34" charset="0"/>
              <a:cs typeface="Arial"/>
            </a:endParaRPr>
          </a:p>
          <a:p>
            <a:pPr marL="298800" marR="5080" indent="-284400">
              <a:spcAft>
                <a:spcPts val="1200"/>
              </a:spcAft>
              <a:buClr>
                <a:srgbClr val="DB0011"/>
              </a:buClr>
              <a:buSzPct val="110000"/>
              <a:buFont typeface="System Font Regular"/>
              <a:buChar char="●"/>
            </a:pPr>
            <a:r>
              <a:rPr lang="en-GB" sz="1600" dirty="0">
                <a:latin typeface="Univers Next for HSBC Light" panose="020B0403030202020203" pitchFamily="34" charset="0"/>
              </a:rPr>
              <a:t>What are they used for?</a:t>
            </a:r>
          </a:p>
          <a:p>
            <a:pPr marL="298800" marR="5080" indent="-284400">
              <a:spcAft>
                <a:spcPts val="1200"/>
              </a:spcAft>
              <a:buClr>
                <a:srgbClr val="DB0011"/>
              </a:buClr>
              <a:buSzPct val="110000"/>
              <a:buFont typeface="System Font Regular"/>
              <a:buChar char="●"/>
            </a:pPr>
            <a:r>
              <a:rPr lang="en-GB" sz="1600" dirty="0">
                <a:latin typeface="Univers Next for HSBC Light" panose="020B0403030202020203" pitchFamily="34" charset="0"/>
              </a:rPr>
              <a:t>Who do they help protect?</a:t>
            </a:r>
          </a:p>
          <a:p>
            <a:pPr marL="298800" marR="5080" indent="-284400">
              <a:spcAft>
                <a:spcPts val="1200"/>
              </a:spcAft>
              <a:buClr>
                <a:srgbClr val="DB0011"/>
              </a:buClr>
              <a:buSzPct val="110000"/>
              <a:buFont typeface="System Font Regular"/>
              <a:buChar char="●"/>
            </a:pPr>
            <a:r>
              <a:rPr lang="en-GB" sz="1600" dirty="0">
                <a:latin typeface="Univers Next for HSBC Light" panose="020B0403030202020203" pitchFamily="34" charset="0"/>
              </a:rPr>
              <a:t>What would be the benefits of being on the protective register?</a:t>
            </a:r>
          </a:p>
          <a:p>
            <a:pPr marL="298800" marR="5080" indent="-284400">
              <a:spcAft>
                <a:spcPts val="1200"/>
              </a:spcAft>
              <a:buClr>
                <a:srgbClr val="DB0011"/>
              </a:buClr>
              <a:buSzPct val="110000"/>
              <a:buFont typeface="System Font Regular"/>
              <a:buChar char="●"/>
            </a:pPr>
            <a:r>
              <a:rPr lang="en-GB" sz="1600" dirty="0">
                <a:latin typeface="Univers Next for HSBC Light" panose="020B0403030202020203" pitchFamily="34" charset="0"/>
              </a:rPr>
              <a:t>What would be the consequence of being on the fraud list?</a:t>
            </a:r>
          </a:p>
          <a:p>
            <a:pPr marL="298800" marR="5080" indent="-284400">
              <a:spcAft>
                <a:spcPts val="1200"/>
              </a:spcAft>
              <a:buClr>
                <a:srgbClr val="DB0011"/>
              </a:buClr>
              <a:buSzPct val="110000"/>
              <a:buFont typeface="System Font Regular"/>
              <a:buChar char="●"/>
            </a:pPr>
            <a:endParaRPr lang="en-GB" sz="1600" dirty="0">
              <a:latin typeface="Univers Next for HSBC Light" panose="020B0403030202020203" pitchFamily="34" charset="0"/>
            </a:endParaRPr>
          </a:p>
          <a:p>
            <a:pPr marL="298800" lvl="1" indent="-284400" defTabSz="864748" fontAlgn="base">
              <a:spcAft>
                <a:spcPts val="1200"/>
              </a:spcAft>
              <a:buClr>
                <a:srgbClr val="DB0011"/>
              </a:buClr>
              <a:buSzPct val="90000"/>
            </a:pPr>
            <a:endParaRPr lang="en-GB" sz="1600" dirty="0">
              <a:latin typeface="Univers Next for HSBC Light" panose="020B0403030202020203" pitchFamily="34" charset="0"/>
              <a:ea typeface="ＭＳ Ｐゴシック"/>
            </a:endParaRPr>
          </a:p>
        </p:txBody>
      </p:sp>
      <p:sp>
        <p:nvSpPr>
          <p:cNvPr id="7" name="Title 11">
            <a:extLst>
              <a:ext uri="{FF2B5EF4-FFF2-40B4-BE49-F238E27FC236}">
                <a16:creationId xmlns:a16="http://schemas.microsoft.com/office/drawing/2014/main" id="{57636189-933A-618E-383D-D4392752613C}"/>
              </a:ext>
            </a:extLst>
          </p:cNvPr>
          <p:cNvSpPr txBox="1">
            <a:spLocks/>
          </p:cNvSpPr>
          <p:nvPr/>
        </p:nvSpPr>
        <p:spPr>
          <a:xfrm>
            <a:off x="550800" y="453375"/>
            <a:ext cx="114253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u="none" strike="noStrike" kern="1200" cap="none" spc="-150" normalizeH="0" baseline="0" noProof="0" dirty="0">
                <a:ln>
                  <a:noFill/>
                </a:ln>
                <a:solidFill>
                  <a:prstClr val="black"/>
                </a:solidFill>
                <a:effectLst/>
                <a:uLnTx/>
                <a:uFillTx/>
                <a:latin typeface="Univers Next for HSBC Thin" panose="020B0303030202020203" pitchFamily="34" charset="77"/>
                <a:cs typeface="Arial"/>
              </a:rPr>
              <a:t>Stretch Challenge</a:t>
            </a:r>
          </a:p>
        </p:txBody>
      </p:sp>
    </p:spTree>
    <p:extLst>
      <p:ext uri="{BB962C8B-B14F-4D97-AF65-F5344CB8AC3E}">
        <p14:creationId xmlns:p14="http://schemas.microsoft.com/office/powerpoint/2010/main" val="217350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8D37735-CB05-9EB0-97B1-FE1EEA9C8AC6}"/>
              </a:ext>
            </a:extLst>
          </p:cNvPr>
          <p:cNvGrpSpPr/>
          <p:nvPr/>
        </p:nvGrpSpPr>
        <p:grpSpPr>
          <a:xfrm>
            <a:off x="5999109" y="5089530"/>
            <a:ext cx="5630916" cy="1487899"/>
            <a:chOff x="5884809" y="5222880"/>
            <a:chExt cx="5630916" cy="1487899"/>
          </a:xfrm>
        </p:grpSpPr>
        <p:sp>
          <p:nvSpPr>
            <p:cNvPr id="58" name="Rectangle 57">
              <a:extLst>
                <a:ext uri="{FF2B5EF4-FFF2-40B4-BE49-F238E27FC236}">
                  <a16:creationId xmlns:a16="http://schemas.microsoft.com/office/drawing/2014/main" id="{2CE766E8-6CB7-39F9-FC34-8B0345194974}"/>
                </a:ext>
              </a:extLst>
            </p:cNvPr>
            <p:cNvSpPr/>
            <p:nvPr/>
          </p:nvSpPr>
          <p:spPr>
            <a:xfrm>
              <a:off x="5884809" y="5222880"/>
              <a:ext cx="5630916"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bject 7">
              <a:extLst>
                <a:ext uri="{FF2B5EF4-FFF2-40B4-BE49-F238E27FC236}">
                  <a16:creationId xmlns:a16="http://schemas.microsoft.com/office/drawing/2014/main" id="{E38A9884-2842-29A2-C296-48AA07B53CE2}"/>
                </a:ext>
              </a:extLst>
            </p:cNvPr>
            <p:cNvSpPr txBox="1"/>
            <p:nvPr/>
          </p:nvSpPr>
          <p:spPr>
            <a:xfrm>
              <a:off x="7297620" y="5336205"/>
              <a:ext cx="4091341" cy="846476"/>
            </a:xfrm>
            <a:prstGeom prst="rect">
              <a:avLst/>
            </a:prstGeom>
          </p:spPr>
          <p:txBody>
            <a:bodyPr vert="horz" wrap="square" lIns="0" tIns="0" rIns="0" bIns="0" rtlCol="0" anchor="ctr" anchorCtr="0">
              <a:noAutofit/>
            </a:bodyPr>
            <a:lstStyle/>
            <a:p>
              <a:pPr defTabSz="916137"/>
              <a:r>
                <a:rPr lang="en-GB" sz="1400" kern="0" dirty="0">
                  <a:solidFill>
                    <a:srgbClr val="231F20"/>
                  </a:solidFill>
                  <a:latin typeface="Univers Next for HSBC Light" panose="020B0403030202020203" pitchFamily="34" charset="0"/>
                </a:rPr>
                <a:t>Credit scores help to predict your future behaviour based on your previous financial experience. </a:t>
              </a:r>
              <a:br>
                <a:rPr lang="en-GB" sz="1400" kern="0" dirty="0">
                  <a:solidFill>
                    <a:srgbClr val="231F20"/>
                  </a:solidFill>
                  <a:latin typeface="Univers Next for HSBC Light" panose="020B0403030202020203" pitchFamily="34" charset="0"/>
                </a:rPr>
              </a:br>
              <a:r>
                <a:rPr lang="en-GB" sz="1400" kern="0" dirty="0">
                  <a:solidFill>
                    <a:srgbClr val="231F20"/>
                  </a:solidFill>
                  <a:latin typeface="Univers Next for HSBC Light" panose="020B0403030202020203" pitchFamily="34" charset="0"/>
                </a:rPr>
                <a:t>It is your responsibility to ensure that you take steps to keep your score as healthy as possible.  </a:t>
              </a:r>
              <a:endParaRPr lang="en-GB" sz="1400" dirty="0">
                <a:latin typeface="Univers Next for HSBC Light" panose="020B0403030202020203" pitchFamily="34" charset="0"/>
              </a:endParaRPr>
            </a:p>
          </p:txBody>
        </p:sp>
        <p:pic>
          <p:nvPicPr>
            <p:cNvPr id="40" name="Picture 39">
              <a:extLst>
                <a:ext uri="{FF2B5EF4-FFF2-40B4-BE49-F238E27FC236}">
                  <a16:creationId xmlns:a16="http://schemas.microsoft.com/office/drawing/2014/main" id="{05D7D315-3828-0CF3-29F8-50F8A7CF8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889542" y="5307429"/>
              <a:ext cx="1403350" cy="1403350"/>
            </a:xfrm>
            <a:prstGeom prst="rect">
              <a:avLst/>
            </a:prstGeom>
          </p:spPr>
        </p:pic>
      </p:grpSp>
      <p:sp>
        <p:nvSpPr>
          <p:cNvPr id="39" name="Title 11">
            <a:extLst>
              <a:ext uri="{FF2B5EF4-FFF2-40B4-BE49-F238E27FC236}">
                <a16:creationId xmlns:a16="http://schemas.microsoft.com/office/drawing/2014/main" id="{1100191A-A402-0F90-6453-78E1D5C86ED2}"/>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spc="-150" dirty="0">
                <a:solidFill>
                  <a:srgbClr val="231F20"/>
                </a:solidFill>
                <a:latin typeface="Univers Next for HSBC Thin" panose="020B0303030202020203" pitchFamily="34" charset="77"/>
              </a:rPr>
              <a:t>What is a credit score?</a:t>
            </a:r>
            <a:endParaRPr lang="en-US" sz="4400" kern="0" spc="-150" dirty="0">
              <a:solidFill>
                <a:schemeClr val="tx1"/>
              </a:solidFill>
              <a:latin typeface="Univers Next for HSBC Thin" panose="020B0303030202020203" pitchFamily="34" charset="77"/>
            </a:endParaRPr>
          </a:p>
        </p:txBody>
      </p:sp>
      <p:sp>
        <p:nvSpPr>
          <p:cNvPr id="25" name="TextBox 24">
            <a:extLst>
              <a:ext uri="{FF2B5EF4-FFF2-40B4-BE49-F238E27FC236}">
                <a16:creationId xmlns:a16="http://schemas.microsoft.com/office/drawing/2014/main" id="{1B1ED260-5A64-C6CC-034F-888BA60450A7}"/>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30" name="Slide number">
            <a:extLst>
              <a:ext uri="{FF2B5EF4-FFF2-40B4-BE49-F238E27FC236}">
                <a16:creationId xmlns:a16="http://schemas.microsoft.com/office/drawing/2014/main" id="{3C9D2C48-7698-E507-073E-D622896B5218}"/>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2</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52" name="object 7">
            <a:extLst>
              <a:ext uri="{FF2B5EF4-FFF2-40B4-BE49-F238E27FC236}">
                <a16:creationId xmlns:a16="http://schemas.microsoft.com/office/drawing/2014/main" id="{5C35C9C0-4AAE-E417-FB99-0B938B483347}"/>
              </a:ext>
            </a:extLst>
          </p:cNvPr>
          <p:cNvSpPr txBox="1"/>
          <p:nvPr/>
        </p:nvSpPr>
        <p:spPr>
          <a:xfrm>
            <a:off x="550800" y="4058679"/>
            <a:ext cx="2520000" cy="498238"/>
          </a:xfrm>
          <a:prstGeom prst="rect">
            <a:avLst/>
          </a:prstGeom>
        </p:spPr>
        <p:txBody>
          <a:bodyPr vert="horz" wrap="square" lIns="0" tIns="12700" rIns="0" bIns="0" rtlCol="0">
            <a:noAutofit/>
          </a:bodyPr>
          <a:lstStyle/>
          <a:p>
            <a:pPr marL="12724" defTabSz="916137">
              <a:spcBef>
                <a:spcPts val="100"/>
              </a:spcBef>
            </a:pPr>
            <a:r>
              <a:rPr lang="en-GB" sz="1600" b="1" dirty="0">
                <a:solidFill>
                  <a:srgbClr val="231F20"/>
                </a:solidFill>
                <a:latin typeface="Univers Next for HSBC Light" panose="020B0403030202020203" pitchFamily="34" charset="0"/>
                <a:cs typeface="UniversNextforHSBC-Medium"/>
              </a:rPr>
              <a:t>What appears on </a:t>
            </a:r>
            <a:br>
              <a:rPr lang="en-GB" sz="1600" b="1" dirty="0">
                <a:solidFill>
                  <a:srgbClr val="231F20"/>
                </a:solidFill>
                <a:latin typeface="Univers Next for HSBC Light" panose="020B0403030202020203" pitchFamily="34" charset="0"/>
                <a:cs typeface="UniversNextforHSBC-Medium"/>
              </a:rPr>
            </a:br>
            <a:r>
              <a:rPr lang="en-GB" sz="1600" b="1" dirty="0">
                <a:solidFill>
                  <a:srgbClr val="231F20"/>
                </a:solidFill>
                <a:latin typeface="Univers Next for HSBC Light" panose="020B0403030202020203" pitchFamily="34" charset="0"/>
                <a:cs typeface="UniversNextforHSBC-Medium"/>
              </a:rPr>
              <a:t>your credit report?</a:t>
            </a:r>
            <a:endParaRPr lang="en-GB" sz="1600" b="1" dirty="0">
              <a:solidFill>
                <a:prstClr val="black"/>
              </a:solidFill>
              <a:latin typeface="Univers Next for HSBC Light" panose="020B0403030202020203" pitchFamily="34" charset="0"/>
              <a:cs typeface="UniversNextforHSBC-Medium"/>
            </a:endParaRPr>
          </a:p>
        </p:txBody>
      </p:sp>
      <p:sp>
        <p:nvSpPr>
          <p:cNvPr id="53" name="object 7">
            <a:extLst>
              <a:ext uri="{FF2B5EF4-FFF2-40B4-BE49-F238E27FC236}">
                <a16:creationId xmlns:a16="http://schemas.microsoft.com/office/drawing/2014/main" id="{D6C1D96F-3EF8-AD17-496A-8E19888F4F9B}"/>
              </a:ext>
            </a:extLst>
          </p:cNvPr>
          <p:cNvSpPr txBox="1"/>
          <p:nvPr/>
        </p:nvSpPr>
        <p:spPr>
          <a:xfrm>
            <a:off x="550800" y="4671204"/>
            <a:ext cx="2520000" cy="18000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Financial associates</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Public </a:t>
            </a:r>
            <a:r>
              <a:rPr lang="en-GB" sz="1400" spc="-25" dirty="0">
                <a:solidFill>
                  <a:srgbClr val="231F20"/>
                </a:solidFill>
                <a:latin typeface="UniversNextforHSBC-Light"/>
                <a:cs typeface="UniversNextforHSBC-Light"/>
              </a:rPr>
              <a:t>records</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Financial </a:t>
            </a:r>
            <a:r>
              <a:rPr lang="en-GB" sz="1400" spc="-25" dirty="0">
                <a:solidFill>
                  <a:srgbClr val="231F20"/>
                </a:solidFill>
                <a:latin typeface="UniversNextforHSBC-Light"/>
                <a:cs typeface="UniversNextforHSBC-Light"/>
              </a:rPr>
              <a:t>credit agreements</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25" dirty="0">
                <a:solidFill>
                  <a:srgbClr val="231F20"/>
                </a:solidFill>
                <a:latin typeface="UniversNextforHSBC-Light"/>
                <a:cs typeface="UniversNextforHSBC-Light"/>
              </a:rPr>
              <a:t>Missed or late payments</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Address details</a:t>
            </a:r>
            <a:endParaRPr lang="en-GB" sz="1400" spc="-25" dirty="0">
              <a:solidFill>
                <a:srgbClr val="231F20"/>
              </a:solidFill>
              <a:latin typeface="UniversNextforHSBC-Light"/>
              <a:cs typeface="UniversNextforHSBC-Light"/>
            </a:endParaRPr>
          </a:p>
        </p:txBody>
      </p:sp>
      <p:sp>
        <p:nvSpPr>
          <p:cNvPr id="54" name="object 7">
            <a:extLst>
              <a:ext uri="{FF2B5EF4-FFF2-40B4-BE49-F238E27FC236}">
                <a16:creationId xmlns:a16="http://schemas.microsoft.com/office/drawing/2014/main" id="{591A29EB-0801-01AF-EC4B-1D27E37ECF96}"/>
              </a:ext>
            </a:extLst>
          </p:cNvPr>
          <p:cNvSpPr txBox="1"/>
          <p:nvPr/>
        </p:nvSpPr>
        <p:spPr>
          <a:xfrm>
            <a:off x="550800" y="1425600"/>
            <a:ext cx="4964872" cy="498238"/>
          </a:xfrm>
          <a:prstGeom prst="rect">
            <a:avLst/>
          </a:prstGeom>
        </p:spPr>
        <p:txBody>
          <a:bodyPr vert="horz" wrap="square" lIns="0" tIns="12700" rIns="0" bIns="0" rtlCol="0">
            <a:noAutofit/>
          </a:bodyPr>
          <a:lstStyle/>
          <a:p>
            <a:pPr marL="12724" defTabSz="916137">
              <a:spcBef>
                <a:spcPts val="100"/>
              </a:spcBef>
            </a:pPr>
            <a:r>
              <a:rPr lang="en-GB" sz="1600" b="1" dirty="0">
                <a:solidFill>
                  <a:srgbClr val="231F20"/>
                </a:solidFill>
                <a:latin typeface="Univers Next for HSBC Light" panose="020B0403030202020203" pitchFamily="34" charset="0"/>
                <a:cs typeface="UniversNextforHSBC-Medium"/>
              </a:rPr>
              <a:t>Definition</a:t>
            </a:r>
            <a:r>
              <a:rPr lang="en-GB" sz="1600" b="1" baseline="30000" dirty="0">
                <a:solidFill>
                  <a:srgbClr val="231F20"/>
                </a:solidFill>
                <a:latin typeface="Univers Next for HSBC Light" panose="020B0403030202020203" pitchFamily="34" charset="0"/>
                <a:cs typeface="UniversNextforHSBC-Medium"/>
              </a:rPr>
              <a:t>*</a:t>
            </a:r>
            <a:endParaRPr lang="en-GB" sz="1600" b="1" baseline="30000" dirty="0">
              <a:solidFill>
                <a:prstClr val="black"/>
              </a:solidFill>
              <a:latin typeface="Univers Next for HSBC Light" panose="020B0403030202020203" pitchFamily="34" charset="0"/>
              <a:cs typeface="UniversNextforHSBC-Medium"/>
            </a:endParaRPr>
          </a:p>
        </p:txBody>
      </p:sp>
      <p:sp>
        <p:nvSpPr>
          <p:cNvPr id="55" name="object 7">
            <a:extLst>
              <a:ext uri="{FF2B5EF4-FFF2-40B4-BE49-F238E27FC236}">
                <a16:creationId xmlns:a16="http://schemas.microsoft.com/office/drawing/2014/main" id="{47B1866F-4133-77EA-04CC-7343AA400226}"/>
              </a:ext>
            </a:extLst>
          </p:cNvPr>
          <p:cNvSpPr txBox="1"/>
          <p:nvPr/>
        </p:nvSpPr>
        <p:spPr>
          <a:xfrm>
            <a:off x="550800" y="1800000"/>
            <a:ext cx="4276248" cy="1982464"/>
          </a:xfrm>
          <a:prstGeom prst="rect">
            <a:avLst/>
          </a:prstGeom>
        </p:spPr>
        <p:txBody>
          <a:bodyPr vert="horz" wrap="square" lIns="0" tIns="12700" rIns="0" bIns="0" rtlCol="0">
            <a:noAutofit/>
          </a:bodyPr>
          <a:lstStyle/>
          <a:p>
            <a:pPr marL="12724" defTabSz="916137">
              <a:spcBef>
                <a:spcPts val="100"/>
              </a:spcBef>
            </a:pPr>
            <a:r>
              <a:rPr lang="en-GB" sz="1600" kern="0" dirty="0">
                <a:solidFill>
                  <a:srgbClr val="231F20"/>
                </a:solidFill>
                <a:latin typeface="Univers Next for HSBC Light" panose="020B0403030202020203" pitchFamily="34" charset="0"/>
              </a:rPr>
              <a:t>A </a:t>
            </a:r>
            <a:r>
              <a:rPr lang="en-GB" sz="1600" kern="0" spc="-20" dirty="0">
                <a:solidFill>
                  <a:srgbClr val="231F20"/>
                </a:solidFill>
                <a:latin typeface="Univers Next for HSBC Light" panose="020B0403030202020203" pitchFamily="34" charset="0"/>
              </a:rPr>
              <a:t>credit score, </a:t>
            </a:r>
            <a:r>
              <a:rPr lang="en-GB" sz="1600" kern="0" spc="-25" dirty="0">
                <a:solidFill>
                  <a:srgbClr val="231F20"/>
                </a:solidFill>
                <a:latin typeface="Univers Next for HSBC Light" panose="020B0403030202020203" pitchFamily="34" charset="0"/>
              </a:rPr>
              <a:t>also </a:t>
            </a:r>
            <a:r>
              <a:rPr lang="en-GB" sz="1600" kern="0" spc="-20" dirty="0">
                <a:solidFill>
                  <a:srgbClr val="231F20"/>
                </a:solidFill>
                <a:latin typeface="Univers Next for HSBC Light" panose="020B0403030202020203" pitchFamily="34" charset="0"/>
              </a:rPr>
              <a:t>known </a:t>
            </a:r>
            <a:r>
              <a:rPr lang="en-GB" sz="1600" kern="0" spc="-15" dirty="0">
                <a:solidFill>
                  <a:srgbClr val="231F20"/>
                </a:solidFill>
                <a:latin typeface="Univers Next for HSBC Light" panose="020B0403030202020203" pitchFamily="34" charset="0"/>
              </a:rPr>
              <a:t>as </a:t>
            </a:r>
            <a:r>
              <a:rPr lang="en-GB" sz="1600" kern="0" dirty="0">
                <a:solidFill>
                  <a:srgbClr val="231F20"/>
                </a:solidFill>
                <a:latin typeface="Univers Next for HSBC Light" panose="020B0403030202020203" pitchFamily="34" charset="0"/>
              </a:rPr>
              <a:t>a </a:t>
            </a:r>
            <a:r>
              <a:rPr lang="en-GB" sz="1600" kern="0" spc="-20" dirty="0">
                <a:solidFill>
                  <a:srgbClr val="231F20"/>
                </a:solidFill>
                <a:latin typeface="Univers Next for HSBC Light" panose="020B0403030202020203" pitchFamily="34" charset="0"/>
              </a:rPr>
              <a:t>credit </a:t>
            </a:r>
            <a:r>
              <a:rPr lang="en-GB" sz="1600" kern="0" spc="-25" dirty="0">
                <a:solidFill>
                  <a:srgbClr val="231F20"/>
                </a:solidFill>
                <a:latin typeface="Univers Next for HSBC Light" panose="020B0403030202020203" pitchFamily="34" charset="0"/>
              </a:rPr>
              <a:t>rating, </a:t>
            </a:r>
            <a:br>
              <a:rPr lang="en-GB" sz="1600" kern="0" spc="-25" dirty="0">
                <a:solidFill>
                  <a:srgbClr val="231F20"/>
                </a:solidFill>
                <a:latin typeface="Univers Next for HSBC Light" panose="020B0403030202020203" pitchFamily="34" charset="0"/>
              </a:rPr>
            </a:br>
            <a:r>
              <a:rPr lang="en-GB" sz="1600" kern="0" spc="-15" dirty="0">
                <a:solidFill>
                  <a:srgbClr val="231F20"/>
                </a:solidFill>
                <a:latin typeface="Univers Next for HSBC Light" panose="020B0403030202020203" pitchFamily="34" charset="0"/>
              </a:rPr>
              <a:t>is </a:t>
            </a:r>
            <a:r>
              <a:rPr lang="en-GB" sz="1600" kern="0" dirty="0">
                <a:solidFill>
                  <a:srgbClr val="231F20"/>
                </a:solidFill>
                <a:latin typeface="Univers Next for HSBC Light" panose="020B0403030202020203" pitchFamily="34" charset="0"/>
              </a:rPr>
              <a:t>a </a:t>
            </a:r>
            <a:r>
              <a:rPr lang="en-GB" sz="1600" kern="0" spc="-20" dirty="0">
                <a:solidFill>
                  <a:srgbClr val="231F20"/>
                </a:solidFill>
                <a:latin typeface="Univers Next for HSBC Light" panose="020B0403030202020203" pitchFamily="34" charset="0"/>
              </a:rPr>
              <a:t>number </a:t>
            </a:r>
            <a:r>
              <a:rPr lang="en-GB" sz="1600" kern="0" spc="-25" dirty="0">
                <a:solidFill>
                  <a:srgbClr val="231F20"/>
                </a:solidFill>
                <a:latin typeface="Univers Next for HSBC Light" panose="020B0403030202020203" pitchFamily="34" charset="0"/>
              </a:rPr>
              <a:t>that </a:t>
            </a:r>
            <a:r>
              <a:rPr lang="en-GB" sz="1600" kern="0" spc="-15" dirty="0">
                <a:solidFill>
                  <a:srgbClr val="231F20"/>
                </a:solidFill>
                <a:latin typeface="Univers Next for HSBC Light" panose="020B0403030202020203" pitchFamily="34" charset="0"/>
              </a:rPr>
              <a:t>reflects the </a:t>
            </a:r>
            <a:r>
              <a:rPr lang="en-GB" sz="1600" kern="0" spc="-25" dirty="0">
                <a:solidFill>
                  <a:srgbClr val="231F20"/>
                </a:solidFill>
                <a:latin typeface="Univers Next for HSBC Light" panose="020B0403030202020203" pitchFamily="34" charset="0"/>
              </a:rPr>
              <a:t>likelihood </a:t>
            </a:r>
            <a:r>
              <a:rPr lang="en-GB" sz="1600" kern="0" spc="-20" dirty="0">
                <a:solidFill>
                  <a:srgbClr val="231F20"/>
                </a:solidFill>
                <a:latin typeface="Univers Next for HSBC Light" panose="020B0403030202020203" pitchFamily="34" charset="0"/>
              </a:rPr>
              <a:t>of you </a:t>
            </a:r>
            <a:r>
              <a:rPr lang="en-GB" sz="1600" kern="0" spc="-25" dirty="0">
                <a:solidFill>
                  <a:srgbClr val="231F20"/>
                </a:solidFill>
                <a:latin typeface="Univers Next for HSBC Light" panose="020B0403030202020203" pitchFamily="34" charset="0"/>
              </a:rPr>
              <a:t>paying </a:t>
            </a:r>
            <a:r>
              <a:rPr lang="en-GB" sz="1600" kern="0" spc="-20" dirty="0">
                <a:solidFill>
                  <a:srgbClr val="231F20"/>
                </a:solidFill>
                <a:latin typeface="Univers Next for HSBC Light" panose="020B0403030202020203" pitchFamily="34" charset="0"/>
              </a:rPr>
              <a:t>credit back. Lenders </a:t>
            </a:r>
            <a:r>
              <a:rPr lang="en-GB" sz="1600" kern="0" spc="-30" dirty="0">
                <a:solidFill>
                  <a:srgbClr val="231F20"/>
                </a:solidFill>
                <a:latin typeface="Univers Next for HSBC Light" panose="020B0403030202020203" pitchFamily="34" charset="0"/>
              </a:rPr>
              <a:t>like </a:t>
            </a:r>
            <a:r>
              <a:rPr lang="en-GB" sz="1600" kern="0" spc="-25" dirty="0">
                <a:solidFill>
                  <a:srgbClr val="231F20"/>
                </a:solidFill>
                <a:latin typeface="Univers Next for HSBC Light" panose="020B0403030202020203" pitchFamily="34" charset="0"/>
              </a:rPr>
              <a:t>banks </a:t>
            </a:r>
            <a:r>
              <a:rPr lang="en-GB" sz="1600" kern="0" spc="-20" dirty="0">
                <a:solidFill>
                  <a:srgbClr val="231F20"/>
                </a:solidFill>
                <a:latin typeface="Univers Next for HSBC Light" panose="020B0403030202020203" pitchFamily="34" charset="0"/>
              </a:rPr>
              <a:t>and credit </a:t>
            </a:r>
            <a:r>
              <a:rPr lang="en-GB" sz="1600" kern="0" spc="-15" dirty="0">
                <a:solidFill>
                  <a:srgbClr val="231F20"/>
                </a:solidFill>
                <a:latin typeface="Univers Next for HSBC Light" panose="020B0403030202020203" pitchFamily="34" charset="0"/>
              </a:rPr>
              <a:t>card </a:t>
            </a:r>
            <a:r>
              <a:rPr lang="en-GB" sz="1600" kern="0" spc="-25" dirty="0">
                <a:solidFill>
                  <a:srgbClr val="231F20"/>
                </a:solidFill>
                <a:latin typeface="Univers Next for HSBC Light" panose="020B0403030202020203" pitchFamily="34" charset="0"/>
              </a:rPr>
              <a:t>companies </a:t>
            </a:r>
            <a:r>
              <a:rPr lang="en-GB" sz="1600" kern="0" spc="-20" dirty="0">
                <a:solidFill>
                  <a:srgbClr val="231F20"/>
                </a:solidFill>
                <a:latin typeface="Univers Next for HSBC Light" panose="020B0403030202020203" pitchFamily="34" charset="0"/>
              </a:rPr>
              <a:t>will </a:t>
            </a:r>
            <a:r>
              <a:rPr lang="en-GB" sz="1600" kern="0" spc="-15" dirty="0">
                <a:solidFill>
                  <a:srgbClr val="231F20"/>
                </a:solidFill>
                <a:latin typeface="Univers Next for HSBC Light" panose="020B0403030202020203" pitchFamily="34" charset="0"/>
              </a:rPr>
              <a:t>look </a:t>
            </a:r>
            <a:r>
              <a:rPr lang="en-GB" sz="1600" kern="0" spc="-20" dirty="0">
                <a:solidFill>
                  <a:srgbClr val="231F20"/>
                </a:solidFill>
                <a:latin typeface="Univers Next for HSBC Light" panose="020B0403030202020203" pitchFamily="34" charset="0"/>
              </a:rPr>
              <a:t>at </a:t>
            </a:r>
            <a:r>
              <a:rPr lang="en-GB" sz="1600" kern="0" spc="-25" dirty="0">
                <a:solidFill>
                  <a:srgbClr val="231F20"/>
                </a:solidFill>
                <a:latin typeface="Univers Next for HSBC Light" panose="020B0403030202020203" pitchFamily="34" charset="0"/>
              </a:rPr>
              <a:t>your </a:t>
            </a:r>
            <a:r>
              <a:rPr lang="en-GB" sz="1600" kern="0" spc="-20" dirty="0">
                <a:solidFill>
                  <a:srgbClr val="231F20"/>
                </a:solidFill>
                <a:latin typeface="Univers Next for HSBC Light" panose="020B0403030202020203" pitchFamily="34" charset="0"/>
              </a:rPr>
              <a:t>credit history </a:t>
            </a:r>
            <a:r>
              <a:rPr lang="en-GB" sz="1600" kern="0" spc="-15" dirty="0">
                <a:solidFill>
                  <a:srgbClr val="231F20"/>
                </a:solidFill>
                <a:latin typeface="Univers Next for HSBC Light" panose="020B0403030202020203" pitchFamily="34" charset="0"/>
              </a:rPr>
              <a:t>when </a:t>
            </a:r>
            <a:r>
              <a:rPr lang="en-GB" sz="1600" kern="0" spc="-20" dirty="0">
                <a:solidFill>
                  <a:srgbClr val="231F20"/>
                </a:solidFill>
                <a:latin typeface="Univers Next for HSBC Light" panose="020B0403030202020203" pitchFamily="34" charset="0"/>
              </a:rPr>
              <a:t>they </a:t>
            </a:r>
            <a:r>
              <a:rPr lang="en-GB" sz="1600" kern="0" spc="-25" dirty="0">
                <a:solidFill>
                  <a:srgbClr val="231F20"/>
                </a:solidFill>
                <a:latin typeface="Univers Next for HSBC Light" panose="020B0403030202020203" pitchFamily="34" charset="0"/>
              </a:rPr>
              <a:t>calculate your </a:t>
            </a:r>
            <a:r>
              <a:rPr lang="en-GB" sz="1600" kern="0" spc="-20" dirty="0">
                <a:solidFill>
                  <a:srgbClr val="231F20"/>
                </a:solidFill>
                <a:latin typeface="Univers Next for HSBC Light" panose="020B0403030202020203" pitchFamily="34" charset="0"/>
              </a:rPr>
              <a:t>credit score, which </a:t>
            </a:r>
            <a:r>
              <a:rPr lang="en-GB" sz="1600" kern="0" spc="-25" dirty="0">
                <a:solidFill>
                  <a:srgbClr val="231F20"/>
                </a:solidFill>
                <a:latin typeface="Univers Next for HSBC Light" panose="020B0403030202020203" pitchFamily="34" charset="0"/>
              </a:rPr>
              <a:t>will </a:t>
            </a:r>
            <a:r>
              <a:rPr lang="en-GB" sz="1600" kern="0" spc="-20" dirty="0">
                <a:solidFill>
                  <a:srgbClr val="231F20"/>
                </a:solidFill>
                <a:latin typeface="Univers Next for HSBC Light" panose="020B0403030202020203" pitchFamily="34" charset="0"/>
              </a:rPr>
              <a:t>show them </a:t>
            </a:r>
            <a:r>
              <a:rPr lang="en-GB" sz="1600" kern="0" spc="-15" dirty="0">
                <a:solidFill>
                  <a:srgbClr val="231F20"/>
                </a:solidFill>
                <a:latin typeface="Univers Next for HSBC Light" panose="020B0403030202020203" pitchFamily="34" charset="0"/>
              </a:rPr>
              <a:t>the </a:t>
            </a:r>
            <a:r>
              <a:rPr lang="en-GB" sz="1600" kern="0" spc="-25" dirty="0">
                <a:solidFill>
                  <a:srgbClr val="231F20"/>
                </a:solidFill>
                <a:latin typeface="Univers Next for HSBC Light" panose="020B0403030202020203" pitchFamily="34" charset="0"/>
              </a:rPr>
              <a:t>level </a:t>
            </a:r>
            <a:r>
              <a:rPr lang="en-GB" sz="1600" kern="0" spc="-20" dirty="0">
                <a:solidFill>
                  <a:srgbClr val="231F20"/>
                </a:solidFill>
                <a:latin typeface="Univers Next for HSBC Light" panose="020B0403030202020203" pitchFamily="34" charset="0"/>
              </a:rPr>
              <a:t>of risk </a:t>
            </a:r>
            <a:r>
              <a:rPr lang="en-GB" sz="1600" kern="0" spc="-15" dirty="0">
                <a:solidFill>
                  <a:srgbClr val="231F20"/>
                </a:solidFill>
                <a:latin typeface="Univers Next for HSBC Light" panose="020B0403030202020203" pitchFamily="34" charset="0"/>
              </a:rPr>
              <a:t>in </a:t>
            </a:r>
            <a:r>
              <a:rPr lang="en-GB" sz="1600" kern="0" spc="-25" dirty="0">
                <a:solidFill>
                  <a:srgbClr val="231F20"/>
                </a:solidFill>
                <a:latin typeface="Univers Next for HSBC Light" panose="020B0403030202020203" pitchFamily="34" charset="0"/>
              </a:rPr>
              <a:t>lending </a:t>
            </a:r>
            <a:r>
              <a:rPr lang="en-GB" sz="1600" kern="0" spc="-20" dirty="0">
                <a:solidFill>
                  <a:srgbClr val="231F20"/>
                </a:solidFill>
                <a:latin typeface="Univers Next for HSBC Light" panose="020B0403030202020203" pitchFamily="34" charset="0"/>
              </a:rPr>
              <a:t>to</a:t>
            </a:r>
            <a:r>
              <a:rPr lang="en-GB" sz="1600" kern="0" spc="-70" dirty="0">
                <a:solidFill>
                  <a:srgbClr val="231F20"/>
                </a:solidFill>
                <a:latin typeface="Univers Next for HSBC Light" panose="020B0403030202020203" pitchFamily="34" charset="0"/>
              </a:rPr>
              <a:t> </a:t>
            </a:r>
            <a:r>
              <a:rPr lang="en-GB" sz="1600" kern="0" spc="-25" dirty="0">
                <a:solidFill>
                  <a:srgbClr val="231F20"/>
                </a:solidFill>
                <a:latin typeface="Univers Next for HSBC Light" panose="020B0403030202020203" pitchFamily="34" charset="0"/>
              </a:rPr>
              <a:t>you. Your credit report is the information that is used to calculate your credit score. </a:t>
            </a:r>
            <a:endParaRPr lang="en-GB" sz="1600" kern="0" dirty="0">
              <a:solidFill>
                <a:prstClr val="white"/>
              </a:solidFill>
              <a:latin typeface="Univers Next for HSBC Light" panose="020B0403030202020203" pitchFamily="34" charset="0"/>
            </a:endParaRPr>
          </a:p>
        </p:txBody>
      </p:sp>
      <p:sp>
        <p:nvSpPr>
          <p:cNvPr id="56" name="object 7">
            <a:extLst>
              <a:ext uri="{FF2B5EF4-FFF2-40B4-BE49-F238E27FC236}">
                <a16:creationId xmlns:a16="http://schemas.microsoft.com/office/drawing/2014/main" id="{B3AF6B93-153F-BC0B-BFAF-710F763C1855}"/>
              </a:ext>
            </a:extLst>
          </p:cNvPr>
          <p:cNvSpPr txBox="1"/>
          <p:nvPr/>
        </p:nvSpPr>
        <p:spPr>
          <a:xfrm>
            <a:off x="3392800" y="4058679"/>
            <a:ext cx="2520000" cy="498238"/>
          </a:xfrm>
          <a:prstGeom prst="rect">
            <a:avLst/>
          </a:prstGeom>
        </p:spPr>
        <p:txBody>
          <a:bodyPr vert="horz" wrap="square" lIns="0" tIns="12700" rIns="0" bIns="0" rtlCol="0">
            <a:noAutofit/>
          </a:bodyPr>
          <a:lstStyle/>
          <a:p>
            <a:pPr marL="12724" defTabSz="916137">
              <a:spcBef>
                <a:spcPts val="100"/>
              </a:spcBef>
            </a:pPr>
            <a:r>
              <a:rPr lang="en-GB" sz="1600" b="1" dirty="0">
                <a:solidFill>
                  <a:srgbClr val="231F20"/>
                </a:solidFill>
                <a:latin typeface="Univers Next for HSBC Light" panose="020B0403030202020203" pitchFamily="34" charset="0"/>
                <a:cs typeface="UniversNextforHSBC-Medium"/>
              </a:rPr>
              <a:t>What doesn’t appear </a:t>
            </a:r>
            <a:br>
              <a:rPr lang="en-GB" sz="1600" b="1" dirty="0">
                <a:solidFill>
                  <a:srgbClr val="231F20"/>
                </a:solidFill>
                <a:latin typeface="Univers Next for HSBC Light" panose="020B0403030202020203" pitchFamily="34" charset="0"/>
                <a:cs typeface="UniversNextforHSBC-Medium"/>
              </a:rPr>
            </a:br>
            <a:r>
              <a:rPr lang="en-GB" sz="1600" b="1" dirty="0">
                <a:solidFill>
                  <a:srgbClr val="231F20"/>
                </a:solidFill>
                <a:latin typeface="Univers Next for HSBC Light" panose="020B0403030202020203" pitchFamily="34" charset="0"/>
                <a:cs typeface="UniversNextforHSBC-Medium"/>
              </a:rPr>
              <a:t>on your credit report?</a:t>
            </a:r>
            <a:endParaRPr lang="en-GB" sz="1600" b="1" dirty="0">
              <a:solidFill>
                <a:prstClr val="black"/>
              </a:solidFill>
              <a:latin typeface="Univers Next for HSBC Light" panose="020B0403030202020203" pitchFamily="34" charset="0"/>
              <a:cs typeface="UniversNextforHSBC-Medium"/>
            </a:endParaRPr>
          </a:p>
        </p:txBody>
      </p:sp>
      <p:sp>
        <p:nvSpPr>
          <p:cNvPr id="57" name="object 7">
            <a:extLst>
              <a:ext uri="{FF2B5EF4-FFF2-40B4-BE49-F238E27FC236}">
                <a16:creationId xmlns:a16="http://schemas.microsoft.com/office/drawing/2014/main" id="{A8393255-3CEB-8E2D-6D3B-E355DCD32F6C}"/>
              </a:ext>
            </a:extLst>
          </p:cNvPr>
          <p:cNvSpPr txBox="1"/>
          <p:nvPr/>
        </p:nvSpPr>
        <p:spPr>
          <a:xfrm>
            <a:off x="3392800" y="4671204"/>
            <a:ext cx="2520000" cy="18000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Employment</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Savings</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Medical record</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25" dirty="0">
                <a:solidFill>
                  <a:srgbClr val="231F20"/>
                </a:solidFill>
                <a:latin typeface="UniversNextforHSBC-Light"/>
                <a:cs typeface="UniversNextforHSBC-Light"/>
              </a:rPr>
              <a:t>Ethnicity</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Religion</a:t>
            </a:r>
            <a:endParaRPr lang="en-GB" sz="1400" spc="-25" dirty="0">
              <a:solidFill>
                <a:srgbClr val="231F20"/>
              </a:solidFill>
              <a:latin typeface="UniversNextforHSBC-Light"/>
              <a:cs typeface="UniversNextforHSBC-Light"/>
            </a:endParaRPr>
          </a:p>
        </p:txBody>
      </p:sp>
      <p:sp>
        <p:nvSpPr>
          <p:cNvPr id="61" name="TextBox 60">
            <a:extLst>
              <a:ext uri="{FF2B5EF4-FFF2-40B4-BE49-F238E27FC236}">
                <a16:creationId xmlns:a16="http://schemas.microsoft.com/office/drawing/2014/main" id="{FA546A55-D9C7-52D9-3884-82EE2D61273B}"/>
              </a:ext>
            </a:extLst>
          </p:cNvPr>
          <p:cNvSpPr txBox="1"/>
          <p:nvPr/>
        </p:nvSpPr>
        <p:spPr>
          <a:xfrm>
            <a:off x="550800" y="6552000"/>
            <a:ext cx="4492872" cy="153888"/>
          </a:xfrm>
          <a:prstGeom prst="rect">
            <a:avLst/>
          </a:prstGeom>
          <a:noFill/>
        </p:spPr>
        <p:txBody>
          <a:bodyPr wrap="square" lIns="0" tIns="0" rIns="0" bIns="0" rtlCol="0">
            <a:spAutoFit/>
          </a:bodyPr>
          <a:lstStyle/>
          <a:p>
            <a:r>
              <a:rPr lang="en-GB" sz="1000" b="0" i="0" dirty="0">
                <a:latin typeface="Univers Next for HSBC Light" panose="020B0403030202020203" pitchFamily="34" charset="0"/>
              </a:rPr>
              <a:t>Source: Experian</a:t>
            </a:r>
            <a:endParaRPr lang="en-US" sz="1000" b="0" i="0" dirty="0">
              <a:latin typeface="Univers Next for HSBC Light" panose="020B0403030202020203" pitchFamily="34" charset="0"/>
            </a:endParaRPr>
          </a:p>
        </p:txBody>
      </p:sp>
      <p:sp>
        <p:nvSpPr>
          <p:cNvPr id="44" name="TextBox 43">
            <a:extLst>
              <a:ext uri="{FF2B5EF4-FFF2-40B4-BE49-F238E27FC236}">
                <a16:creationId xmlns:a16="http://schemas.microsoft.com/office/drawing/2014/main" id="{22DEF92F-A8B9-2D90-D904-F0B97950A467}"/>
              </a:ext>
            </a:extLst>
          </p:cNvPr>
          <p:cNvSpPr txBox="1"/>
          <p:nvPr/>
        </p:nvSpPr>
        <p:spPr>
          <a:xfrm>
            <a:off x="7411920" y="3439917"/>
            <a:ext cx="3456708" cy="1384995"/>
          </a:xfrm>
          <a:prstGeom prst="rect">
            <a:avLst/>
          </a:prstGeom>
          <a:noFill/>
        </p:spPr>
        <p:txBody>
          <a:bodyPr wrap="square" lIns="0" tIns="0" rIns="0" bIns="0" rtlCol="0">
            <a:spAutoFit/>
          </a:bodyPr>
          <a:lstStyle/>
          <a:p>
            <a:r>
              <a:rPr lang="en-GB" sz="1800" b="1" dirty="0">
                <a:solidFill>
                  <a:srgbClr val="059D4C"/>
                </a:solidFill>
                <a:latin typeface="Univers Next for HSBC Light" panose="020B0403030202020203" pitchFamily="34" charset="0"/>
                <a:cs typeface="UniversNextforHSBC-Medium"/>
              </a:rPr>
              <a:t>Excellent</a:t>
            </a:r>
            <a:r>
              <a:rPr lang="en-GB" sz="1800" b="1" dirty="0">
                <a:solidFill>
                  <a:srgbClr val="231F20"/>
                </a:solidFill>
                <a:latin typeface="Univers Next for HSBC Light" panose="020B0403030202020203" pitchFamily="34" charset="0"/>
                <a:cs typeface="UniversNextforHSBC-Medium"/>
              </a:rPr>
              <a:t>	961-999</a:t>
            </a:r>
            <a:br>
              <a:rPr lang="en-GB" sz="1800" b="1" dirty="0">
                <a:solidFill>
                  <a:srgbClr val="231F20"/>
                </a:solidFill>
                <a:latin typeface="Univers Next for HSBC Light" panose="020B0403030202020203" pitchFamily="34" charset="0"/>
                <a:cs typeface="UniversNextforHSBC-Medium"/>
              </a:rPr>
            </a:br>
            <a:r>
              <a:rPr lang="en-GB" sz="1800" b="1" dirty="0">
                <a:solidFill>
                  <a:srgbClr val="8DC340"/>
                </a:solidFill>
                <a:latin typeface="Univers Next for HSBC Light" panose="020B0403030202020203" pitchFamily="34" charset="0"/>
                <a:cs typeface="UniversNextforHSBC-Medium"/>
              </a:rPr>
              <a:t>Very Good</a:t>
            </a:r>
            <a:r>
              <a:rPr lang="en-GB" sz="1800" b="1" dirty="0">
                <a:solidFill>
                  <a:srgbClr val="231F20"/>
                </a:solidFill>
                <a:latin typeface="Univers Next for HSBC Light" panose="020B0403030202020203" pitchFamily="34" charset="0"/>
                <a:cs typeface="UniversNextforHSBC-Medium"/>
              </a:rPr>
              <a:t>	881-960</a:t>
            </a:r>
            <a:br>
              <a:rPr lang="en-GB" sz="1800" b="1" dirty="0">
                <a:solidFill>
                  <a:srgbClr val="231F20"/>
                </a:solidFill>
                <a:latin typeface="Univers Next for HSBC Light" panose="020B0403030202020203" pitchFamily="34" charset="0"/>
                <a:cs typeface="UniversNextforHSBC-Medium"/>
              </a:rPr>
            </a:br>
            <a:r>
              <a:rPr lang="en-GB" sz="1800" b="1" dirty="0">
                <a:solidFill>
                  <a:srgbClr val="FADE00"/>
                </a:solidFill>
                <a:latin typeface="Univers Next for HSBC Light" panose="020B0403030202020203" pitchFamily="34" charset="0"/>
                <a:cs typeface="UniversNextforHSBC-Medium"/>
              </a:rPr>
              <a:t>Good</a:t>
            </a:r>
            <a:r>
              <a:rPr lang="en-GB" sz="1800" b="1" dirty="0">
                <a:solidFill>
                  <a:srgbClr val="231F20"/>
                </a:solidFill>
                <a:latin typeface="Univers Next for HSBC Light" panose="020B0403030202020203" pitchFamily="34" charset="0"/>
                <a:cs typeface="UniversNextforHSBC-Medium"/>
              </a:rPr>
              <a:t>		721-880</a:t>
            </a:r>
            <a:br>
              <a:rPr lang="en-GB" sz="1800" b="1" dirty="0">
                <a:solidFill>
                  <a:srgbClr val="231F20"/>
                </a:solidFill>
                <a:latin typeface="Univers Next for HSBC Light" panose="020B0403030202020203" pitchFamily="34" charset="0"/>
                <a:cs typeface="UniversNextforHSBC-Medium"/>
              </a:rPr>
            </a:br>
            <a:r>
              <a:rPr lang="en-GB" sz="1800" b="1" dirty="0">
                <a:solidFill>
                  <a:srgbClr val="F79937"/>
                </a:solidFill>
                <a:latin typeface="Univers Next for HSBC Light" panose="020B0403030202020203" pitchFamily="34" charset="0"/>
                <a:cs typeface="UniversNextforHSBC-Medium"/>
              </a:rPr>
              <a:t>Fair</a:t>
            </a:r>
            <a:r>
              <a:rPr lang="en-GB" sz="1800" b="1" dirty="0">
                <a:solidFill>
                  <a:srgbClr val="231F20"/>
                </a:solidFill>
                <a:latin typeface="Univers Next for HSBC Light" panose="020B0403030202020203" pitchFamily="34" charset="0"/>
                <a:cs typeface="UniversNextforHSBC-Medium"/>
              </a:rPr>
              <a:t>		561-720</a:t>
            </a:r>
            <a:br>
              <a:rPr lang="en-GB" sz="1800" b="1" dirty="0">
                <a:solidFill>
                  <a:srgbClr val="231F20"/>
                </a:solidFill>
                <a:latin typeface="Univers Next for HSBC Light" panose="020B0403030202020203" pitchFamily="34" charset="0"/>
                <a:cs typeface="UniversNextforHSBC-Medium"/>
              </a:rPr>
            </a:br>
            <a:r>
              <a:rPr lang="en-GB" sz="1800" b="1" dirty="0">
                <a:solidFill>
                  <a:srgbClr val="BE2327"/>
                </a:solidFill>
                <a:latin typeface="Univers Next for HSBC Light" panose="020B0403030202020203" pitchFamily="34" charset="0"/>
                <a:cs typeface="UniversNextforHSBC-Medium"/>
              </a:rPr>
              <a:t>Poor</a:t>
            </a:r>
            <a:r>
              <a:rPr lang="en-GB" sz="1800" b="1" dirty="0">
                <a:solidFill>
                  <a:srgbClr val="231F20"/>
                </a:solidFill>
                <a:latin typeface="Univers Next for HSBC Light" panose="020B0403030202020203" pitchFamily="34" charset="0"/>
                <a:cs typeface="UniversNextforHSBC-Medium"/>
              </a:rPr>
              <a:t>		0-560</a:t>
            </a:r>
            <a:endParaRPr lang="en-US" dirty="0"/>
          </a:p>
        </p:txBody>
      </p:sp>
      <p:pic>
        <p:nvPicPr>
          <p:cNvPr id="3" name="Graphic 2">
            <a:extLst>
              <a:ext uri="{FF2B5EF4-FFF2-40B4-BE49-F238E27FC236}">
                <a16:creationId xmlns:a16="http://schemas.microsoft.com/office/drawing/2014/main" id="{3CD509A1-9904-6D55-E90F-E1F80C58E2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76067" y="-126137"/>
            <a:ext cx="6477000" cy="6477000"/>
          </a:xfrm>
          <a:prstGeom prst="rect">
            <a:avLst/>
          </a:prstGeom>
        </p:spPr>
      </p:pic>
      <p:pic>
        <p:nvPicPr>
          <p:cNvPr id="8" name="Graphic 7">
            <a:extLst>
              <a:ext uri="{FF2B5EF4-FFF2-40B4-BE49-F238E27FC236}">
                <a16:creationId xmlns:a16="http://schemas.microsoft.com/office/drawing/2014/main" id="{6203A69A-ABD7-0D65-4F91-B6971888E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07917" y="-205424"/>
            <a:ext cx="4210050" cy="421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1+#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636D7DEC-9003-5FE5-7C3E-476C52C740AA}"/>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45" name="Slide number">
            <a:extLst>
              <a:ext uri="{FF2B5EF4-FFF2-40B4-BE49-F238E27FC236}">
                <a16:creationId xmlns:a16="http://schemas.microsoft.com/office/drawing/2014/main" id="{B3FEC4AF-9D1E-7EC0-94DA-F1FB7DF1ECB9}"/>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3</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46" name="Title 11">
            <a:extLst>
              <a:ext uri="{FF2B5EF4-FFF2-40B4-BE49-F238E27FC236}">
                <a16:creationId xmlns:a16="http://schemas.microsoft.com/office/drawing/2014/main" id="{4E24F4B9-0B45-3772-3E56-1608CD8E917C}"/>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spc="-150" dirty="0">
                <a:solidFill>
                  <a:srgbClr val="231F20"/>
                </a:solidFill>
                <a:latin typeface="Univers Next for HSBC Thin" panose="020B0303030202020203" pitchFamily="34" charset="77"/>
              </a:rPr>
              <a:t>Why should I care about my credit score?</a:t>
            </a:r>
            <a:endParaRPr lang="en-US" sz="4400" kern="0" spc="-150" dirty="0">
              <a:solidFill>
                <a:schemeClr val="tx1"/>
              </a:solidFill>
              <a:latin typeface="Univers Next for HSBC Thin" panose="020B0303030202020203" pitchFamily="34" charset="77"/>
            </a:endParaRPr>
          </a:p>
        </p:txBody>
      </p:sp>
      <p:grpSp>
        <p:nvGrpSpPr>
          <p:cNvPr id="9" name="Group 8">
            <a:extLst>
              <a:ext uri="{FF2B5EF4-FFF2-40B4-BE49-F238E27FC236}">
                <a16:creationId xmlns:a16="http://schemas.microsoft.com/office/drawing/2014/main" id="{295FE58A-3F24-6D25-6357-18E6D33628F1}"/>
              </a:ext>
            </a:extLst>
          </p:cNvPr>
          <p:cNvGrpSpPr/>
          <p:nvPr/>
        </p:nvGrpSpPr>
        <p:grpSpPr>
          <a:xfrm>
            <a:off x="5070000" y="2132999"/>
            <a:ext cx="2052000" cy="2952000"/>
            <a:chOff x="5070000" y="2132999"/>
            <a:chExt cx="2052000" cy="2952000"/>
          </a:xfrm>
        </p:grpSpPr>
        <p:sp>
          <p:nvSpPr>
            <p:cNvPr id="66" name="Rectangle 65">
              <a:extLst>
                <a:ext uri="{FF2B5EF4-FFF2-40B4-BE49-F238E27FC236}">
                  <a16:creationId xmlns:a16="http://schemas.microsoft.com/office/drawing/2014/main" id="{1C50EDFF-A1EB-AA19-0574-BFA07A9C5DC5}"/>
                </a:ext>
              </a:extLst>
            </p:cNvPr>
            <p:cNvSpPr/>
            <p:nvPr/>
          </p:nvSpPr>
          <p:spPr>
            <a:xfrm>
              <a:off x="5070000" y="2132999"/>
              <a:ext cx="2052000" cy="295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bject 7">
              <a:extLst>
                <a:ext uri="{FF2B5EF4-FFF2-40B4-BE49-F238E27FC236}">
                  <a16:creationId xmlns:a16="http://schemas.microsoft.com/office/drawing/2014/main" id="{E06091D9-C02C-4153-A3C9-F7BC34E31E8D}"/>
                </a:ext>
              </a:extLst>
            </p:cNvPr>
            <p:cNvSpPr txBox="1"/>
            <p:nvPr/>
          </p:nvSpPr>
          <p:spPr>
            <a:xfrm>
              <a:off x="5070000" y="4138200"/>
              <a:ext cx="2052000" cy="946799"/>
            </a:xfrm>
            <a:prstGeom prst="rect">
              <a:avLst/>
            </a:prstGeom>
          </p:spPr>
          <p:txBody>
            <a:bodyPr vert="horz" wrap="square" lIns="0" tIns="12700" rIns="0" bIns="0" rtlCol="0">
              <a:noAutofit/>
            </a:bodyPr>
            <a:lstStyle/>
            <a:p>
              <a:pPr marL="12724" marR="0" lvl="0" indent="0" algn="ctr" defTabSz="916137" rtl="0" eaLnBrk="1" fontAlgn="auto" latinLnBrk="0" hangingPunct="1">
                <a:lnSpc>
                  <a:spcPct val="100000"/>
                </a:lnSpc>
                <a:spcBef>
                  <a:spcPts val="100"/>
                </a:spcBef>
                <a:spcAft>
                  <a:spcPts val="0"/>
                </a:spcAft>
                <a:buClrTx/>
                <a:buSzTx/>
                <a:buFontTx/>
                <a:buNone/>
                <a:tabLst/>
                <a:defRPr/>
              </a:pPr>
              <a:r>
                <a:rPr lang="en-GB" sz="1600" dirty="0">
                  <a:latin typeface="UniversNextforHSBC-Light" panose="020B0403030202020203" pitchFamily="34" charset="0"/>
                  <a:cs typeface="UniversNextforHSBC-Medium"/>
                </a:rPr>
                <a:t>Potential Employers can see a modified credit report</a:t>
              </a:r>
              <a:endParaRPr kumimoji="0" lang="en-GB" sz="1600" u="none" strike="noStrike" kern="1200" cap="none" spc="0" normalizeH="0" baseline="0" noProof="0" dirty="0">
                <a:ln>
                  <a:noFill/>
                </a:ln>
                <a:effectLst/>
                <a:uLnTx/>
                <a:uFillTx/>
                <a:latin typeface="UniversNextforHSBC-Light" panose="020B0403030202020203" pitchFamily="34" charset="0"/>
                <a:cs typeface="UniversNextforHSBC-Medium"/>
              </a:endParaRPr>
            </a:p>
          </p:txBody>
        </p:sp>
        <p:pic>
          <p:nvPicPr>
            <p:cNvPr id="79" name="Graphic 78">
              <a:extLst>
                <a:ext uri="{FF2B5EF4-FFF2-40B4-BE49-F238E27FC236}">
                  <a16:creationId xmlns:a16="http://schemas.microsoft.com/office/drawing/2014/main" id="{8CFA06A4-0B4D-C69D-1624-AD323A1FD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600000">
              <a:off x="5151438" y="2217182"/>
              <a:ext cx="1889125" cy="1889125"/>
            </a:xfrm>
            <a:prstGeom prst="rect">
              <a:avLst/>
            </a:prstGeom>
          </p:spPr>
        </p:pic>
      </p:grpSp>
      <p:grpSp>
        <p:nvGrpSpPr>
          <p:cNvPr id="8" name="Group 7">
            <a:extLst>
              <a:ext uri="{FF2B5EF4-FFF2-40B4-BE49-F238E27FC236}">
                <a16:creationId xmlns:a16="http://schemas.microsoft.com/office/drawing/2014/main" id="{CAC03BAD-6D76-5175-6B74-69CC7CF09C40}"/>
              </a:ext>
            </a:extLst>
          </p:cNvPr>
          <p:cNvGrpSpPr/>
          <p:nvPr/>
        </p:nvGrpSpPr>
        <p:grpSpPr>
          <a:xfrm>
            <a:off x="7329600" y="2132999"/>
            <a:ext cx="2052000" cy="2952000"/>
            <a:chOff x="7329600" y="2132999"/>
            <a:chExt cx="2052000" cy="2952000"/>
          </a:xfrm>
        </p:grpSpPr>
        <p:sp>
          <p:nvSpPr>
            <p:cNvPr id="70" name="Rectangle 69">
              <a:extLst>
                <a:ext uri="{FF2B5EF4-FFF2-40B4-BE49-F238E27FC236}">
                  <a16:creationId xmlns:a16="http://schemas.microsoft.com/office/drawing/2014/main" id="{A721D8B2-122E-6A91-E280-FFC70E302DAB}"/>
                </a:ext>
              </a:extLst>
            </p:cNvPr>
            <p:cNvSpPr/>
            <p:nvPr/>
          </p:nvSpPr>
          <p:spPr>
            <a:xfrm>
              <a:off x="7329600" y="2132999"/>
              <a:ext cx="2052000" cy="295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bject 7">
              <a:extLst>
                <a:ext uri="{FF2B5EF4-FFF2-40B4-BE49-F238E27FC236}">
                  <a16:creationId xmlns:a16="http://schemas.microsoft.com/office/drawing/2014/main" id="{80F355C8-4BF3-38D5-CF80-2418FC745395}"/>
                </a:ext>
              </a:extLst>
            </p:cNvPr>
            <p:cNvSpPr txBox="1"/>
            <p:nvPr/>
          </p:nvSpPr>
          <p:spPr>
            <a:xfrm>
              <a:off x="7329600" y="4138200"/>
              <a:ext cx="2052000" cy="946799"/>
            </a:xfrm>
            <a:prstGeom prst="rect">
              <a:avLst/>
            </a:prstGeom>
          </p:spPr>
          <p:txBody>
            <a:bodyPr vert="horz" wrap="square" lIns="0" tIns="12700" rIns="0" bIns="0" rtlCol="0">
              <a:noAutofit/>
            </a:bodyPr>
            <a:lstStyle/>
            <a:p>
              <a:pPr marL="12724" marR="0" lvl="0" indent="0" algn="ctr" defTabSz="916137" rtl="0" eaLnBrk="1" fontAlgn="auto" latinLnBrk="0" hangingPunct="1">
                <a:lnSpc>
                  <a:spcPct val="100000"/>
                </a:lnSpc>
                <a:spcBef>
                  <a:spcPts val="100"/>
                </a:spcBef>
                <a:spcAft>
                  <a:spcPts val="0"/>
                </a:spcAft>
                <a:buClrTx/>
                <a:buSzTx/>
                <a:buFontTx/>
                <a:buNone/>
                <a:tabLst/>
                <a:defRPr/>
              </a:pPr>
              <a:r>
                <a:rPr lang="en-GB" sz="1600" dirty="0">
                  <a:latin typeface="UniversNextforHSBC-Light" panose="020B0403030202020203" pitchFamily="34" charset="0"/>
                  <a:cs typeface="UniversNextforHSBC-Medium"/>
                </a:rPr>
                <a:t>Can affect your </a:t>
              </a:r>
              <a:br>
                <a:rPr lang="en-GB" sz="1600" dirty="0">
                  <a:latin typeface="UniversNextforHSBC-Light" panose="020B0403030202020203" pitchFamily="34" charset="0"/>
                  <a:cs typeface="UniversNextforHSBC-Medium"/>
                </a:rPr>
              </a:br>
              <a:r>
                <a:rPr lang="en-GB" sz="1600" dirty="0">
                  <a:latin typeface="UniversNextforHSBC-Light" panose="020B0403030202020203" pitchFamily="34" charset="0"/>
                  <a:cs typeface="UniversNextforHSBC-Medium"/>
                </a:rPr>
                <a:t>ability to rent or own a home in the future</a:t>
              </a:r>
              <a:endParaRPr kumimoji="0" lang="en-GB" sz="1600" b="0" i="0" u="none" strike="noStrike" kern="1200" cap="none" spc="0" normalizeH="0" baseline="0" noProof="0" dirty="0">
                <a:ln>
                  <a:noFill/>
                </a:ln>
                <a:effectLst/>
                <a:uLnTx/>
                <a:uFillTx/>
                <a:latin typeface="UniversNextforHSBC-Light" panose="020B0403030202020203" pitchFamily="34" charset="0"/>
                <a:cs typeface="UniversNextforHSBC-Medium"/>
              </a:endParaRPr>
            </a:p>
          </p:txBody>
        </p:sp>
        <p:pic>
          <p:nvPicPr>
            <p:cNvPr id="81" name="Graphic 80">
              <a:extLst>
                <a:ext uri="{FF2B5EF4-FFF2-40B4-BE49-F238E27FC236}">
                  <a16:creationId xmlns:a16="http://schemas.microsoft.com/office/drawing/2014/main" id="{FA8700CC-D5CC-6438-CAB1-CC28D80299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11038" y="2217182"/>
              <a:ext cx="1889125" cy="1889125"/>
            </a:xfrm>
            <a:prstGeom prst="rect">
              <a:avLst/>
            </a:prstGeom>
          </p:spPr>
        </p:pic>
      </p:grpSp>
      <p:grpSp>
        <p:nvGrpSpPr>
          <p:cNvPr id="11" name="Group 10">
            <a:extLst>
              <a:ext uri="{FF2B5EF4-FFF2-40B4-BE49-F238E27FC236}">
                <a16:creationId xmlns:a16="http://schemas.microsoft.com/office/drawing/2014/main" id="{E304652F-0C98-7CBF-8DE8-E92C2EC8B3F2}"/>
              </a:ext>
            </a:extLst>
          </p:cNvPr>
          <p:cNvGrpSpPr/>
          <p:nvPr/>
        </p:nvGrpSpPr>
        <p:grpSpPr>
          <a:xfrm>
            <a:off x="531653" y="2080021"/>
            <a:ext cx="2159000" cy="3004978"/>
            <a:chOff x="531653" y="2080021"/>
            <a:chExt cx="2159000" cy="3004978"/>
          </a:xfrm>
        </p:grpSpPr>
        <p:sp>
          <p:nvSpPr>
            <p:cNvPr id="51" name="Rectangle 50">
              <a:extLst>
                <a:ext uri="{FF2B5EF4-FFF2-40B4-BE49-F238E27FC236}">
                  <a16:creationId xmlns:a16="http://schemas.microsoft.com/office/drawing/2014/main" id="{53D6E39D-1B69-A4A1-409B-F954B74C636B}"/>
                </a:ext>
              </a:extLst>
            </p:cNvPr>
            <p:cNvSpPr/>
            <p:nvPr/>
          </p:nvSpPr>
          <p:spPr>
            <a:xfrm>
              <a:off x="550800" y="2132999"/>
              <a:ext cx="2052000" cy="295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bject 7">
              <a:extLst>
                <a:ext uri="{FF2B5EF4-FFF2-40B4-BE49-F238E27FC236}">
                  <a16:creationId xmlns:a16="http://schemas.microsoft.com/office/drawing/2014/main" id="{E55E18D2-3244-6B31-6D1D-C2D57F9A0D3A}"/>
                </a:ext>
              </a:extLst>
            </p:cNvPr>
            <p:cNvSpPr txBox="1"/>
            <p:nvPr/>
          </p:nvSpPr>
          <p:spPr>
            <a:xfrm>
              <a:off x="550800" y="4138200"/>
              <a:ext cx="2052000" cy="946798"/>
            </a:xfrm>
            <a:prstGeom prst="rect">
              <a:avLst/>
            </a:prstGeom>
          </p:spPr>
          <p:txBody>
            <a:bodyPr vert="horz" wrap="square" lIns="0" tIns="12700" rIns="0" bIns="0" rtlCol="0">
              <a:noAutofit/>
            </a:bodyPr>
            <a:lstStyle/>
            <a:p>
              <a:pPr marL="12724" lvl="0" algn="ctr" defTabSz="916137">
                <a:spcBef>
                  <a:spcPts val="100"/>
                </a:spcBef>
                <a:defRPr/>
              </a:pPr>
              <a:r>
                <a:rPr lang="en-GB" sz="1600" dirty="0">
                  <a:latin typeface="Univers Next for HSBC Light" panose="020B0403030202020203" pitchFamily="34" charset="0"/>
                  <a:cs typeface="UniversNextforHSBC-Medium"/>
                </a:rPr>
                <a:t>A good score </a:t>
              </a:r>
              <a:br>
                <a:rPr lang="en-GB" sz="1600" dirty="0">
                  <a:latin typeface="Univers Next for HSBC Light" panose="020B0403030202020203" pitchFamily="34" charset="0"/>
                  <a:cs typeface="UniversNextforHSBC-Medium"/>
                </a:rPr>
              </a:br>
              <a:r>
                <a:rPr lang="en-GB" sz="1600" dirty="0">
                  <a:latin typeface="Univers Next for HSBC Light" panose="020B0403030202020203" pitchFamily="34" charset="0"/>
                  <a:cs typeface="UniversNextforHSBC-Medium"/>
                </a:rPr>
                <a:t>can help you get credit approved</a:t>
              </a:r>
            </a:p>
          </p:txBody>
        </p:sp>
        <p:pic>
          <p:nvPicPr>
            <p:cNvPr id="83" name="Graphic 82">
              <a:extLst>
                <a:ext uri="{FF2B5EF4-FFF2-40B4-BE49-F238E27FC236}">
                  <a16:creationId xmlns:a16="http://schemas.microsoft.com/office/drawing/2014/main" id="{E2A36DEC-0C58-2B23-8C99-84C07D901D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31653" y="2080021"/>
              <a:ext cx="2159000" cy="2159000"/>
            </a:xfrm>
            <a:prstGeom prst="rect">
              <a:avLst/>
            </a:prstGeom>
          </p:spPr>
        </p:pic>
      </p:grpSp>
      <p:grpSp>
        <p:nvGrpSpPr>
          <p:cNvPr id="10" name="Group 9">
            <a:extLst>
              <a:ext uri="{FF2B5EF4-FFF2-40B4-BE49-F238E27FC236}">
                <a16:creationId xmlns:a16="http://schemas.microsoft.com/office/drawing/2014/main" id="{A65732E0-0206-B744-35F9-2E74F26FAC3D}"/>
              </a:ext>
            </a:extLst>
          </p:cNvPr>
          <p:cNvGrpSpPr/>
          <p:nvPr/>
        </p:nvGrpSpPr>
        <p:grpSpPr>
          <a:xfrm>
            <a:off x="2096953" y="1407557"/>
            <a:ext cx="3508375" cy="3677442"/>
            <a:chOff x="2096953" y="1407557"/>
            <a:chExt cx="3508375" cy="3677442"/>
          </a:xfrm>
        </p:grpSpPr>
        <p:sp>
          <p:nvSpPr>
            <p:cNvPr id="62" name="Rectangle 61">
              <a:extLst>
                <a:ext uri="{FF2B5EF4-FFF2-40B4-BE49-F238E27FC236}">
                  <a16:creationId xmlns:a16="http://schemas.microsoft.com/office/drawing/2014/main" id="{55A4FE2C-8B73-A822-A162-97FB63CFF8F3}"/>
                </a:ext>
              </a:extLst>
            </p:cNvPr>
            <p:cNvSpPr/>
            <p:nvPr/>
          </p:nvSpPr>
          <p:spPr>
            <a:xfrm>
              <a:off x="2810400" y="2132999"/>
              <a:ext cx="2052000" cy="295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ject 7">
              <a:extLst>
                <a:ext uri="{FF2B5EF4-FFF2-40B4-BE49-F238E27FC236}">
                  <a16:creationId xmlns:a16="http://schemas.microsoft.com/office/drawing/2014/main" id="{7C605C58-4363-B5E2-23CF-B86810CDAC20}"/>
                </a:ext>
              </a:extLst>
            </p:cNvPr>
            <p:cNvSpPr txBox="1"/>
            <p:nvPr/>
          </p:nvSpPr>
          <p:spPr>
            <a:xfrm>
              <a:off x="2810400" y="4138199"/>
              <a:ext cx="2052000" cy="946799"/>
            </a:xfrm>
            <a:prstGeom prst="rect">
              <a:avLst/>
            </a:prstGeom>
          </p:spPr>
          <p:txBody>
            <a:bodyPr vert="horz" wrap="square" lIns="0" tIns="12700" rIns="0" bIns="0" rtlCol="0">
              <a:noAutofit/>
            </a:bodyPr>
            <a:lstStyle/>
            <a:p>
              <a:pPr marL="12724" marR="0" lvl="0" indent="0" algn="ctr" defTabSz="916137" rtl="0" eaLnBrk="1" fontAlgn="auto" latinLnBrk="0" hangingPunct="1">
                <a:lnSpc>
                  <a:spcPct val="100000"/>
                </a:lnSpc>
                <a:spcBef>
                  <a:spcPts val="100"/>
                </a:spcBef>
                <a:spcAft>
                  <a:spcPts val="0"/>
                </a:spcAft>
                <a:buClrTx/>
                <a:buSzTx/>
                <a:buFontTx/>
                <a:buNone/>
                <a:tabLst/>
                <a:defRPr/>
              </a:pPr>
              <a:r>
                <a:rPr kumimoji="0" lang="en-GB" sz="1600" b="0" i="0" u="none" strike="noStrike" kern="1200" cap="none" spc="0" normalizeH="0" baseline="0" noProof="0" dirty="0">
                  <a:ln>
                    <a:noFill/>
                  </a:ln>
                  <a:effectLst/>
                  <a:uLnTx/>
                  <a:uFillTx/>
                  <a:latin typeface="UniversNextforHSBC-Light" panose="020B0403030202020203" pitchFamily="34" charset="0"/>
                  <a:cs typeface="UniversNextforHSBC-Medium"/>
                </a:rPr>
                <a:t>A good score can improve</a:t>
              </a:r>
              <a:r>
                <a:rPr kumimoji="0" lang="en-GB" sz="1600" b="0" i="0" u="none" strike="noStrike" kern="1200" cap="none" spc="0" normalizeH="0" noProof="0" dirty="0">
                  <a:ln>
                    <a:noFill/>
                  </a:ln>
                  <a:effectLst/>
                  <a:uLnTx/>
                  <a:uFillTx/>
                  <a:latin typeface="UniversNextforHSBC-Light" panose="020B0403030202020203" pitchFamily="34" charset="0"/>
                  <a:cs typeface="UniversNextforHSBC-Medium"/>
                </a:rPr>
                <a:t> the cost </a:t>
              </a:r>
              <a:br>
                <a:rPr kumimoji="0" lang="en-GB" sz="1600" b="0" i="0" u="none" strike="noStrike" kern="1200" cap="none" spc="0" normalizeH="0" noProof="0" dirty="0">
                  <a:ln>
                    <a:noFill/>
                  </a:ln>
                  <a:effectLst/>
                  <a:uLnTx/>
                  <a:uFillTx/>
                  <a:latin typeface="UniversNextforHSBC-Light" panose="020B0403030202020203" pitchFamily="34" charset="0"/>
                  <a:cs typeface="UniversNextforHSBC-Medium"/>
                </a:rPr>
              </a:br>
              <a:r>
                <a:rPr kumimoji="0" lang="en-GB" sz="1600" b="0" i="0" u="none" strike="noStrike" kern="1200" cap="none" spc="0" normalizeH="0" noProof="0" dirty="0">
                  <a:ln>
                    <a:noFill/>
                  </a:ln>
                  <a:effectLst/>
                  <a:uLnTx/>
                  <a:uFillTx/>
                  <a:latin typeface="UniversNextforHSBC-Light" panose="020B0403030202020203" pitchFamily="34" charset="0"/>
                  <a:cs typeface="UniversNextforHSBC-Medium"/>
                </a:rPr>
                <a:t>of your borrowing</a:t>
              </a:r>
              <a:endParaRPr kumimoji="0" lang="en-GB" sz="1600" b="0" i="0" u="none" strike="noStrike" kern="1200" cap="none" spc="0" normalizeH="0" baseline="0" noProof="0" dirty="0">
                <a:ln>
                  <a:noFill/>
                </a:ln>
                <a:effectLst/>
                <a:uLnTx/>
                <a:uFillTx/>
                <a:latin typeface="UniversNextforHSBC-Light" panose="020B0403030202020203" pitchFamily="34" charset="0"/>
                <a:cs typeface="UniversNextforHSBC-Medium"/>
              </a:endParaRPr>
            </a:p>
          </p:txBody>
        </p:sp>
        <p:pic>
          <p:nvPicPr>
            <p:cNvPr id="85" name="Graphic 84">
              <a:extLst>
                <a:ext uri="{FF2B5EF4-FFF2-40B4-BE49-F238E27FC236}">
                  <a16:creationId xmlns:a16="http://schemas.microsoft.com/office/drawing/2014/main" id="{80A4B37D-3F40-A77B-EECB-171AD88A0F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096953" y="1407557"/>
              <a:ext cx="3508375" cy="3508375"/>
            </a:xfrm>
            <a:prstGeom prst="rect">
              <a:avLst/>
            </a:prstGeom>
          </p:spPr>
        </p:pic>
      </p:grpSp>
      <p:grpSp>
        <p:nvGrpSpPr>
          <p:cNvPr id="13" name="Group 12">
            <a:extLst>
              <a:ext uri="{FF2B5EF4-FFF2-40B4-BE49-F238E27FC236}">
                <a16:creationId xmlns:a16="http://schemas.microsoft.com/office/drawing/2014/main" id="{826CB136-BBE9-ED11-37B0-EB04D25DEA3F}"/>
              </a:ext>
            </a:extLst>
          </p:cNvPr>
          <p:cNvGrpSpPr/>
          <p:nvPr/>
        </p:nvGrpSpPr>
        <p:grpSpPr>
          <a:xfrm>
            <a:off x="9589200" y="2132999"/>
            <a:ext cx="2052000" cy="2952000"/>
            <a:chOff x="9589200" y="2132999"/>
            <a:chExt cx="2052000" cy="2952000"/>
          </a:xfrm>
        </p:grpSpPr>
        <p:sp>
          <p:nvSpPr>
            <p:cNvPr id="57" name="Rectangle 56">
              <a:extLst>
                <a:ext uri="{FF2B5EF4-FFF2-40B4-BE49-F238E27FC236}">
                  <a16:creationId xmlns:a16="http://schemas.microsoft.com/office/drawing/2014/main" id="{60675D6D-A929-84A0-210B-19F127CD042D}"/>
                </a:ext>
              </a:extLst>
            </p:cNvPr>
            <p:cNvSpPr/>
            <p:nvPr/>
          </p:nvSpPr>
          <p:spPr>
            <a:xfrm>
              <a:off x="9589200" y="2132999"/>
              <a:ext cx="2052000" cy="295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bject 7">
              <a:extLst>
                <a:ext uri="{FF2B5EF4-FFF2-40B4-BE49-F238E27FC236}">
                  <a16:creationId xmlns:a16="http://schemas.microsoft.com/office/drawing/2014/main" id="{5C3A2F95-ADD6-7EC9-E697-D95A131254B6}"/>
                </a:ext>
              </a:extLst>
            </p:cNvPr>
            <p:cNvSpPr txBox="1"/>
            <p:nvPr/>
          </p:nvSpPr>
          <p:spPr>
            <a:xfrm>
              <a:off x="9589200" y="4138200"/>
              <a:ext cx="2052000" cy="946799"/>
            </a:xfrm>
            <a:prstGeom prst="rect">
              <a:avLst/>
            </a:prstGeom>
          </p:spPr>
          <p:txBody>
            <a:bodyPr vert="horz" wrap="square" lIns="0" tIns="12700" rIns="0" bIns="0" rtlCol="0">
              <a:noAutofit/>
            </a:bodyPr>
            <a:lstStyle/>
            <a:p>
              <a:pPr marL="12724" marR="0" lvl="0" indent="0" algn="ctr" defTabSz="916137" rtl="0" eaLnBrk="1" fontAlgn="auto" latinLnBrk="0" hangingPunct="1">
                <a:lnSpc>
                  <a:spcPct val="100000"/>
                </a:lnSpc>
                <a:spcBef>
                  <a:spcPts val="100"/>
                </a:spcBef>
                <a:spcAft>
                  <a:spcPts val="0"/>
                </a:spcAft>
                <a:buClrTx/>
                <a:buSzTx/>
                <a:buFontTx/>
                <a:buNone/>
                <a:tabLst/>
                <a:defRPr/>
              </a:pPr>
              <a:r>
                <a:rPr lang="en-GB" sz="1600" dirty="0">
                  <a:latin typeface="UniversNextforHSBC-Light" panose="020B0403030202020203" pitchFamily="34" charset="0"/>
                  <a:cs typeface="UniversNextforHSBC-Medium"/>
                </a:rPr>
                <a:t>Identify fraud attempts using </a:t>
              </a:r>
              <a:br>
                <a:rPr lang="en-GB" sz="1600" dirty="0">
                  <a:latin typeface="UniversNextforHSBC-Light" panose="020B0403030202020203" pitchFamily="34" charset="0"/>
                  <a:cs typeface="UniversNextforHSBC-Medium"/>
                </a:rPr>
              </a:br>
              <a:r>
                <a:rPr lang="en-GB" sz="1600" dirty="0">
                  <a:latin typeface="UniversNextforHSBC-Light" panose="020B0403030202020203" pitchFamily="34" charset="0"/>
                  <a:cs typeface="UniversNextforHSBC-Medium"/>
                </a:rPr>
                <a:t>your information</a:t>
              </a:r>
              <a:endParaRPr kumimoji="0" lang="en-GB" sz="1600" b="0" i="0" u="none" strike="noStrike" kern="1200" cap="none" spc="0" normalizeH="0" baseline="0" noProof="0" dirty="0">
                <a:ln>
                  <a:noFill/>
                </a:ln>
                <a:effectLst/>
                <a:uLnTx/>
                <a:uFillTx/>
                <a:latin typeface="UniversNextforHSBC-Light" panose="020B0403030202020203" pitchFamily="34" charset="0"/>
                <a:cs typeface="UniversNextforHSBC-Medium"/>
              </a:endParaRPr>
            </a:p>
          </p:txBody>
        </p:sp>
        <p:pic>
          <p:nvPicPr>
            <p:cNvPr id="87" name="Graphic 86">
              <a:extLst>
                <a:ext uri="{FF2B5EF4-FFF2-40B4-BE49-F238E27FC236}">
                  <a16:creationId xmlns:a16="http://schemas.microsoft.com/office/drawing/2014/main" id="{BCBF7FB3-F4EA-318E-84BB-AD5DF42135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670638" y="2217182"/>
              <a:ext cx="1889125" cy="1889125"/>
            </a:xfrm>
            <a:prstGeom prst="rect">
              <a:avLst/>
            </a:prstGeom>
          </p:spPr>
        </p:pic>
      </p:grpSp>
    </p:spTree>
    <p:extLst>
      <p:ext uri="{BB962C8B-B14F-4D97-AF65-F5344CB8AC3E}">
        <p14:creationId xmlns:p14="http://schemas.microsoft.com/office/powerpoint/2010/main" val="26998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2A380B8-D536-C148-A49B-80BDB2A890BD}"/>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10" name="Slide number">
            <a:extLst>
              <a:ext uri="{FF2B5EF4-FFF2-40B4-BE49-F238E27FC236}">
                <a16:creationId xmlns:a16="http://schemas.microsoft.com/office/drawing/2014/main" id="{F5E097B2-5CA8-2317-63A5-ABA390440770}"/>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4</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3" name="Title 11">
            <a:extLst>
              <a:ext uri="{FF2B5EF4-FFF2-40B4-BE49-F238E27FC236}">
                <a16:creationId xmlns:a16="http://schemas.microsoft.com/office/drawing/2014/main" id="{7F35410A-D17E-D6E7-A1AB-B77BC7D7AD14}"/>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4" defTabSz="916137">
              <a:spcBef>
                <a:spcPts val="100"/>
              </a:spcBef>
            </a:pPr>
            <a:r>
              <a:rPr lang="en-GB" sz="4400" kern="0" spc="-150" dirty="0">
                <a:solidFill>
                  <a:prstClr val="black"/>
                </a:solidFill>
                <a:latin typeface="Univers Next for HSBC Thin" panose="020B0303030202020203" pitchFamily="34" charset="77"/>
              </a:rPr>
              <a:t>How to start building a credit history?</a:t>
            </a:r>
          </a:p>
        </p:txBody>
      </p:sp>
      <p:sp>
        <p:nvSpPr>
          <p:cNvPr id="11" name="TextBox 10">
            <a:extLst>
              <a:ext uri="{FF2B5EF4-FFF2-40B4-BE49-F238E27FC236}">
                <a16:creationId xmlns:a16="http://schemas.microsoft.com/office/drawing/2014/main" id="{6CB80D7F-6F75-F7B5-AEFF-33C20A4708CA}"/>
              </a:ext>
            </a:extLst>
          </p:cNvPr>
          <p:cNvSpPr txBox="1"/>
          <p:nvPr/>
        </p:nvSpPr>
        <p:spPr>
          <a:xfrm>
            <a:off x="550798" y="1425600"/>
            <a:ext cx="9202801" cy="999426"/>
          </a:xfrm>
          <a:prstGeom prst="rect">
            <a:avLst/>
          </a:prstGeom>
          <a:noFill/>
        </p:spPr>
        <p:txBody>
          <a:bodyPr wrap="square" lIns="0" tIns="14400" rIns="0" bIns="0" rtlCol="0">
            <a:spAutoFit/>
          </a:bodyPr>
          <a:lstStyle/>
          <a:p>
            <a:r>
              <a:rPr lang="en-GB" sz="1600" dirty="0">
                <a:latin typeface="Univers Next for HSBC Light" panose="020B0403030202020203" pitchFamily="34" charset="0"/>
              </a:rPr>
              <a:t>A credit score is like a relationship – </a:t>
            </a:r>
            <a:br>
              <a:rPr lang="en-GB" sz="1600" dirty="0">
                <a:latin typeface="Univers Next for HSBC Light" panose="020B0403030202020203" pitchFamily="34" charset="0"/>
              </a:rPr>
            </a:br>
            <a:r>
              <a:rPr lang="en-GB" sz="1600" dirty="0">
                <a:latin typeface="Univers Next for HSBC Light" panose="020B0403030202020203" pitchFamily="34" charset="0"/>
              </a:rPr>
              <a:t>Your bank isn’t going to want to marry you on the first date!!</a:t>
            </a:r>
          </a:p>
          <a:p>
            <a:endParaRPr lang="en-GB" sz="1600" dirty="0">
              <a:latin typeface="Univers Next for HSBC Light" panose="020B0403030202020203" pitchFamily="34" charset="0"/>
            </a:endParaRPr>
          </a:p>
          <a:p>
            <a:r>
              <a:rPr lang="en-GB" sz="1600" b="1" dirty="0">
                <a:latin typeface="Univers Next for HSBC Bold" panose="020B0603030202020203" pitchFamily="34" charset="0"/>
              </a:rPr>
              <a:t>How do you start a relationship with a bank?  </a:t>
            </a:r>
          </a:p>
        </p:txBody>
      </p:sp>
      <p:pic>
        <p:nvPicPr>
          <p:cNvPr id="30" name="Graphic 29">
            <a:extLst>
              <a:ext uri="{FF2B5EF4-FFF2-40B4-BE49-F238E27FC236}">
                <a16:creationId xmlns:a16="http://schemas.microsoft.com/office/drawing/2014/main" id="{CBCA54F4-905D-8375-B18D-67368BF46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92453" y="-387350"/>
            <a:ext cx="3778250" cy="3778250"/>
          </a:xfrm>
          <a:prstGeom prst="rect">
            <a:avLst/>
          </a:prstGeom>
        </p:spPr>
      </p:pic>
      <p:grpSp>
        <p:nvGrpSpPr>
          <p:cNvPr id="28" name="Group 27">
            <a:extLst>
              <a:ext uri="{FF2B5EF4-FFF2-40B4-BE49-F238E27FC236}">
                <a16:creationId xmlns:a16="http://schemas.microsoft.com/office/drawing/2014/main" id="{C24875DA-40DC-2C8B-582B-1709D9296CC8}"/>
              </a:ext>
            </a:extLst>
          </p:cNvPr>
          <p:cNvGrpSpPr/>
          <p:nvPr/>
        </p:nvGrpSpPr>
        <p:grpSpPr>
          <a:xfrm>
            <a:off x="497251" y="2587044"/>
            <a:ext cx="3653549" cy="3704320"/>
            <a:chOff x="497251" y="2587044"/>
            <a:chExt cx="3653549" cy="3704320"/>
          </a:xfrm>
        </p:grpSpPr>
        <p:sp>
          <p:nvSpPr>
            <p:cNvPr id="12" name="Rectangle 11">
              <a:extLst>
                <a:ext uri="{FF2B5EF4-FFF2-40B4-BE49-F238E27FC236}">
                  <a16:creationId xmlns:a16="http://schemas.microsoft.com/office/drawing/2014/main" id="{90661CCB-CBB6-C5C9-4DF6-7750FD5E2326}"/>
                </a:ext>
              </a:extLst>
            </p:cNvPr>
            <p:cNvSpPr/>
            <p:nvPr/>
          </p:nvSpPr>
          <p:spPr>
            <a:xfrm>
              <a:off x="550800" y="2691364"/>
              <a:ext cx="3600000" cy="360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7">
              <a:extLst>
                <a:ext uri="{FF2B5EF4-FFF2-40B4-BE49-F238E27FC236}">
                  <a16:creationId xmlns:a16="http://schemas.microsoft.com/office/drawing/2014/main" id="{838D95AF-5514-B049-F243-D0CE252EA211}"/>
                </a:ext>
              </a:extLst>
            </p:cNvPr>
            <p:cNvSpPr txBox="1"/>
            <p:nvPr/>
          </p:nvSpPr>
          <p:spPr>
            <a:xfrm>
              <a:off x="1774800" y="3055350"/>
              <a:ext cx="2368631" cy="498238"/>
            </a:xfrm>
            <a:prstGeom prst="rect">
              <a:avLst/>
            </a:prstGeom>
          </p:spPr>
          <p:txBody>
            <a:bodyPr vert="horz" wrap="square" lIns="0" tIns="12700" rIns="0" bIns="0" rtlCol="0">
              <a:noAutofit/>
            </a:bodyPr>
            <a:lstStyle/>
            <a:p>
              <a:pPr marL="12724" defTabSz="916137">
                <a:spcBef>
                  <a:spcPts val="100"/>
                </a:spcBef>
              </a:pPr>
              <a:r>
                <a:rPr lang="en-GB" sz="1600" b="1" spc="-20" dirty="0">
                  <a:solidFill>
                    <a:srgbClr val="231F20"/>
                  </a:solidFill>
                  <a:latin typeface="Univers Next for HSBC Light" panose="020B0403030202020203" pitchFamily="34" charset="0"/>
                  <a:cs typeface="UniversNextforHSBC-Medium"/>
                </a:rPr>
                <a:t>Open and </a:t>
              </a:r>
              <a:r>
                <a:rPr lang="en-GB" sz="1600" b="1" spc="-25" dirty="0">
                  <a:solidFill>
                    <a:srgbClr val="231F20"/>
                  </a:solidFill>
                  <a:latin typeface="Univers Next for HSBC Light" panose="020B0403030202020203" pitchFamily="34" charset="0"/>
                  <a:cs typeface="UniversNextforHSBC-Medium"/>
                </a:rPr>
                <a:t>manage </a:t>
              </a:r>
              <a:br>
                <a:rPr lang="en-GB" sz="1600" b="1" spc="-25" dirty="0">
                  <a:solidFill>
                    <a:srgbClr val="231F20"/>
                  </a:solidFill>
                  <a:latin typeface="Univers Next for HSBC Light" panose="020B0403030202020203" pitchFamily="34" charset="0"/>
                  <a:cs typeface="UniversNextforHSBC-Medium"/>
                </a:rPr>
              </a:br>
              <a:r>
                <a:rPr lang="en-GB" sz="1600" b="1" dirty="0">
                  <a:solidFill>
                    <a:srgbClr val="231F20"/>
                  </a:solidFill>
                  <a:latin typeface="Univers Next for HSBC Light" panose="020B0403030202020203" pitchFamily="34" charset="0"/>
                  <a:cs typeface="UniversNextforHSBC-Medium"/>
                </a:rPr>
                <a:t>a </a:t>
              </a:r>
              <a:r>
                <a:rPr lang="en-GB" sz="1600" b="1" spc="-25" dirty="0">
                  <a:solidFill>
                    <a:srgbClr val="231F20"/>
                  </a:solidFill>
                  <a:latin typeface="Univers Next for HSBC Light" panose="020B0403030202020203" pitchFamily="34" charset="0"/>
                  <a:cs typeface="UniversNextforHSBC-Medium"/>
                </a:rPr>
                <a:t>bank</a:t>
              </a:r>
              <a:r>
                <a:rPr lang="en-GB" sz="1600" b="1" spc="-140" dirty="0">
                  <a:solidFill>
                    <a:srgbClr val="231F20"/>
                  </a:solidFill>
                  <a:latin typeface="Univers Next for HSBC Light" panose="020B0403030202020203" pitchFamily="34" charset="0"/>
                  <a:cs typeface="UniversNextforHSBC-Medium"/>
                </a:rPr>
                <a:t> </a:t>
              </a:r>
              <a:r>
                <a:rPr lang="en-GB" sz="1600" b="1" spc="-25" dirty="0">
                  <a:solidFill>
                    <a:srgbClr val="231F20"/>
                  </a:solidFill>
                  <a:latin typeface="Univers Next for HSBC Light" panose="020B0403030202020203" pitchFamily="34" charset="0"/>
                  <a:cs typeface="UniversNextforHSBC-Medium"/>
                </a:rPr>
                <a:t>account</a:t>
              </a:r>
              <a:endParaRPr lang="en-GB" sz="1600" b="1" dirty="0">
                <a:solidFill>
                  <a:prstClr val="black"/>
                </a:solidFill>
                <a:latin typeface="Univers Next for HSBC Light" panose="020B0403030202020203" pitchFamily="34" charset="0"/>
                <a:cs typeface="UniversNextforHSBC-Medium"/>
              </a:endParaRPr>
            </a:p>
            <a:p>
              <a:pPr marL="12724" defTabSz="916137">
                <a:spcBef>
                  <a:spcPts val="100"/>
                </a:spcBef>
              </a:pPr>
              <a:endParaRPr lang="en-GB" sz="1600" b="1" dirty="0">
                <a:solidFill>
                  <a:prstClr val="black"/>
                </a:solidFill>
                <a:latin typeface="Univers Next for HSBC Light" panose="020B0403030202020203" pitchFamily="34" charset="0"/>
                <a:cs typeface="UniversNextforHSBC-Medium"/>
              </a:endParaRPr>
            </a:p>
          </p:txBody>
        </p:sp>
        <p:sp>
          <p:nvSpPr>
            <p:cNvPr id="15" name="object 7">
              <a:extLst>
                <a:ext uri="{FF2B5EF4-FFF2-40B4-BE49-F238E27FC236}">
                  <a16:creationId xmlns:a16="http://schemas.microsoft.com/office/drawing/2014/main" id="{57207DC9-1AF2-B0E6-AE78-9CBC56C797EB}"/>
                </a:ext>
              </a:extLst>
            </p:cNvPr>
            <p:cNvSpPr txBox="1"/>
            <p:nvPr/>
          </p:nvSpPr>
          <p:spPr>
            <a:xfrm>
              <a:off x="806400" y="3843500"/>
              <a:ext cx="3344400" cy="2447864"/>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spc="-20" dirty="0">
                  <a:solidFill>
                    <a:srgbClr val="231F20"/>
                  </a:solidFill>
                  <a:latin typeface="UniversNextforHSBC-Light"/>
                  <a:cs typeface="UniversNextforHSBC-Light"/>
                </a:rPr>
                <a:t>Setting up </a:t>
              </a:r>
              <a:r>
                <a:rPr lang="en-GB" sz="1400" spc="-25" dirty="0">
                  <a:solidFill>
                    <a:srgbClr val="231F20"/>
                  </a:solidFill>
                  <a:latin typeface="UniversNextforHSBC-Light"/>
                  <a:cs typeface="UniversNextforHSBC-Light"/>
                </a:rPr>
                <a:t>and </a:t>
              </a:r>
              <a:r>
                <a:rPr lang="en-GB" sz="1400" spc="-30" dirty="0">
                  <a:solidFill>
                    <a:srgbClr val="231F20"/>
                  </a:solidFill>
                  <a:latin typeface="UniversNextforHSBC-Light"/>
                  <a:cs typeface="UniversNextforHSBC-Light"/>
                </a:rPr>
                <a:t>using </a:t>
              </a:r>
              <a:r>
                <a:rPr lang="en-GB" sz="1400" dirty="0">
                  <a:solidFill>
                    <a:srgbClr val="231F20"/>
                  </a:solidFill>
                  <a:latin typeface="UniversNextforHSBC-Light"/>
                  <a:cs typeface="UniversNextforHSBC-Light"/>
                </a:rPr>
                <a:t>a </a:t>
              </a:r>
              <a:r>
                <a:rPr lang="en-GB" sz="1400" spc="-25" dirty="0">
                  <a:solidFill>
                    <a:srgbClr val="231F20"/>
                  </a:solidFill>
                  <a:latin typeface="UniversNextforHSBC-Light"/>
                  <a:cs typeface="UniversNextforHSBC-Light"/>
                </a:rPr>
                <a:t>UK current</a:t>
              </a:r>
              <a:r>
                <a:rPr lang="en-GB" sz="1400" spc="-140" dirty="0">
                  <a:solidFill>
                    <a:srgbClr val="231F20"/>
                  </a:solidFill>
                  <a:latin typeface="UniversNextforHSBC-Light"/>
                  <a:cs typeface="UniversNextforHSBC-Light"/>
                </a:rPr>
                <a:t> </a:t>
              </a:r>
              <a:r>
                <a:rPr lang="en-GB" sz="1400" spc="-25" dirty="0">
                  <a:solidFill>
                    <a:srgbClr val="231F20"/>
                  </a:solidFill>
                  <a:latin typeface="UniversNextforHSBC-Light"/>
                  <a:cs typeface="UniversNextforHSBC-Light"/>
                </a:rPr>
                <a:t>account  will help </a:t>
              </a:r>
              <a:r>
                <a:rPr lang="en-GB" sz="1400" spc="-30" dirty="0">
                  <a:solidFill>
                    <a:srgbClr val="231F20"/>
                  </a:solidFill>
                  <a:latin typeface="UniversNextforHSBC-Light"/>
                  <a:cs typeface="UniversNextforHSBC-Light"/>
                </a:rPr>
                <a:t>build your </a:t>
              </a:r>
              <a:r>
                <a:rPr lang="en-GB" sz="1400" spc="-25" dirty="0">
                  <a:solidFill>
                    <a:srgbClr val="231F20"/>
                  </a:solidFill>
                  <a:latin typeface="UniversNextforHSBC-Light"/>
                  <a:cs typeface="UniversNextforHSBC-Light"/>
                </a:rPr>
                <a:t>credit history </a:t>
              </a:r>
              <a:r>
                <a:rPr lang="en-GB" sz="1400" spc="-15" dirty="0">
                  <a:solidFill>
                    <a:srgbClr val="231F20"/>
                  </a:solidFill>
                  <a:latin typeface="UniversNextforHSBC-Light"/>
                  <a:cs typeface="UniversNextforHSBC-Light"/>
                </a:rPr>
                <a:t>if</a:t>
              </a:r>
              <a:r>
                <a:rPr lang="en-GB" sz="1400" spc="-50" dirty="0">
                  <a:solidFill>
                    <a:srgbClr val="231F20"/>
                  </a:solidFill>
                  <a:latin typeface="UniversNextforHSBC-Light"/>
                  <a:cs typeface="UniversNextforHSBC-Light"/>
                </a:rPr>
                <a:t> </a:t>
              </a:r>
              <a:r>
                <a:rPr lang="en-GB" sz="1400" spc="-25" dirty="0">
                  <a:solidFill>
                    <a:srgbClr val="231F20"/>
                  </a:solidFill>
                  <a:latin typeface="UniversNextforHSBC-Light"/>
                  <a:cs typeface="UniversNextforHSBC-Light"/>
                </a:rPr>
                <a:t>you</a:t>
              </a:r>
              <a:r>
                <a:rPr lang="en-GB" sz="1400" dirty="0">
                  <a:solidFill>
                    <a:prstClr val="black"/>
                  </a:solidFill>
                  <a:latin typeface="UniversNextforHSBC-Light"/>
                  <a:cs typeface="UniversNextforHSBC-Light"/>
                </a:rPr>
                <a:t> </a:t>
              </a:r>
              <a:r>
                <a:rPr lang="en-GB" sz="1400" spc="-20" dirty="0">
                  <a:solidFill>
                    <a:srgbClr val="231F20"/>
                  </a:solidFill>
                  <a:latin typeface="UniversNextforHSBC-Light"/>
                  <a:cs typeface="UniversNextforHSBC-Light"/>
                </a:rPr>
                <a:t>run </a:t>
              </a:r>
              <a:r>
                <a:rPr lang="en-GB" sz="1400" spc="-15" dirty="0">
                  <a:solidFill>
                    <a:srgbClr val="231F20"/>
                  </a:solidFill>
                  <a:latin typeface="UniversNextforHSBC-Light"/>
                  <a:cs typeface="UniversNextforHSBC-Light"/>
                </a:rPr>
                <a:t>it </a:t>
              </a:r>
              <a:r>
                <a:rPr lang="en-GB" sz="1400" spc="-30" dirty="0">
                  <a:solidFill>
                    <a:srgbClr val="231F20"/>
                  </a:solidFill>
                  <a:latin typeface="UniversNextforHSBC-Light"/>
                  <a:cs typeface="UniversNextforHSBC-Light"/>
                </a:rPr>
                <a:t>responsibly</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Make </a:t>
              </a:r>
              <a:r>
                <a:rPr lang="en-GB" sz="1400" spc="-25" dirty="0">
                  <a:solidFill>
                    <a:srgbClr val="231F20"/>
                  </a:solidFill>
                  <a:latin typeface="UniversNextforHSBC-Light"/>
                  <a:cs typeface="UniversNextforHSBC-Light"/>
                </a:rPr>
                <a:t>sure you </a:t>
              </a:r>
              <a:r>
                <a:rPr lang="en-GB" sz="1400" spc="-35" dirty="0">
                  <a:solidFill>
                    <a:srgbClr val="231F20"/>
                  </a:solidFill>
                  <a:latin typeface="UniversNextforHSBC-Light"/>
                  <a:cs typeface="UniversNextforHSBC-Light"/>
                </a:rPr>
                <a:t>have </a:t>
              </a:r>
              <a:r>
                <a:rPr lang="en-GB" sz="1400" spc="-25" dirty="0">
                  <a:solidFill>
                    <a:srgbClr val="231F20"/>
                  </a:solidFill>
                  <a:latin typeface="UniversNextforHSBC-Light"/>
                  <a:cs typeface="UniversNextforHSBC-Light"/>
                </a:rPr>
                <a:t>enough </a:t>
              </a:r>
              <a:br>
                <a:rPr lang="en-GB" sz="1400" spc="-25" dirty="0">
                  <a:solidFill>
                    <a:srgbClr val="231F20"/>
                  </a:solidFill>
                  <a:latin typeface="UniversNextforHSBC-Light"/>
                  <a:cs typeface="UniversNextforHSBC-Light"/>
                </a:rPr>
              </a:br>
              <a:r>
                <a:rPr lang="en-GB" sz="1400" spc="-25" dirty="0">
                  <a:solidFill>
                    <a:srgbClr val="231F20"/>
                  </a:solidFill>
                  <a:latin typeface="UniversNextforHSBC-Light"/>
                  <a:cs typeface="UniversNextforHSBC-Light"/>
                </a:rPr>
                <a:t>money </a:t>
              </a:r>
              <a:r>
                <a:rPr lang="en-GB" sz="1400" spc="-20" dirty="0">
                  <a:solidFill>
                    <a:srgbClr val="231F20"/>
                  </a:solidFill>
                  <a:latin typeface="UniversNextforHSBC-Light"/>
                  <a:cs typeface="UniversNextforHSBC-Light"/>
                </a:rPr>
                <a:t>in </a:t>
              </a:r>
              <a:r>
                <a:rPr lang="en-GB" sz="1400" spc="-30" dirty="0">
                  <a:solidFill>
                    <a:srgbClr val="231F20"/>
                  </a:solidFill>
                  <a:latin typeface="UniversNextforHSBC-Light"/>
                  <a:cs typeface="UniversNextforHSBC-Light"/>
                </a:rPr>
                <a:t>your </a:t>
              </a:r>
              <a:r>
                <a:rPr lang="en-GB" sz="1400" spc="-25" dirty="0">
                  <a:solidFill>
                    <a:srgbClr val="231F20"/>
                  </a:solidFill>
                  <a:latin typeface="UniversNextforHSBC-Light"/>
                  <a:cs typeface="UniversNextforHSBC-Light"/>
                </a:rPr>
                <a:t>account to cover </a:t>
              </a:r>
              <a:br>
                <a:rPr lang="en-GB" sz="1400" spc="-25" dirty="0">
                  <a:solidFill>
                    <a:srgbClr val="231F20"/>
                  </a:solidFill>
                  <a:latin typeface="UniversNextforHSBC-Light"/>
                  <a:cs typeface="UniversNextforHSBC-Light"/>
                </a:rPr>
              </a:br>
              <a:r>
                <a:rPr lang="en-GB" sz="1400" spc="-30" dirty="0">
                  <a:solidFill>
                    <a:srgbClr val="231F20"/>
                  </a:solidFill>
                  <a:latin typeface="UniversNextforHSBC-Light"/>
                  <a:cs typeface="UniversNextforHSBC-Light"/>
                </a:rPr>
                <a:t>your payments </a:t>
              </a:r>
              <a:r>
                <a:rPr lang="en-GB" sz="1400" spc="-20" dirty="0">
                  <a:solidFill>
                    <a:srgbClr val="231F20"/>
                  </a:solidFill>
                  <a:latin typeface="UniversNextforHSBC-Light"/>
                  <a:cs typeface="UniversNextforHSBC-Light"/>
                </a:rPr>
                <a:t>each </a:t>
              </a:r>
              <a:r>
                <a:rPr lang="en-GB" sz="1400" spc="-35" dirty="0">
                  <a:solidFill>
                    <a:srgbClr val="231F20"/>
                  </a:solidFill>
                  <a:latin typeface="UniversNextforHSBC-Light"/>
                  <a:cs typeface="UniversNextforHSBC-Light"/>
                </a:rPr>
                <a:t>month </a:t>
              </a:r>
            </a:p>
            <a:p>
              <a:pPr marL="298450" marR="5080" indent="-285750">
                <a:spcAft>
                  <a:spcPts val="900"/>
                </a:spcAft>
                <a:buClr>
                  <a:srgbClr val="DB0011"/>
                </a:buClr>
                <a:buSzPct val="110000"/>
                <a:buFont typeface="System Font Regular"/>
                <a:buChar char="●"/>
              </a:pPr>
              <a:r>
                <a:rPr lang="en-GB" sz="1400" spc="-20" dirty="0">
                  <a:solidFill>
                    <a:srgbClr val="231F20"/>
                  </a:solidFill>
                  <a:latin typeface="UniversNextforHSBC-Light"/>
                  <a:cs typeface="UniversNextforHSBC-Light"/>
                </a:rPr>
                <a:t>This </a:t>
              </a:r>
              <a:r>
                <a:rPr lang="en-GB" sz="1400" spc="-25" dirty="0">
                  <a:solidFill>
                    <a:srgbClr val="231F20"/>
                  </a:solidFill>
                  <a:latin typeface="UniversNextforHSBC-Light"/>
                  <a:cs typeface="UniversNextforHSBC-Light"/>
                </a:rPr>
                <a:t>will </a:t>
              </a:r>
              <a:r>
                <a:rPr lang="en-GB" sz="1400" spc="-30" dirty="0">
                  <a:solidFill>
                    <a:srgbClr val="231F20"/>
                  </a:solidFill>
                  <a:latin typeface="UniversNextforHSBC-Light"/>
                  <a:cs typeface="UniversNextforHSBC-Light"/>
                </a:rPr>
                <a:t>demonstrate that </a:t>
              </a:r>
              <a:r>
                <a:rPr lang="en-GB" sz="1400" spc="-25" dirty="0">
                  <a:solidFill>
                    <a:srgbClr val="231F20"/>
                  </a:solidFill>
                  <a:latin typeface="UniversNextforHSBC-Light"/>
                  <a:cs typeface="UniversNextforHSBC-Light"/>
                </a:rPr>
                <a:t>you </a:t>
              </a:r>
              <a:br>
                <a:rPr lang="en-GB" sz="1400" spc="-25" dirty="0">
                  <a:solidFill>
                    <a:srgbClr val="231F20"/>
                  </a:solidFill>
                  <a:latin typeface="UniversNextforHSBC-Light"/>
                  <a:cs typeface="UniversNextforHSBC-Light"/>
                </a:rPr>
              </a:br>
              <a:r>
                <a:rPr lang="en-GB" sz="1400" spc="-20" dirty="0">
                  <a:solidFill>
                    <a:srgbClr val="231F20"/>
                  </a:solidFill>
                  <a:latin typeface="UniversNextforHSBC-Light"/>
                  <a:cs typeface="UniversNextforHSBC-Light"/>
                </a:rPr>
                <a:t>can </a:t>
              </a:r>
              <a:r>
                <a:rPr lang="en-GB" sz="1400" spc="-35" dirty="0">
                  <a:solidFill>
                    <a:srgbClr val="231F20"/>
                  </a:solidFill>
                  <a:latin typeface="UniversNextforHSBC-Light"/>
                  <a:cs typeface="UniversNextforHSBC-Light"/>
                </a:rPr>
                <a:t>have </a:t>
              </a:r>
              <a:r>
                <a:rPr lang="en-GB" sz="1400" dirty="0">
                  <a:solidFill>
                    <a:srgbClr val="231F20"/>
                  </a:solidFill>
                  <a:latin typeface="UniversNextforHSBC-Light"/>
                  <a:cs typeface="UniversNextforHSBC-Light"/>
                </a:rPr>
                <a:t>a </a:t>
              </a:r>
              <a:r>
                <a:rPr lang="en-GB" sz="1400" spc="-30" dirty="0">
                  <a:solidFill>
                    <a:srgbClr val="231F20"/>
                  </a:solidFill>
                  <a:latin typeface="UniversNextforHSBC-Light"/>
                  <a:cs typeface="UniversNextforHSBC-Light"/>
                </a:rPr>
                <a:t>responsible, ongoing relationship </a:t>
              </a:r>
              <a:r>
                <a:rPr lang="en-GB" sz="1400" spc="-20" dirty="0">
                  <a:solidFill>
                    <a:srgbClr val="231F20"/>
                  </a:solidFill>
                  <a:latin typeface="UniversNextforHSBC-Light"/>
                  <a:cs typeface="UniversNextforHSBC-Light"/>
                </a:rPr>
                <a:t>with </a:t>
              </a:r>
              <a:r>
                <a:rPr lang="en-GB" sz="1400" dirty="0">
                  <a:solidFill>
                    <a:srgbClr val="231F20"/>
                  </a:solidFill>
                  <a:latin typeface="UniversNextforHSBC-Light"/>
                  <a:cs typeface="UniversNextforHSBC-Light"/>
                </a:rPr>
                <a:t>a </a:t>
              </a:r>
              <a:r>
                <a:rPr lang="en-GB" sz="1400" spc="-25" dirty="0">
                  <a:solidFill>
                    <a:srgbClr val="231F20"/>
                  </a:solidFill>
                  <a:latin typeface="UniversNextforHSBC-Light"/>
                  <a:cs typeface="UniversNextforHSBC-Light"/>
                </a:rPr>
                <a:t>bank</a:t>
              </a:r>
              <a:endParaRPr lang="en-GB" sz="1400" dirty="0">
                <a:solidFill>
                  <a:prstClr val="black"/>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endParaRPr lang="en-GB" sz="1400" kern="0" dirty="0">
                <a:solidFill>
                  <a:prstClr val="black"/>
                </a:solidFill>
                <a:latin typeface="Univers Next for HSBC Light"/>
              </a:endParaRPr>
            </a:p>
          </p:txBody>
        </p:sp>
        <p:pic>
          <p:nvPicPr>
            <p:cNvPr id="4" name="Graphic 3">
              <a:extLst>
                <a:ext uri="{FF2B5EF4-FFF2-40B4-BE49-F238E27FC236}">
                  <a16:creationId xmlns:a16="http://schemas.microsoft.com/office/drawing/2014/main" id="{0AEBC4F4-ACF7-D839-5363-EB3B6B4C28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251" y="2587044"/>
              <a:ext cx="1349375" cy="1349375"/>
            </a:xfrm>
            <a:prstGeom prst="rect">
              <a:avLst/>
            </a:prstGeom>
          </p:spPr>
        </p:pic>
      </p:grpSp>
      <p:grpSp>
        <p:nvGrpSpPr>
          <p:cNvPr id="35" name="Group 34">
            <a:extLst>
              <a:ext uri="{FF2B5EF4-FFF2-40B4-BE49-F238E27FC236}">
                <a16:creationId xmlns:a16="http://schemas.microsoft.com/office/drawing/2014/main" id="{19D56337-8840-45B0-9F24-F1D8EBFB29C7}"/>
              </a:ext>
            </a:extLst>
          </p:cNvPr>
          <p:cNvGrpSpPr/>
          <p:nvPr/>
        </p:nvGrpSpPr>
        <p:grpSpPr>
          <a:xfrm>
            <a:off x="4296001" y="2691364"/>
            <a:ext cx="3600000" cy="3600000"/>
            <a:chOff x="4296001" y="2691364"/>
            <a:chExt cx="3600000" cy="3600000"/>
          </a:xfrm>
        </p:grpSpPr>
        <p:sp>
          <p:nvSpPr>
            <p:cNvPr id="23" name="Rectangle 22">
              <a:extLst>
                <a:ext uri="{FF2B5EF4-FFF2-40B4-BE49-F238E27FC236}">
                  <a16:creationId xmlns:a16="http://schemas.microsoft.com/office/drawing/2014/main" id="{285F710F-9ED1-F14E-4AF4-495D695AF68A}"/>
                </a:ext>
              </a:extLst>
            </p:cNvPr>
            <p:cNvSpPr/>
            <p:nvPr/>
          </p:nvSpPr>
          <p:spPr>
            <a:xfrm>
              <a:off x="4296001" y="2691364"/>
              <a:ext cx="3600000" cy="360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7">
              <a:extLst>
                <a:ext uri="{FF2B5EF4-FFF2-40B4-BE49-F238E27FC236}">
                  <a16:creationId xmlns:a16="http://schemas.microsoft.com/office/drawing/2014/main" id="{CEAC689F-13CA-A392-6C8C-4AD3BB0B94EE}"/>
                </a:ext>
              </a:extLst>
            </p:cNvPr>
            <p:cNvSpPr txBox="1"/>
            <p:nvPr/>
          </p:nvSpPr>
          <p:spPr>
            <a:xfrm>
              <a:off x="5520001" y="3055350"/>
              <a:ext cx="2368631" cy="498238"/>
            </a:xfrm>
            <a:prstGeom prst="rect">
              <a:avLst/>
            </a:prstGeom>
          </p:spPr>
          <p:txBody>
            <a:bodyPr vert="horz" wrap="square" lIns="0" tIns="12700" rIns="0" bIns="0" rtlCol="0">
              <a:noAutofit/>
            </a:bodyPr>
            <a:lstStyle/>
            <a:p>
              <a:pPr marL="12724" defTabSz="916137">
                <a:spcBef>
                  <a:spcPts val="100"/>
                </a:spcBef>
              </a:pPr>
              <a:r>
                <a:rPr lang="en-GB" sz="1600" b="1" spc="-15" dirty="0">
                  <a:solidFill>
                    <a:srgbClr val="231F20"/>
                  </a:solidFill>
                  <a:latin typeface="Univers Next for HSBC Light" panose="020B0403030202020203" pitchFamily="34" charset="0"/>
                  <a:cs typeface="UniversNextforHSBC-Medium"/>
                </a:rPr>
                <a:t>Set </a:t>
              </a:r>
              <a:r>
                <a:rPr lang="en-GB" sz="1600" b="1" spc="-20" dirty="0">
                  <a:solidFill>
                    <a:srgbClr val="231F20"/>
                  </a:solidFill>
                  <a:latin typeface="Univers Next for HSBC Light" panose="020B0403030202020203" pitchFamily="34" charset="0"/>
                  <a:cs typeface="UniversNextforHSBC-Medium"/>
                </a:rPr>
                <a:t>up </a:t>
              </a:r>
              <a:br>
                <a:rPr lang="en-GB" sz="1600" b="1" spc="-20" dirty="0">
                  <a:solidFill>
                    <a:srgbClr val="231F20"/>
                  </a:solidFill>
                  <a:latin typeface="Univers Next for HSBC Light" panose="020B0403030202020203" pitchFamily="34" charset="0"/>
                  <a:cs typeface="UniversNextforHSBC-Medium"/>
                </a:rPr>
              </a:br>
              <a:r>
                <a:rPr lang="en-GB" sz="1600" b="1" spc="-20" dirty="0">
                  <a:solidFill>
                    <a:srgbClr val="231F20"/>
                  </a:solidFill>
                  <a:latin typeface="Univers Next for HSBC Light" panose="020B0403030202020203" pitchFamily="34" charset="0"/>
                  <a:cs typeface="UniversNextforHSBC-Medium"/>
                </a:rPr>
                <a:t>Direct</a:t>
              </a:r>
              <a:r>
                <a:rPr lang="en-GB" sz="1600" b="1" spc="-145" dirty="0">
                  <a:solidFill>
                    <a:srgbClr val="231F20"/>
                  </a:solidFill>
                  <a:latin typeface="Univers Next for HSBC Light" panose="020B0403030202020203" pitchFamily="34" charset="0"/>
                  <a:cs typeface="UniversNextforHSBC-Medium"/>
                </a:rPr>
                <a:t> </a:t>
              </a:r>
              <a:r>
                <a:rPr lang="en-GB" sz="1600" b="1" spc="-20" dirty="0">
                  <a:solidFill>
                    <a:srgbClr val="231F20"/>
                  </a:solidFill>
                  <a:latin typeface="Univers Next for HSBC Light" panose="020B0403030202020203" pitchFamily="34" charset="0"/>
                  <a:cs typeface="UniversNextforHSBC-Medium"/>
                </a:rPr>
                <a:t>Debits</a:t>
              </a:r>
              <a:endParaRPr lang="en-GB" sz="1600" b="1" dirty="0">
                <a:solidFill>
                  <a:prstClr val="black"/>
                </a:solidFill>
                <a:latin typeface="Univers Next for HSBC Light" panose="020B0403030202020203" pitchFamily="34" charset="0"/>
                <a:cs typeface="UniversNextforHSBC-Medium"/>
              </a:endParaRPr>
            </a:p>
          </p:txBody>
        </p:sp>
        <p:sp>
          <p:nvSpPr>
            <p:cNvPr id="26" name="object 7">
              <a:extLst>
                <a:ext uri="{FF2B5EF4-FFF2-40B4-BE49-F238E27FC236}">
                  <a16:creationId xmlns:a16="http://schemas.microsoft.com/office/drawing/2014/main" id="{B073B060-AA40-CD92-7FD7-23A8B021D6A1}"/>
                </a:ext>
              </a:extLst>
            </p:cNvPr>
            <p:cNvSpPr txBox="1"/>
            <p:nvPr/>
          </p:nvSpPr>
          <p:spPr>
            <a:xfrm>
              <a:off x="4551601" y="3843500"/>
              <a:ext cx="3344400" cy="2447864"/>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spc="-20" dirty="0">
                  <a:solidFill>
                    <a:srgbClr val="231F20"/>
                  </a:solidFill>
                  <a:latin typeface="UniversNextforHSBC-Light"/>
                  <a:cs typeface="UniversNextforHSBC-Light"/>
                </a:rPr>
                <a:t>Set up some </a:t>
              </a:r>
              <a:r>
                <a:rPr lang="en-GB" sz="1400" spc="-25" dirty="0">
                  <a:solidFill>
                    <a:srgbClr val="231F20"/>
                  </a:solidFill>
                  <a:latin typeface="UniversNextforHSBC-Light"/>
                  <a:cs typeface="UniversNextforHSBC-Light"/>
                </a:rPr>
                <a:t>Direct </a:t>
              </a:r>
              <a:r>
                <a:rPr lang="en-GB" sz="1400" spc="-20" dirty="0">
                  <a:solidFill>
                    <a:srgbClr val="231F20"/>
                  </a:solidFill>
                  <a:latin typeface="UniversNextforHSBC-Light"/>
                  <a:cs typeface="UniversNextforHSBC-Light"/>
                </a:rPr>
                <a:t>Debit </a:t>
              </a:r>
              <a:r>
                <a:rPr lang="en-GB" sz="1400" spc="-65" dirty="0">
                  <a:solidFill>
                    <a:srgbClr val="231F20"/>
                  </a:solidFill>
                  <a:latin typeface="UniversNextforHSBC-Light"/>
                  <a:cs typeface="UniversNextforHSBC-Light"/>
                </a:rPr>
                <a:t>payments </a:t>
              </a:r>
              <a:br>
                <a:rPr lang="en-GB" sz="1400" spc="-65" dirty="0">
                  <a:solidFill>
                    <a:srgbClr val="231F20"/>
                  </a:solidFill>
                  <a:latin typeface="UniversNextforHSBC-Light"/>
                  <a:cs typeface="UniversNextforHSBC-Light"/>
                </a:rPr>
              </a:br>
              <a:r>
                <a:rPr lang="en-GB" sz="1400" spc="-25" dirty="0">
                  <a:solidFill>
                    <a:srgbClr val="231F20"/>
                  </a:solidFill>
                  <a:latin typeface="UniversNextforHSBC-Light"/>
                  <a:cs typeface="UniversNextforHSBC-Light"/>
                </a:rPr>
                <a:t>to pay </a:t>
              </a:r>
              <a:r>
                <a:rPr lang="en-GB" sz="1400" spc="-30" dirty="0">
                  <a:solidFill>
                    <a:srgbClr val="231F20"/>
                  </a:solidFill>
                  <a:latin typeface="UniversNextforHSBC-Light"/>
                  <a:cs typeface="UniversNextforHSBC-Light"/>
                </a:rPr>
                <a:t>bills </a:t>
              </a:r>
              <a:r>
                <a:rPr lang="en-GB" sz="1400" spc="-25" dirty="0">
                  <a:solidFill>
                    <a:srgbClr val="231F20"/>
                  </a:solidFill>
                  <a:latin typeface="UniversNextforHSBC-Light"/>
                  <a:cs typeface="UniversNextforHSBC-Light"/>
                </a:rPr>
                <a:t>such </a:t>
              </a:r>
              <a:r>
                <a:rPr lang="en-GB" sz="1400" spc="-20" dirty="0">
                  <a:solidFill>
                    <a:srgbClr val="231F20"/>
                  </a:solidFill>
                  <a:latin typeface="UniversNextforHSBC-Light"/>
                  <a:cs typeface="UniversNextforHSBC-Light"/>
                </a:rPr>
                <a:t>as mobile phone bill, gym contract, household bills etc</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25" dirty="0">
                  <a:solidFill>
                    <a:srgbClr val="231F20"/>
                  </a:solidFill>
                  <a:latin typeface="UniversNextforHSBC-Light"/>
                  <a:cs typeface="UniversNextforHSBC-Light"/>
                </a:rPr>
                <a:t>Not only will </a:t>
              </a:r>
              <a:r>
                <a:rPr lang="en-GB" sz="1400" spc="-30" dirty="0">
                  <a:solidFill>
                    <a:srgbClr val="231F20"/>
                  </a:solidFill>
                  <a:latin typeface="UniversNextforHSBC-Light"/>
                  <a:cs typeface="UniversNextforHSBC-Light"/>
                </a:rPr>
                <a:t>this </a:t>
              </a:r>
              <a:r>
                <a:rPr lang="en-GB" sz="1400" spc="-25" dirty="0">
                  <a:solidFill>
                    <a:srgbClr val="231F20"/>
                  </a:solidFill>
                  <a:latin typeface="UniversNextforHSBC-Light"/>
                  <a:cs typeface="UniversNextforHSBC-Light"/>
                </a:rPr>
                <a:t>help you to </a:t>
              </a:r>
              <a:r>
                <a:rPr lang="en-GB" sz="1400" spc="-35" dirty="0">
                  <a:solidFill>
                    <a:srgbClr val="231F20"/>
                  </a:solidFill>
                  <a:latin typeface="UniversNextforHSBC-Light"/>
                  <a:cs typeface="UniversNextforHSBC-Light"/>
                </a:rPr>
                <a:t>avoid </a:t>
              </a:r>
              <a:r>
                <a:rPr lang="en-GB" sz="1400" spc="-75" dirty="0">
                  <a:solidFill>
                    <a:srgbClr val="231F20"/>
                  </a:solidFill>
                  <a:latin typeface="UniversNextforHSBC-Light"/>
                  <a:cs typeface="UniversNextforHSBC-Light"/>
                </a:rPr>
                <a:t>missed </a:t>
              </a:r>
              <a:r>
                <a:rPr lang="en-GB" sz="1400" spc="-30" dirty="0">
                  <a:solidFill>
                    <a:srgbClr val="231F20"/>
                  </a:solidFill>
                  <a:latin typeface="UniversNextforHSBC-Light"/>
                  <a:cs typeface="UniversNextforHSBC-Light"/>
                </a:rPr>
                <a:t>payments, </a:t>
              </a:r>
              <a:r>
                <a:rPr lang="en-GB" sz="1400" spc="-20" dirty="0">
                  <a:solidFill>
                    <a:srgbClr val="231F20"/>
                  </a:solidFill>
                  <a:latin typeface="UniversNextforHSBC-Light"/>
                  <a:cs typeface="UniversNextforHSBC-Light"/>
                </a:rPr>
                <a:t>but </a:t>
              </a:r>
              <a:r>
                <a:rPr lang="en-GB" sz="1400" spc="-35" dirty="0">
                  <a:solidFill>
                    <a:srgbClr val="231F20"/>
                  </a:solidFill>
                  <a:latin typeface="UniversNextforHSBC-Light"/>
                  <a:cs typeface="UniversNextforHSBC-Light"/>
                </a:rPr>
                <a:t>you’ll </a:t>
              </a:r>
              <a:r>
                <a:rPr lang="en-GB" sz="1400" spc="-25" dirty="0">
                  <a:solidFill>
                    <a:srgbClr val="231F20"/>
                  </a:solidFill>
                  <a:latin typeface="UniversNextforHSBC-Light"/>
                  <a:cs typeface="UniversNextforHSBC-Light"/>
                </a:rPr>
                <a:t>could get </a:t>
              </a:r>
              <a:br>
                <a:rPr lang="en-GB" sz="1400" spc="-25" dirty="0">
                  <a:solidFill>
                    <a:srgbClr val="231F20"/>
                  </a:solidFill>
                  <a:latin typeface="UniversNextforHSBC-Light"/>
                  <a:cs typeface="UniversNextforHSBC-Light"/>
                </a:rPr>
              </a:br>
              <a:r>
                <a:rPr lang="en-GB" sz="1400" dirty="0">
                  <a:solidFill>
                    <a:srgbClr val="231F20"/>
                  </a:solidFill>
                  <a:latin typeface="UniversNextforHSBC-Light"/>
                  <a:cs typeface="UniversNextforHSBC-Light"/>
                </a:rPr>
                <a:t>a </a:t>
              </a:r>
              <a:r>
                <a:rPr lang="en-GB" sz="1400" spc="-30" dirty="0">
                  <a:solidFill>
                    <a:srgbClr val="231F20"/>
                  </a:solidFill>
                  <a:latin typeface="UniversNextforHSBC-Light"/>
                  <a:cs typeface="UniversNextforHSBC-Light"/>
                </a:rPr>
                <a:t>discount for paying </a:t>
              </a:r>
              <a:r>
                <a:rPr lang="en-GB" sz="1400" spc="-20" dirty="0">
                  <a:solidFill>
                    <a:srgbClr val="231F20"/>
                  </a:solidFill>
                  <a:latin typeface="UniversNextforHSBC-Light"/>
                  <a:cs typeface="UniversNextforHSBC-Light"/>
                </a:rPr>
                <a:t>by </a:t>
              </a:r>
              <a:r>
                <a:rPr lang="en-GB" sz="1400" spc="-25" dirty="0">
                  <a:solidFill>
                    <a:srgbClr val="231F20"/>
                  </a:solidFill>
                  <a:latin typeface="UniversNextforHSBC-Light"/>
                  <a:cs typeface="UniversNextforHSBC-Light"/>
                </a:rPr>
                <a:t>Direct</a:t>
              </a:r>
              <a:r>
                <a:rPr lang="en-GB" sz="1400" spc="-50" dirty="0">
                  <a:solidFill>
                    <a:srgbClr val="231F20"/>
                  </a:solidFill>
                  <a:latin typeface="UniversNextforHSBC-Light"/>
                  <a:cs typeface="UniversNextforHSBC-Light"/>
                </a:rPr>
                <a:t> </a:t>
              </a:r>
              <a:r>
                <a:rPr lang="en-GB" sz="1400" spc="-20" dirty="0">
                  <a:solidFill>
                    <a:srgbClr val="231F20"/>
                  </a:solidFill>
                  <a:latin typeface="UniversNextforHSBC-Light"/>
                  <a:cs typeface="UniversNextforHSBC-Light"/>
                </a:rPr>
                <a:t>Debit</a:t>
              </a:r>
              <a:endParaRPr lang="en-GB" sz="1400" kern="0" dirty="0">
                <a:solidFill>
                  <a:prstClr val="black"/>
                </a:solidFill>
                <a:latin typeface="Univers Next for HSBC Light"/>
              </a:endParaRPr>
            </a:p>
          </p:txBody>
        </p:sp>
        <p:pic>
          <p:nvPicPr>
            <p:cNvPr id="7" name="Graphic 6">
              <a:extLst>
                <a:ext uri="{FF2B5EF4-FFF2-40B4-BE49-F238E27FC236}">
                  <a16:creationId xmlns:a16="http://schemas.microsoft.com/office/drawing/2014/main" id="{75F1D8C2-BE57-A430-DECD-29CE13D10B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466750" y="2850444"/>
              <a:ext cx="908050" cy="908050"/>
            </a:xfrm>
            <a:prstGeom prst="rect">
              <a:avLst/>
            </a:prstGeom>
          </p:spPr>
        </p:pic>
      </p:grpSp>
      <p:grpSp>
        <p:nvGrpSpPr>
          <p:cNvPr id="6" name="Group 5">
            <a:extLst>
              <a:ext uri="{FF2B5EF4-FFF2-40B4-BE49-F238E27FC236}">
                <a16:creationId xmlns:a16="http://schemas.microsoft.com/office/drawing/2014/main" id="{873C6F7D-39E7-09F9-F151-1EDDC08744A0}"/>
              </a:ext>
            </a:extLst>
          </p:cNvPr>
          <p:cNvGrpSpPr/>
          <p:nvPr/>
        </p:nvGrpSpPr>
        <p:grpSpPr>
          <a:xfrm>
            <a:off x="8015545" y="2587044"/>
            <a:ext cx="3625657" cy="3704320"/>
            <a:chOff x="8015545" y="2587044"/>
            <a:chExt cx="3625657" cy="3704320"/>
          </a:xfrm>
        </p:grpSpPr>
        <p:grpSp>
          <p:nvGrpSpPr>
            <p:cNvPr id="34" name="Group 33">
              <a:extLst>
                <a:ext uri="{FF2B5EF4-FFF2-40B4-BE49-F238E27FC236}">
                  <a16:creationId xmlns:a16="http://schemas.microsoft.com/office/drawing/2014/main" id="{421DECB0-E81B-E203-66F9-63A4BEA792BA}"/>
                </a:ext>
              </a:extLst>
            </p:cNvPr>
            <p:cNvGrpSpPr/>
            <p:nvPr/>
          </p:nvGrpSpPr>
          <p:grpSpPr>
            <a:xfrm>
              <a:off x="8041202" y="2691364"/>
              <a:ext cx="3600000" cy="3600000"/>
              <a:chOff x="8041202" y="2691364"/>
              <a:chExt cx="3600000" cy="3600000"/>
            </a:xfrm>
          </p:grpSpPr>
          <p:sp>
            <p:nvSpPr>
              <p:cNvPr id="18" name="Rectangle 17">
                <a:extLst>
                  <a:ext uri="{FF2B5EF4-FFF2-40B4-BE49-F238E27FC236}">
                    <a16:creationId xmlns:a16="http://schemas.microsoft.com/office/drawing/2014/main" id="{9C5EB7B4-805F-F656-91FD-053AEA3AEEE1}"/>
                  </a:ext>
                </a:extLst>
              </p:cNvPr>
              <p:cNvSpPr/>
              <p:nvPr/>
            </p:nvSpPr>
            <p:spPr>
              <a:xfrm>
                <a:off x="8041202" y="2691364"/>
                <a:ext cx="3600000" cy="360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bject 7">
                <a:extLst>
                  <a:ext uri="{FF2B5EF4-FFF2-40B4-BE49-F238E27FC236}">
                    <a16:creationId xmlns:a16="http://schemas.microsoft.com/office/drawing/2014/main" id="{0DBBCAB7-3C94-9812-B23A-4D3BA63BF875}"/>
                  </a:ext>
                </a:extLst>
              </p:cNvPr>
              <p:cNvSpPr txBox="1"/>
              <p:nvPr/>
            </p:nvSpPr>
            <p:spPr>
              <a:xfrm>
                <a:off x="9265202" y="3055350"/>
                <a:ext cx="2368631" cy="498238"/>
              </a:xfrm>
              <a:prstGeom prst="rect">
                <a:avLst/>
              </a:prstGeom>
            </p:spPr>
            <p:txBody>
              <a:bodyPr vert="horz" wrap="square" lIns="0" tIns="12700" rIns="0" bIns="0" rtlCol="0">
                <a:noAutofit/>
              </a:bodyPr>
              <a:lstStyle/>
              <a:p>
                <a:pPr marL="12724" defTabSz="916137">
                  <a:spcBef>
                    <a:spcPts val="100"/>
                  </a:spcBef>
                </a:pPr>
                <a:r>
                  <a:rPr lang="en-GB" sz="1600" b="1" spc="-35" dirty="0">
                    <a:solidFill>
                      <a:srgbClr val="231F20"/>
                    </a:solidFill>
                    <a:latin typeface="Univers Next for HSBC Light" panose="020B0403030202020203" pitchFamily="34" charset="0"/>
                    <a:cs typeface="UniversNextforHSBC-Medium"/>
                  </a:rPr>
                  <a:t>Don’t </a:t>
                </a:r>
                <a:r>
                  <a:rPr lang="en-GB" sz="1600" b="1" spc="-25" dirty="0">
                    <a:solidFill>
                      <a:srgbClr val="231F20"/>
                    </a:solidFill>
                    <a:latin typeface="Univers Next for HSBC Light" panose="020B0403030202020203" pitchFamily="34" charset="0"/>
                    <a:cs typeface="UniversNextforHSBC-Medium"/>
                  </a:rPr>
                  <a:t>miss</a:t>
                </a:r>
                <a:r>
                  <a:rPr lang="en-GB" sz="1600" b="1" spc="-120" dirty="0">
                    <a:solidFill>
                      <a:srgbClr val="231F20"/>
                    </a:solidFill>
                    <a:latin typeface="Univers Next for HSBC Light" panose="020B0403030202020203" pitchFamily="34" charset="0"/>
                    <a:cs typeface="UniversNextforHSBC-Medium"/>
                  </a:rPr>
                  <a:t> </a:t>
                </a:r>
                <a:br>
                  <a:rPr lang="en-GB" sz="1600" b="1" spc="-120" dirty="0">
                    <a:solidFill>
                      <a:srgbClr val="231F20"/>
                    </a:solidFill>
                    <a:latin typeface="Univers Next for HSBC Light" panose="020B0403030202020203" pitchFamily="34" charset="0"/>
                    <a:cs typeface="UniversNextforHSBC-Medium"/>
                  </a:rPr>
                </a:br>
                <a:r>
                  <a:rPr lang="en-GB" sz="1600" b="1" spc="-25" dirty="0">
                    <a:solidFill>
                      <a:srgbClr val="231F20"/>
                    </a:solidFill>
                    <a:latin typeface="Univers Next for HSBC Light" panose="020B0403030202020203" pitchFamily="34" charset="0"/>
                    <a:cs typeface="UniversNextforHSBC-Medium"/>
                  </a:rPr>
                  <a:t>payments</a:t>
                </a:r>
                <a:endParaRPr lang="en-GB" sz="1600" b="1" dirty="0">
                  <a:solidFill>
                    <a:prstClr val="black"/>
                  </a:solidFill>
                  <a:latin typeface="Univers Next for HSBC Light" panose="020B0403030202020203" pitchFamily="34" charset="0"/>
                  <a:cs typeface="UniversNextforHSBC-Medium"/>
                </a:endParaRPr>
              </a:p>
            </p:txBody>
          </p:sp>
          <p:sp>
            <p:nvSpPr>
              <p:cNvPr id="21" name="object 7">
                <a:extLst>
                  <a:ext uri="{FF2B5EF4-FFF2-40B4-BE49-F238E27FC236}">
                    <a16:creationId xmlns:a16="http://schemas.microsoft.com/office/drawing/2014/main" id="{C7472B91-0989-04C7-1C9A-9367ADAE1E84}"/>
                  </a:ext>
                </a:extLst>
              </p:cNvPr>
              <p:cNvSpPr txBox="1"/>
              <p:nvPr/>
            </p:nvSpPr>
            <p:spPr>
              <a:xfrm>
                <a:off x="8296802" y="3843500"/>
                <a:ext cx="3344400" cy="2447864"/>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spc="-35" dirty="0">
                    <a:solidFill>
                      <a:srgbClr val="231F20"/>
                    </a:solidFill>
                    <a:latin typeface="UniversNextforHSBC-Light"/>
                    <a:cs typeface="UniversNextforHSBC-Light"/>
                  </a:rPr>
                  <a:t>Make </a:t>
                </a:r>
                <a:r>
                  <a:rPr lang="en-GB" sz="1400" spc="-25" dirty="0">
                    <a:solidFill>
                      <a:srgbClr val="231F20"/>
                    </a:solidFill>
                    <a:latin typeface="UniversNextforHSBC-Light"/>
                    <a:cs typeface="UniversNextforHSBC-Light"/>
                  </a:rPr>
                  <a:t>sure you pay </a:t>
                </a:r>
                <a:r>
                  <a:rPr lang="en-GB" sz="1400" spc="-30" dirty="0">
                    <a:solidFill>
                      <a:srgbClr val="231F20"/>
                    </a:solidFill>
                    <a:latin typeface="UniversNextforHSBC-Light"/>
                    <a:cs typeface="UniversNextforHSBC-Light"/>
                  </a:rPr>
                  <a:t>all your bills </a:t>
                </a:r>
                <a:r>
                  <a:rPr lang="en-GB" sz="1400" spc="-15" dirty="0">
                    <a:solidFill>
                      <a:srgbClr val="231F20"/>
                    </a:solidFill>
                    <a:latin typeface="UniversNextforHSBC-Light"/>
                    <a:cs typeface="UniversNextforHSBC-Light"/>
                  </a:rPr>
                  <a:t>on </a:t>
                </a:r>
                <a:r>
                  <a:rPr lang="en-GB" sz="1400" spc="-30" dirty="0">
                    <a:solidFill>
                      <a:srgbClr val="231F20"/>
                    </a:solidFill>
                    <a:latin typeface="UniversNextforHSBC-Light"/>
                    <a:cs typeface="UniversNextforHSBC-Light"/>
                  </a:rPr>
                  <a:t>time, </a:t>
                </a:r>
                <a:r>
                  <a:rPr lang="en-GB" sz="1400" spc="-20" dirty="0">
                    <a:solidFill>
                      <a:srgbClr val="231F20"/>
                    </a:solidFill>
                    <a:latin typeface="UniversNextforHSBC-Light"/>
                    <a:cs typeface="UniversNextforHSBC-Light"/>
                  </a:rPr>
                  <a:t>as </a:t>
                </a:r>
                <a:r>
                  <a:rPr lang="en-GB" sz="1400" dirty="0">
                    <a:solidFill>
                      <a:srgbClr val="231F20"/>
                    </a:solidFill>
                    <a:latin typeface="UniversNextforHSBC-Light"/>
                    <a:cs typeface="UniversNextforHSBC-Light"/>
                  </a:rPr>
                  <a:t>a </a:t>
                </a:r>
                <a:r>
                  <a:rPr lang="en-GB" sz="1400" spc="-25" dirty="0">
                    <a:solidFill>
                      <a:srgbClr val="231F20"/>
                    </a:solidFill>
                    <a:latin typeface="UniversNextforHSBC-Light"/>
                    <a:cs typeface="UniversNextforHSBC-Light"/>
                  </a:rPr>
                  <a:t>missed </a:t>
                </a:r>
                <a:r>
                  <a:rPr lang="en-GB" sz="1400" spc="-15" dirty="0">
                    <a:solidFill>
                      <a:srgbClr val="231F20"/>
                    </a:solidFill>
                    <a:latin typeface="UniversNextforHSBC-Light"/>
                    <a:cs typeface="UniversNextforHSBC-Light"/>
                  </a:rPr>
                  <a:t>or </a:t>
                </a:r>
                <a:r>
                  <a:rPr lang="en-GB" sz="1400" spc="-30" dirty="0">
                    <a:solidFill>
                      <a:srgbClr val="231F20"/>
                    </a:solidFill>
                    <a:latin typeface="UniversNextforHSBC-Light"/>
                    <a:cs typeface="UniversNextforHSBC-Light"/>
                  </a:rPr>
                  <a:t>late payment </a:t>
                </a:r>
                <a:br>
                  <a:rPr lang="en-GB" sz="1400" spc="-30" dirty="0">
                    <a:solidFill>
                      <a:srgbClr val="231F20"/>
                    </a:solidFill>
                    <a:latin typeface="UniversNextforHSBC-Light"/>
                    <a:cs typeface="UniversNextforHSBC-Light"/>
                  </a:rPr>
                </a:br>
                <a:r>
                  <a:rPr lang="en-GB" sz="1400" spc="-25" dirty="0">
                    <a:solidFill>
                      <a:srgbClr val="231F20"/>
                    </a:solidFill>
                    <a:latin typeface="UniversNextforHSBC-Light"/>
                    <a:cs typeface="UniversNextforHSBC-Light"/>
                  </a:rPr>
                  <a:t>will count </a:t>
                </a:r>
                <a:r>
                  <a:rPr lang="en-GB" sz="1400" spc="-30" dirty="0">
                    <a:solidFill>
                      <a:srgbClr val="231F20"/>
                    </a:solidFill>
                    <a:latin typeface="UniversNextforHSBC-Light"/>
                    <a:cs typeface="UniversNextforHSBC-Light"/>
                  </a:rPr>
                  <a:t>against</a:t>
                </a:r>
                <a:r>
                  <a:rPr lang="en-GB" sz="1400" spc="-35" dirty="0">
                    <a:solidFill>
                      <a:srgbClr val="231F20"/>
                    </a:solidFill>
                    <a:latin typeface="UniversNextforHSBC-Light"/>
                    <a:cs typeface="UniversNextforHSBC-Light"/>
                  </a:rPr>
                  <a:t> </a:t>
                </a:r>
                <a:r>
                  <a:rPr lang="en-GB" sz="1400" spc="-25" dirty="0">
                    <a:solidFill>
                      <a:srgbClr val="231F20"/>
                    </a:solidFill>
                    <a:latin typeface="UniversNextforHSBC-Light"/>
                    <a:cs typeface="UniversNextforHSBC-Light"/>
                  </a:rPr>
                  <a:t>you</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15" dirty="0">
                    <a:solidFill>
                      <a:srgbClr val="231F20"/>
                    </a:solidFill>
                    <a:latin typeface="UniversNextforHSBC-Light"/>
                    <a:cs typeface="UniversNextforHSBC-Light"/>
                  </a:rPr>
                  <a:t>If </a:t>
                </a:r>
                <a:r>
                  <a:rPr lang="en-GB" sz="1400" spc="-20" dirty="0">
                    <a:solidFill>
                      <a:srgbClr val="231F20"/>
                    </a:solidFill>
                    <a:latin typeface="UniversNextforHSBC-Light"/>
                    <a:cs typeface="UniversNextforHSBC-Light"/>
                  </a:rPr>
                  <a:t>the </a:t>
                </a:r>
                <a:r>
                  <a:rPr lang="en-GB" sz="1400" spc="-30" dirty="0">
                    <a:solidFill>
                      <a:srgbClr val="231F20"/>
                    </a:solidFill>
                    <a:latin typeface="UniversNextforHSBC-Light"/>
                    <a:cs typeface="UniversNextforHSBC-Light"/>
                  </a:rPr>
                  <a:t>company </a:t>
                </a:r>
                <a:r>
                  <a:rPr lang="en-GB" sz="1400" spc="-25" dirty="0">
                    <a:solidFill>
                      <a:srgbClr val="231F20"/>
                    </a:solidFill>
                    <a:latin typeface="UniversNextforHSBC-Light"/>
                    <a:cs typeface="UniversNextforHSBC-Light"/>
                  </a:rPr>
                  <a:t>take you to </a:t>
                </a:r>
                <a:r>
                  <a:rPr lang="en-GB" sz="1400" spc="-10" dirty="0">
                    <a:solidFill>
                      <a:srgbClr val="231F20"/>
                    </a:solidFill>
                    <a:latin typeface="UniversNextforHSBC-Light"/>
                    <a:cs typeface="UniversNextforHSBC-Light"/>
                  </a:rPr>
                  <a:t>court, </a:t>
                </a:r>
                <a:br>
                  <a:rPr lang="en-GB" sz="1400" spc="-10" dirty="0">
                    <a:solidFill>
                      <a:srgbClr val="231F20"/>
                    </a:solidFill>
                    <a:latin typeface="UniversNextforHSBC-Light"/>
                    <a:cs typeface="UniversNextforHSBC-Light"/>
                  </a:rPr>
                </a:br>
                <a:r>
                  <a:rPr lang="en-GB" sz="1400" spc="-20" dirty="0">
                    <a:solidFill>
                      <a:srgbClr val="231F20"/>
                    </a:solidFill>
                    <a:latin typeface="UniversNextforHSBC-Light"/>
                    <a:cs typeface="UniversNextforHSBC-Light"/>
                  </a:rPr>
                  <a:t>then </a:t>
                </a:r>
                <a:r>
                  <a:rPr lang="en-GB" sz="1400" dirty="0">
                    <a:solidFill>
                      <a:srgbClr val="231F20"/>
                    </a:solidFill>
                    <a:latin typeface="UniversNextforHSBC-Light"/>
                    <a:cs typeface="UniversNextforHSBC-Light"/>
                  </a:rPr>
                  <a:t>a </a:t>
                </a:r>
                <a:r>
                  <a:rPr lang="en-GB" sz="1400" spc="-20" dirty="0">
                    <a:solidFill>
                      <a:srgbClr val="231F20"/>
                    </a:solidFill>
                    <a:latin typeface="UniversNextforHSBC-Light"/>
                    <a:cs typeface="UniversNextforHSBC-Light"/>
                  </a:rPr>
                  <a:t>county </a:t>
                </a:r>
                <a:r>
                  <a:rPr lang="en-GB" sz="1400" spc="-10" dirty="0">
                    <a:solidFill>
                      <a:srgbClr val="231F20"/>
                    </a:solidFill>
                    <a:latin typeface="UniversNextforHSBC-Light"/>
                    <a:cs typeface="UniversNextforHSBC-Light"/>
                  </a:rPr>
                  <a:t>court </a:t>
                </a:r>
                <a:r>
                  <a:rPr lang="en-GB" sz="1400" spc="-30" dirty="0">
                    <a:solidFill>
                      <a:srgbClr val="231F20"/>
                    </a:solidFill>
                    <a:latin typeface="UniversNextforHSBC-Light"/>
                    <a:cs typeface="UniversNextforHSBC-Light"/>
                  </a:rPr>
                  <a:t>judgment </a:t>
                </a:r>
                <a:br>
                  <a:rPr lang="en-GB" sz="1400" spc="-30" dirty="0">
                    <a:solidFill>
                      <a:srgbClr val="231F20"/>
                    </a:solidFill>
                    <a:latin typeface="UniversNextforHSBC-Light"/>
                    <a:cs typeface="UniversNextforHSBC-Light"/>
                  </a:rPr>
                </a:br>
                <a:r>
                  <a:rPr lang="en-GB" sz="1400" spc="-35" dirty="0">
                    <a:solidFill>
                      <a:srgbClr val="231F20"/>
                    </a:solidFill>
                    <a:latin typeface="UniversNextforHSBC-Light"/>
                    <a:cs typeface="UniversNextforHSBC-Light"/>
                  </a:rPr>
                  <a:t>(or </a:t>
                </a:r>
                <a:r>
                  <a:rPr lang="en-GB" sz="1400" spc="-20" dirty="0">
                    <a:solidFill>
                      <a:srgbClr val="231F20"/>
                    </a:solidFill>
                    <a:latin typeface="UniversNextforHSBC-Light"/>
                    <a:cs typeface="UniversNextforHSBC-Light"/>
                  </a:rPr>
                  <a:t>decree in </a:t>
                </a:r>
                <a:r>
                  <a:rPr lang="en-GB" sz="1400" spc="-30" dirty="0">
                    <a:solidFill>
                      <a:srgbClr val="231F20"/>
                    </a:solidFill>
                    <a:latin typeface="UniversNextforHSBC-Light"/>
                    <a:cs typeface="UniversNextforHSBC-Light"/>
                  </a:rPr>
                  <a:t>Scotland) will greatly </a:t>
                </a:r>
                <a:r>
                  <a:rPr lang="en-GB" sz="1400" spc="-20" dirty="0">
                    <a:solidFill>
                      <a:srgbClr val="231F20"/>
                    </a:solidFill>
                    <a:latin typeface="UniversNextforHSBC-Light"/>
                    <a:cs typeface="UniversNextforHSBC-Light"/>
                  </a:rPr>
                  <a:t>affect </a:t>
                </a:r>
                <a:r>
                  <a:rPr lang="en-GB" sz="1400" spc="-30" dirty="0">
                    <a:solidFill>
                      <a:srgbClr val="231F20"/>
                    </a:solidFill>
                    <a:latin typeface="UniversNextforHSBC-Light"/>
                    <a:cs typeface="UniversNextforHSBC-Light"/>
                  </a:rPr>
                  <a:t>your </a:t>
                </a:r>
                <a:r>
                  <a:rPr lang="en-GB" sz="1400" spc="-25" dirty="0">
                    <a:solidFill>
                      <a:srgbClr val="231F20"/>
                    </a:solidFill>
                    <a:latin typeface="UniversNextforHSBC-Light"/>
                    <a:cs typeface="UniversNextforHSBC-Light"/>
                  </a:rPr>
                  <a:t>ability to get credit and </a:t>
                </a:r>
                <a:r>
                  <a:rPr lang="en-GB" sz="1400" spc="-15" dirty="0">
                    <a:solidFill>
                      <a:srgbClr val="231F20"/>
                    </a:solidFill>
                    <a:latin typeface="UniversNextforHSBC-Light"/>
                    <a:cs typeface="UniversNextforHSBC-Light"/>
                  </a:rPr>
                  <a:t>it </a:t>
                </a:r>
                <a:r>
                  <a:rPr lang="en-GB" sz="1400" spc="-25" dirty="0">
                    <a:solidFill>
                      <a:srgbClr val="231F20"/>
                    </a:solidFill>
                    <a:latin typeface="UniversNextforHSBC-Light"/>
                    <a:cs typeface="UniversNextforHSBC-Light"/>
                  </a:rPr>
                  <a:t>will </a:t>
                </a:r>
                <a:r>
                  <a:rPr lang="en-GB" sz="1400" spc="-30" dirty="0">
                    <a:solidFill>
                      <a:srgbClr val="231F20"/>
                    </a:solidFill>
                    <a:latin typeface="UniversNextforHSBC-Light"/>
                    <a:cs typeface="UniversNextforHSBC-Light"/>
                  </a:rPr>
                  <a:t>remain </a:t>
                </a:r>
                <a:r>
                  <a:rPr lang="en-GB" sz="1400" spc="-15" dirty="0">
                    <a:solidFill>
                      <a:srgbClr val="231F20"/>
                    </a:solidFill>
                    <a:latin typeface="UniversNextforHSBC-Light"/>
                    <a:cs typeface="UniversNextforHSBC-Light"/>
                  </a:rPr>
                  <a:t>on </a:t>
                </a:r>
                <a:r>
                  <a:rPr lang="en-GB" sz="1400" spc="-30" dirty="0">
                    <a:solidFill>
                      <a:srgbClr val="231F20"/>
                    </a:solidFill>
                    <a:latin typeface="UniversNextforHSBC-Light"/>
                    <a:cs typeface="UniversNextforHSBC-Light"/>
                  </a:rPr>
                  <a:t>your </a:t>
                </a:r>
                <a:r>
                  <a:rPr lang="en-GB" sz="1400" spc="-20" dirty="0">
                    <a:solidFill>
                      <a:srgbClr val="231F20"/>
                    </a:solidFill>
                    <a:latin typeface="UniversNextforHSBC-Light"/>
                    <a:cs typeface="UniversNextforHSBC-Light"/>
                  </a:rPr>
                  <a:t>file </a:t>
                </a:r>
                <a:r>
                  <a:rPr lang="en-GB" sz="1400" spc="-30" dirty="0">
                    <a:solidFill>
                      <a:srgbClr val="231F20"/>
                    </a:solidFill>
                    <a:latin typeface="UniversNextforHSBC-Light"/>
                    <a:cs typeface="UniversNextforHSBC-Light"/>
                  </a:rPr>
                  <a:t>for </a:t>
                </a:r>
                <a:r>
                  <a:rPr lang="en-GB" sz="1400" spc="-20" dirty="0">
                    <a:solidFill>
                      <a:srgbClr val="231F20"/>
                    </a:solidFill>
                    <a:latin typeface="UniversNextforHSBC-Light"/>
                    <a:cs typeface="UniversNextforHSBC-Light"/>
                  </a:rPr>
                  <a:t>six</a:t>
                </a:r>
                <a:r>
                  <a:rPr lang="en-GB" sz="1400" spc="-45" dirty="0">
                    <a:solidFill>
                      <a:srgbClr val="231F20"/>
                    </a:solidFill>
                    <a:latin typeface="UniversNextforHSBC-Light"/>
                    <a:cs typeface="UniversNextforHSBC-Light"/>
                  </a:rPr>
                  <a:t> </a:t>
                </a:r>
                <a:r>
                  <a:rPr lang="en-GB" sz="1400" spc="-25" dirty="0">
                    <a:solidFill>
                      <a:srgbClr val="231F20"/>
                    </a:solidFill>
                    <a:latin typeface="UniversNextforHSBC-Light"/>
                    <a:cs typeface="UniversNextforHSBC-Light"/>
                  </a:rPr>
                  <a:t>years</a:t>
                </a:r>
                <a:endParaRPr lang="en-GB" sz="1400" dirty="0">
                  <a:solidFill>
                    <a:prstClr val="black"/>
                  </a:solidFill>
                  <a:latin typeface="UniversNextforHSBC-Light"/>
                  <a:cs typeface="UniversNextforHSBC-Light"/>
                </a:endParaRPr>
              </a:p>
            </p:txBody>
          </p:sp>
        </p:grpSp>
        <p:pic>
          <p:nvPicPr>
            <p:cNvPr id="5" name="Graphic 4">
              <a:extLst>
                <a:ext uri="{FF2B5EF4-FFF2-40B4-BE49-F238E27FC236}">
                  <a16:creationId xmlns:a16="http://schemas.microsoft.com/office/drawing/2014/main" id="{83C816BA-285D-B67B-1018-D82B45825D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015545" y="2587044"/>
              <a:ext cx="1349375" cy="13493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1742257" y="415683"/>
            <a:ext cx="101788" cy="167343"/>
          </a:xfrm>
          <a:prstGeom prst="rect">
            <a:avLst/>
          </a:prstGeom>
        </p:spPr>
        <p:txBody>
          <a:bodyPr vert="horz" wrap="square" lIns="0" tIns="12724" rIns="0" bIns="0" rtlCol="0">
            <a:spAutoFit/>
          </a:bodyPr>
          <a:lstStyle/>
          <a:p>
            <a:pPr marL="12724" marR="0" lvl="0" indent="0" algn="l" defTabSz="916137" rtl="0" eaLnBrk="1" fontAlgn="auto" latinLnBrk="0" hangingPunct="1">
              <a:lnSpc>
                <a:spcPct val="100000"/>
              </a:lnSpc>
              <a:spcBef>
                <a:spcPts val="100"/>
              </a:spcBef>
              <a:spcAft>
                <a:spcPts val="0"/>
              </a:spcAft>
              <a:buClrTx/>
              <a:buSzTx/>
              <a:buFontTx/>
              <a:buNone/>
              <a:tabLst/>
              <a:defRPr/>
            </a:pPr>
            <a:r>
              <a:rPr kumimoji="0" sz="1002" b="0" i="0" u="none" strike="noStrike" kern="1200" cap="none" spc="0" normalizeH="0" baseline="0" noProof="0" dirty="0">
                <a:ln>
                  <a:noFill/>
                </a:ln>
                <a:solidFill>
                  <a:srgbClr val="FFFFFF"/>
                </a:solidFill>
                <a:effectLst/>
                <a:uLnTx/>
                <a:uFillTx/>
                <a:latin typeface="UniversNextforHSBC-Medium"/>
                <a:ea typeface="+mn-ea"/>
                <a:cs typeface="UniversNextforHSBC-Medium"/>
              </a:rPr>
              <a:t>3</a:t>
            </a:r>
            <a:endParaRPr kumimoji="0" sz="1002" b="0" i="0" u="none" strike="noStrike" kern="1200" cap="none" spc="0" normalizeH="0" baseline="0" noProof="0">
              <a:ln>
                <a:noFill/>
              </a:ln>
              <a:solidFill>
                <a:prstClr val="black"/>
              </a:solidFill>
              <a:effectLst/>
              <a:uLnTx/>
              <a:uFillTx/>
              <a:latin typeface="UniversNextforHSBC-Medium"/>
              <a:ea typeface="+mn-ea"/>
              <a:cs typeface="UniversNextforHSBC-Medium"/>
            </a:endParaRPr>
          </a:p>
        </p:txBody>
      </p:sp>
      <p:sp>
        <p:nvSpPr>
          <p:cNvPr id="5" name="TextBox 4">
            <a:extLst>
              <a:ext uri="{FF2B5EF4-FFF2-40B4-BE49-F238E27FC236}">
                <a16:creationId xmlns:a16="http://schemas.microsoft.com/office/drawing/2014/main" id="{28BE3B5B-130F-2880-6999-62C62EC91B15}"/>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6" name="Slide number">
            <a:extLst>
              <a:ext uri="{FF2B5EF4-FFF2-40B4-BE49-F238E27FC236}">
                <a16:creationId xmlns:a16="http://schemas.microsoft.com/office/drawing/2014/main" id="{F527E0E3-BA4F-11D9-A02D-3DB1F251E811}"/>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5</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2" name="Title 11">
            <a:extLst>
              <a:ext uri="{FF2B5EF4-FFF2-40B4-BE49-F238E27FC236}">
                <a16:creationId xmlns:a16="http://schemas.microsoft.com/office/drawing/2014/main" id="{FA0F73F4-6C1A-A9C1-9D6A-16E45FAEE911}"/>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4" defTabSz="916137">
              <a:spcBef>
                <a:spcPts val="100"/>
              </a:spcBef>
            </a:pPr>
            <a:r>
              <a:rPr lang="en-GB" sz="4400" spc="-150" dirty="0">
                <a:solidFill>
                  <a:schemeClr val="tx1"/>
                </a:solidFill>
                <a:latin typeface="Univers Next for HSBC Thin" panose="020B0303030202020203" pitchFamily="34" charset="77"/>
              </a:rPr>
              <a:t>What damages your credit score</a:t>
            </a:r>
            <a:endParaRPr lang="en-GB" sz="4400" kern="0" spc="-150" dirty="0">
              <a:solidFill>
                <a:schemeClr val="tx1"/>
              </a:solidFill>
              <a:latin typeface="Univers Next for HSBC Thin" panose="020B0303030202020203" pitchFamily="34" charset="77"/>
            </a:endParaRPr>
          </a:p>
        </p:txBody>
      </p:sp>
      <p:pic>
        <p:nvPicPr>
          <p:cNvPr id="27" name="Graphic 26">
            <a:extLst>
              <a:ext uri="{FF2B5EF4-FFF2-40B4-BE49-F238E27FC236}">
                <a16:creationId xmlns:a16="http://schemas.microsoft.com/office/drawing/2014/main" id="{AD4975B9-5DC4-95D3-228A-FF5BF0211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7250" y="996950"/>
            <a:ext cx="5397500" cy="5397500"/>
          </a:xfrm>
          <a:prstGeom prst="rect">
            <a:avLst/>
          </a:prstGeom>
        </p:spPr>
      </p:pic>
      <p:sp>
        <p:nvSpPr>
          <p:cNvPr id="28" name="TextBox 27">
            <a:extLst>
              <a:ext uri="{FF2B5EF4-FFF2-40B4-BE49-F238E27FC236}">
                <a16:creationId xmlns:a16="http://schemas.microsoft.com/office/drawing/2014/main" id="{20E119A3-C218-8F33-3337-F27C69D0204D}"/>
              </a:ext>
            </a:extLst>
          </p:cNvPr>
          <p:cNvSpPr txBox="1"/>
          <p:nvPr/>
        </p:nvSpPr>
        <p:spPr>
          <a:xfrm>
            <a:off x="4125359" y="2266129"/>
            <a:ext cx="4015341" cy="322317"/>
          </a:xfrm>
          <a:prstGeom prst="rect">
            <a:avLst/>
          </a:prstGeom>
          <a:noFill/>
        </p:spPr>
        <p:txBody>
          <a:bodyPr wrap="square" lIns="0" tIns="14400" rIns="0" bIns="0" rtlCol="0">
            <a:spAutoFit/>
          </a:bodyPr>
          <a:lstStyle/>
          <a:p>
            <a:pPr marL="0" marR="0" lvl="0" indent="0" defTabSz="916137"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chemeClr val="tx1"/>
                </a:solidFill>
                <a:effectLst/>
                <a:uLnTx/>
                <a:uFillTx/>
                <a:latin typeface="Univers Next for HSBC Light" panose="020B0403030202020203" pitchFamily="34" charset="0"/>
              </a:rPr>
              <a:t>Damaging</a:t>
            </a:r>
            <a:r>
              <a:rPr kumimoji="0" lang="en-GB" sz="2000" b="1" u="none" strike="noStrike" kern="1200" cap="none" spc="0" normalizeH="0" noProof="0" dirty="0">
                <a:ln>
                  <a:noFill/>
                </a:ln>
                <a:solidFill>
                  <a:schemeClr val="tx1"/>
                </a:solidFill>
                <a:effectLst/>
                <a:uLnTx/>
                <a:uFillTx/>
                <a:latin typeface="Univers Next for HSBC Light" panose="020B0403030202020203" pitchFamily="34" charset="0"/>
              </a:rPr>
              <a:t> </a:t>
            </a:r>
            <a:r>
              <a:rPr kumimoji="0" lang="en-GB" sz="2000" b="1" u="none" strike="noStrike" kern="1200" cap="none" spc="0" normalizeH="0" baseline="0" noProof="0" dirty="0">
                <a:ln>
                  <a:noFill/>
                </a:ln>
                <a:solidFill>
                  <a:schemeClr val="tx1"/>
                </a:solidFill>
                <a:effectLst/>
                <a:uLnTx/>
                <a:uFillTx/>
                <a:latin typeface="Univers Next for HSBC Light" panose="020B0403030202020203" pitchFamily="34" charset="0"/>
              </a:rPr>
              <a:t>your credit score? </a:t>
            </a:r>
          </a:p>
        </p:txBody>
      </p:sp>
      <p:sp>
        <p:nvSpPr>
          <p:cNvPr id="29" name="object 7">
            <a:extLst>
              <a:ext uri="{FF2B5EF4-FFF2-40B4-BE49-F238E27FC236}">
                <a16:creationId xmlns:a16="http://schemas.microsoft.com/office/drawing/2014/main" id="{CA81D8A8-3B34-47D9-BF69-26BC503BE47C}"/>
              </a:ext>
            </a:extLst>
          </p:cNvPr>
          <p:cNvSpPr txBox="1"/>
          <p:nvPr/>
        </p:nvSpPr>
        <p:spPr>
          <a:xfrm>
            <a:off x="4125358" y="2741618"/>
            <a:ext cx="4015341" cy="32231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Missing or Late Payments</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sp>
        <p:nvSpPr>
          <p:cNvPr id="31" name="object 7">
            <a:extLst>
              <a:ext uri="{FF2B5EF4-FFF2-40B4-BE49-F238E27FC236}">
                <a16:creationId xmlns:a16="http://schemas.microsoft.com/office/drawing/2014/main" id="{D254FD2A-A0ED-786D-9182-8C868DAD7844}"/>
              </a:ext>
            </a:extLst>
          </p:cNvPr>
          <p:cNvSpPr txBox="1"/>
          <p:nvPr/>
        </p:nvSpPr>
        <p:spPr>
          <a:xfrm>
            <a:off x="4125358" y="4329118"/>
            <a:ext cx="4015341" cy="32231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Joint account with someone with poor credit </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sp>
        <p:nvSpPr>
          <p:cNvPr id="32" name="object 7">
            <a:extLst>
              <a:ext uri="{FF2B5EF4-FFF2-40B4-BE49-F238E27FC236}">
                <a16:creationId xmlns:a16="http://schemas.microsoft.com/office/drawing/2014/main" id="{C36FC8EC-F886-793C-03BA-E0C3B0ADB1EA}"/>
              </a:ext>
            </a:extLst>
          </p:cNvPr>
          <p:cNvSpPr txBox="1"/>
          <p:nvPr/>
        </p:nvSpPr>
        <p:spPr>
          <a:xfrm>
            <a:off x="4125358" y="3059118"/>
            <a:ext cx="4015341" cy="32231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Withdrawing cash on a credit card</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sp>
        <p:nvSpPr>
          <p:cNvPr id="33" name="object 7">
            <a:extLst>
              <a:ext uri="{FF2B5EF4-FFF2-40B4-BE49-F238E27FC236}">
                <a16:creationId xmlns:a16="http://schemas.microsoft.com/office/drawing/2014/main" id="{4E3CBEB2-49A9-5AAA-92D4-370058D0CB02}"/>
              </a:ext>
            </a:extLst>
          </p:cNvPr>
          <p:cNvSpPr txBox="1"/>
          <p:nvPr/>
        </p:nvSpPr>
        <p:spPr>
          <a:xfrm>
            <a:off x="4125358" y="3376618"/>
            <a:ext cx="4015341" cy="32231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Applying for credit too often</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sp>
        <p:nvSpPr>
          <p:cNvPr id="39" name="object 7">
            <a:extLst>
              <a:ext uri="{FF2B5EF4-FFF2-40B4-BE49-F238E27FC236}">
                <a16:creationId xmlns:a16="http://schemas.microsoft.com/office/drawing/2014/main" id="{F1B8C807-5F3C-12B3-2D5F-CD24044C90E3}"/>
              </a:ext>
            </a:extLst>
          </p:cNvPr>
          <p:cNvSpPr txBox="1"/>
          <p:nvPr/>
        </p:nvSpPr>
        <p:spPr>
          <a:xfrm>
            <a:off x="4125358" y="3694118"/>
            <a:ext cx="4015341" cy="32231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Incorrect information in application</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sp>
        <p:nvSpPr>
          <p:cNvPr id="40" name="object 7">
            <a:extLst>
              <a:ext uri="{FF2B5EF4-FFF2-40B4-BE49-F238E27FC236}">
                <a16:creationId xmlns:a16="http://schemas.microsoft.com/office/drawing/2014/main" id="{7C77B9A4-729F-3CFA-5D14-7F76EC075E39}"/>
              </a:ext>
            </a:extLst>
          </p:cNvPr>
          <p:cNvSpPr txBox="1"/>
          <p:nvPr/>
        </p:nvSpPr>
        <p:spPr>
          <a:xfrm>
            <a:off x="4125358" y="4011618"/>
            <a:ext cx="4015341" cy="32231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rPr>
              <a:t>Going over your agreed limit</a:t>
            </a:r>
          </a:p>
        </p:txBody>
      </p:sp>
      <p:pic>
        <p:nvPicPr>
          <p:cNvPr id="44" name="Graphic 43">
            <a:extLst>
              <a:ext uri="{FF2B5EF4-FFF2-40B4-BE49-F238E27FC236}">
                <a16:creationId xmlns:a16="http://schemas.microsoft.com/office/drawing/2014/main" id="{C66BB755-2E5A-0FD8-6850-156DDDCE17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7456" y="3059118"/>
            <a:ext cx="5397500" cy="5397500"/>
          </a:xfrm>
          <a:prstGeom prst="rect">
            <a:avLst/>
          </a:prstGeom>
        </p:spPr>
      </p:pic>
      <p:pic>
        <p:nvPicPr>
          <p:cNvPr id="3" name="Picture 2">
            <a:extLst>
              <a:ext uri="{FF2B5EF4-FFF2-40B4-BE49-F238E27FC236}">
                <a16:creationId xmlns:a16="http://schemas.microsoft.com/office/drawing/2014/main" id="{57B75E87-B0CF-E1D2-7611-EAFAD082C0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78100" y="3375791"/>
            <a:ext cx="3238500" cy="3238500"/>
          </a:xfrm>
          <a:prstGeom prst="rect">
            <a:avLst/>
          </a:prstGeom>
        </p:spPr>
      </p:pic>
      <p:pic>
        <p:nvPicPr>
          <p:cNvPr id="4" name="Graphic 3">
            <a:extLst>
              <a:ext uri="{FF2B5EF4-FFF2-40B4-BE49-F238E27FC236}">
                <a16:creationId xmlns:a16="http://schemas.microsoft.com/office/drawing/2014/main" id="{BCDFA8B5-E4A3-AA3D-D728-CA63BA378E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317003" y="-549882"/>
            <a:ext cx="4587875" cy="4587875"/>
          </a:xfrm>
          <a:prstGeom prst="rect">
            <a:avLst/>
          </a:prstGeom>
        </p:spPr>
      </p:pic>
    </p:spTree>
    <p:extLst>
      <p:ext uri="{BB962C8B-B14F-4D97-AF65-F5344CB8AC3E}">
        <p14:creationId xmlns:p14="http://schemas.microsoft.com/office/powerpoint/2010/main" val="29848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486EE-6B07-3795-2AA4-62B4C03A5D29}"/>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A8B69E38-B4AA-8CF4-3BF0-CA85106E9D6E}"/>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latin typeface="Univers Next for HSBC Light" panose="020B0403030202020203" pitchFamily="34" charset="0"/>
                <a:ea typeface="+mn-ea"/>
                <a:cs typeface="+mn-cs"/>
              </a:rPr>
              <a:pPr algn="ctr" defTabSz="1060209" fontAlgn="base">
                <a:lnSpc>
                  <a:spcPct val="100000"/>
                </a:lnSpc>
                <a:spcBef>
                  <a:spcPts val="0"/>
                </a:spcBef>
                <a:spcAft>
                  <a:spcPts val="0"/>
                </a:spcAft>
              </a:pPr>
              <a:t>6</a:t>
            </a:fld>
            <a:endParaRPr lang="en-GB" altLang="zh-TW" sz="1000" b="0" i="0" kern="1200" dirty="0">
              <a:latin typeface="Univers Next for HSBC Light" panose="020B0403030202020203" pitchFamily="34" charset="0"/>
              <a:ea typeface="+mn-ea"/>
              <a:cs typeface="+mn-cs"/>
            </a:endParaRPr>
          </a:p>
        </p:txBody>
      </p:sp>
      <p:sp>
        <p:nvSpPr>
          <p:cNvPr id="6" name="Title 11">
            <a:extLst>
              <a:ext uri="{FF2B5EF4-FFF2-40B4-BE49-F238E27FC236}">
                <a16:creationId xmlns:a16="http://schemas.microsoft.com/office/drawing/2014/main" id="{D2602337-1001-4C75-896F-971DCFAF17E1}"/>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4" defTabSz="916137">
              <a:spcBef>
                <a:spcPts val="100"/>
              </a:spcBef>
            </a:pPr>
            <a:r>
              <a:rPr lang="en-GB" sz="4400" kern="0" spc="-150" dirty="0">
                <a:solidFill>
                  <a:prstClr val="black"/>
                </a:solidFill>
                <a:latin typeface="Univers Next for HSBC Thin" panose="020B0303030202020203" pitchFamily="34" charset="77"/>
              </a:rPr>
              <a:t>How to protect your credit score</a:t>
            </a:r>
          </a:p>
        </p:txBody>
      </p:sp>
      <p:sp>
        <p:nvSpPr>
          <p:cNvPr id="7" name="Rounded Rectangle 6">
            <a:extLst>
              <a:ext uri="{FF2B5EF4-FFF2-40B4-BE49-F238E27FC236}">
                <a16:creationId xmlns:a16="http://schemas.microsoft.com/office/drawing/2014/main" id="{F18785F7-ED4E-4BD7-6225-BCA133AB902D}"/>
              </a:ext>
            </a:extLst>
          </p:cNvPr>
          <p:cNvSpPr>
            <a:spLocks/>
          </p:cNvSpPr>
          <p:nvPr/>
        </p:nvSpPr>
        <p:spPr bwMode="gray">
          <a:xfrm>
            <a:off x="550800" y="1425600"/>
            <a:ext cx="6597528" cy="4438576"/>
          </a:xfrm>
          <a:prstGeom prst="roundRect">
            <a:avLst>
              <a:gd name="adj" fmla="val 0"/>
            </a:avLst>
          </a:prstGeom>
          <a:noFill/>
        </p:spPr>
        <p:txBody>
          <a:bodyPr wrap="square" lIns="0" tIns="0" rIns="0" bIns="0" anchor="t">
            <a:noAutofit/>
          </a:bodyPr>
          <a:lstStyle/>
          <a:p>
            <a:pPr marL="298800" marR="5080" indent="-284400">
              <a:spcAft>
                <a:spcPts val="1200"/>
              </a:spcAft>
              <a:buClr>
                <a:srgbClr val="DB0011"/>
              </a:buClr>
              <a:buSzPct val="110000"/>
              <a:buFont typeface="System Font Regular"/>
              <a:buChar char="●"/>
            </a:pPr>
            <a:r>
              <a:rPr lang="en-GB" sz="1600" spc="-20" dirty="0">
                <a:solidFill>
                  <a:srgbClr val="231F20"/>
                </a:solidFill>
                <a:latin typeface="UniversNextforHSBC-Light"/>
                <a:cs typeface="UniversNextforHSBC-Light"/>
              </a:rPr>
              <a:t>Register to vote on the electoral role</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spc="-20" dirty="0">
                <a:solidFill>
                  <a:srgbClr val="231F20"/>
                </a:solidFill>
                <a:latin typeface="UniversNextforHSBC-Light"/>
                <a:cs typeface="UniversNextforHSBC-Light"/>
              </a:rPr>
              <a:t>Use up to date personal information when applying for credit</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spc="-20" dirty="0">
                <a:solidFill>
                  <a:srgbClr val="231F20"/>
                </a:solidFill>
                <a:latin typeface="UniversNextforHSBC-Light"/>
                <a:cs typeface="UniversNextforHSBC-Light"/>
              </a:rPr>
              <a:t>Be mindful of you are linked with financially</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spc="-20" dirty="0">
                <a:solidFill>
                  <a:srgbClr val="231F20"/>
                </a:solidFill>
                <a:latin typeface="UniversNextforHSBC-Light"/>
                <a:cs typeface="UniversNextforHSBC-Light"/>
              </a:rPr>
              <a:t>Review your credit score before completing a credit application</a:t>
            </a:r>
            <a:endParaRPr lang="en-GB" sz="1600" dirty="0">
              <a:solidFill>
                <a:prstClr val="black"/>
              </a:solidFill>
              <a:latin typeface="Univers Next for HSBC Light" panose="020B0403030202020203" pitchFamily="34" charset="0"/>
              <a:cs typeface="Arial"/>
            </a:endParaRPr>
          </a:p>
          <a:p>
            <a:pPr marL="298800" marR="5080" indent="-284400">
              <a:spcAft>
                <a:spcPts val="1200"/>
              </a:spcAft>
              <a:buClr>
                <a:srgbClr val="DB0011"/>
              </a:buClr>
              <a:buSzPct val="110000"/>
              <a:buFont typeface="System Font Regular"/>
              <a:buChar char="●"/>
            </a:pPr>
            <a:r>
              <a:rPr lang="en-GB" sz="1600" spc="-20" dirty="0">
                <a:solidFill>
                  <a:srgbClr val="231F20"/>
                </a:solidFill>
                <a:latin typeface="UniversNextforHSBC-Light"/>
                <a:cs typeface="UniversNextforHSBC-Light"/>
              </a:rPr>
              <a:t>If your application is declined due to poor credit score, review your details with credit score providers</a:t>
            </a:r>
            <a:endParaRPr lang="en-GB" sz="1600" dirty="0">
              <a:latin typeface="Univers Next for HSBC Light" panose="020B0403030202020203" pitchFamily="34" charset="0"/>
            </a:endParaRPr>
          </a:p>
          <a:p>
            <a:pPr marL="298800" marR="5080" indent="-284400">
              <a:spcAft>
                <a:spcPts val="1200"/>
              </a:spcAft>
              <a:buClr>
                <a:srgbClr val="DB0011"/>
              </a:buClr>
              <a:buSzPct val="110000"/>
              <a:buFont typeface="System Font Regular"/>
              <a:buChar char="●"/>
            </a:pPr>
            <a:r>
              <a:rPr lang="en-GB" sz="1600" spc="-20" dirty="0">
                <a:solidFill>
                  <a:srgbClr val="231F20"/>
                </a:solidFill>
                <a:latin typeface="UniversNextforHSBC-Light"/>
                <a:cs typeface="UniversNextforHSBC-Light"/>
              </a:rPr>
              <a:t>If you think you are going to struggle to make a repayment on a debt or bill, contact the provider as soon as possible to prevent this being recorded on credit score for 6 years </a:t>
            </a:r>
            <a:endParaRPr lang="en-GB" sz="1600" dirty="0">
              <a:solidFill>
                <a:prstClr val="black"/>
              </a:solidFill>
              <a:latin typeface="Univers Next for HSBC Light" panose="020B0403030202020203" pitchFamily="34" charset="0"/>
              <a:cs typeface="Arial"/>
            </a:endParaRPr>
          </a:p>
          <a:p>
            <a:pPr marL="0" lvl="1" defTabSz="864748" fontAlgn="base">
              <a:spcAft>
                <a:spcPts val="1200"/>
              </a:spcAft>
              <a:buClr>
                <a:srgbClr val="DB0011"/>
              </a:buClr>
              <a:buSzPct val="90000"/>
            </a:pPr>
            <a:r>
              <a:rPr lang="en-GB" sz="1600" spc="-20" dirty="0">
                <a:solidFill>
                  <a:srgbClr val="231F20"/>
                </a:solidFill>
                <a:latin typeface="UniversNextforHSBC-Light"/>
                <a:cs typeface="UniversNextforHSBC-Light"/>
              </a:rPr>
              <a:t>If any information is incorrect on your credit score you should contact your credit agency as soon as possible to investigate and amend. </a:t>
            </a:r>
            <a:endParaRPr kumimoji="0" lang="en-GB" sz="1600" u="none" strike="noStrike" kern="1200" cap="none" spc="0" normalizeH="0" noProof="0" dirty="0">
              <a:ln>
                <a:noFill/>
              </a:ln>
              <a:solidFill>
                <a:prstClr val="black"/>
              </a:solidFill>
              <a:effectLst/>
              <a:uLnTx/>
              <a:uFillTx/>
              <a:latin typeface="Univers Next for HSBC Light" panose="020B0403030202020203" pitchFamily="34" charset="0"/>
              <a:cs typeface="Arial"/>
            </a:endParaRPr>
          </a:p>
          <a:p>
            <a:pPr marL="298800" lvl="1" indent="-284400" defTabSz="864748" fontAlgn="base">
              <a:spcAft>
                <a:spcPts val="1200"/>
              </a:spcAft>
              <a:buClr>
                <a:srgbClr val="DB0011"/>
              </a:buClr>
              <a:buSzPct val="90000"/>
            </a:pPr>
            <a:endParaRPr lang="en-GB" sz="1600" dirty="0">
              <a:latin typeface="Univers Next for HSBC Light" panose="020B0403030202020203" pitchFamily="34" charset="0"/>
              <a:ea typeface="ＭＳ Ｐゴシック"/>
            </a:endParaRPr>
          </a:p>
        </p:txBody>
      </p:sp>
      <p:pic>
        <p:nvPicPr>
          <p:cNvPr id="9" name="Graphic 8">
            <a:extLst>
              <a:ext uri="{FF2B5EF4-FFF2-40B4-BE49-F238E27FC236}">
                <a16:creationId xmlns:a16="http://schemas.microsoft.com/office/drawing/2014/main" id="{84C3C369-B2AE-56D5-9EB3-01D1A00DE2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26092" y="-182902"/>
            <a:ext cx="7478223" cy="7478223"/>
          </a:xfrm>
          <a:prstGeom prst="rect">
            <a:avLst/>
          </a:prstGeom>
        </p:spPr>
      </p:pic>
      <p:grpSp>
        <p:nvGrpSpPr>
          <p:cNvPr id="13" name="Group 12">
            <a:extLst>
              <a:ext uri="{FF2B5EF4-FFF2-40B4-BE49-F238E27FC236}">
                <a16:creationId xmlns:a16="http://schemas.microsoft.com/office/drawing/2014/main" id="{2600CA46-5FCE-B9E8-78F2-7FB67ACB8701}"/>
              </a:ext>
            </a:extLst>
          </p:cNvPr>
          <p:cNvGrpSpPr/>
          <p:nvPr/>
        </p:nvGrpSpPr>
        <p:grpSpPr>
          <a:xfrm>
            <a:off x="550800" y="5268297"/>
            <a:ext cx="7261357" cy="1393034"/>
            <a:chOff x="550800" y="5198724"/>
            <a:chExt cx="6972687" cy="1393034"/>
          </a:xfrm>
        </p:grpSpPr>
        <p:sp>
          <p:nvSpPr>
            <p:cNvPr id="4" name="Rectangle 3">
              <a:extLst>
                <a:ext uri="{FF2B5EF4-FFF2-40B4-BE49-F238E27FC236}">
                  <a16:creationId xmlns:a16="http://schemas.microsoft.com/office/drawing/2014/main" id="{C5527D92-C6A8-AEE5-B683-C0F0E74941CB}"/>
                </a:ext>
              </a:extLst>
            </p:cNvPr>
            <p:cNvSpPr/>
            <p:nvPr/>
          </p:nvSpPr>
          <p:spPr>
            <a:xfrm>
              <a:off x="550800" y="5198724"/>
              <a:ext cx="6972687" cy="1393034"/>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US"/>
            </a:p>
          </p:txBody>
        </p:sp>
        <p:sp>
          <p:nvSpPr>
            <p:cNvPr id="8" name="object 7">
              <a:extLst>
                <a:ext uri="{FF2B5EF4-FFF2-40B4-BE49-F238E27FC236}">
                  <a16:creationId xmlns:a16="http://schemas.microsoft.com/office/drawing/2014/main" id="{C0F60EA7-F3B2-21E3-0A6A-CEDDF87A196B}"/>
                </a:ext>
              </a:extLst>
            </p:cNvPr>
            <p:cNvSpPr txBox="1"/>
            <p:nvPr/>
          </p:nvSpPr>
          <p:spPr>
            <a:xfrm>
              <a:off x="665960" y="5358448"/>
              <a:ext cx="6728753" cy="276876"/>
            </a:xfrm>
            <a:prstGeom prst="rect">
              <a:avLst/>
            </a:prstGeom>
          </p:spPr>
          <p:txBody>
            <a:bodyPr vert="horz" wrap="square" lIns="0" tIns="12700" rIns="0" bIns="0" rtlCol="0">
              <a:noAutofit/>
            </a:bodyPr>
            <a:lstStyle/>
            <a:p>
              <a:pPr marL="12724" defTabSz="916137">
                <a:spcBef>
                  <a:spcPts val="100"/>
                </a:spcBef>
              </a:pPr>
              <a:r>
                <a:rPr lang="en-GB" sz="1600" b="1" spc="-15" dirty="0">
                  <a:solidFill>
                    <a:srgbClr val="231F20"/>
                  </a:solidFill>
                  <a:latin typeface="Univers Next for HSBC Light" panose="020B0403030202020203" pitchFamily="34" charset="0"/>
                  <a:cs typeface="UniversNextforHSBC-Medium"/>
                </a:rPr>
                <a:t>What should you do if you are a victim of fraud?</a:t>
              </a:r>
              <a:endParaRPr lang="en-GB" sz="1600" b="1" dirty="0">
                <a:solidFill>
                  <a:prstClr val="black"/>
                </a:solidFill>
                <a:latin typeface="Univers Next for HSBC Light" panose="020B0403030202020203" pitchFamily="34" charset="0"/>
                <a:cs typeface="UniversNextforHSBC-Medium"/>
              </a:endParaRPr>
            </a:p>
          </p:txBody>
        </p:sp>
        <p:sp>
          <p:nvSpPr>
            <p:cNvPr id="10" name="object 7">
              <a:extLst>
                <a:ext uri="{FF2B5EF4-FFF2-40B4-BE49-F238E27FC236}">
                  <a16:creationId xmlns:a16="http://schemas.microsoft.com/office/drawing/2014/main" id="{D8AF3986-318D-2073-C99B-8DED1BFA23F8}"/>
                </a:ext>
              </a:extLst>
            </p:cNvPr>
            <p:cNvSpPr txBox="1"/>
            <p:nvPr/>
          </p:nvSpPr>
          <p:spPr>
            <a:xfrm>
              <a:off x="665960" y="5679881"/>
              <a:ext cx="6857527" cy="911876"/>
            </a:xfrm>
            <a:prstGeom prst="rect">
              <a:avLst/>
            </a:prstGeom>
          </p:spPr>
          <p:txBody>
            <a:bodyPr vert="horz" wrap="square" lIns="0" tIns="12700" rIns="0" bIns="0" rtlCol="0">
              <a:noAutofit/>
            </a:bodyPr>
            <a:lstStyle/>
            <a:p>
              <a:pPr marL="12700" marR="5080">
                <a:spcAft>
                  <a:spcPts val="600"/>
                </a:spcAft>
                <a:buClr>
                  <a:srgbClr val="DB0011"/>
                </a:buClr>
                <a:buSzPct val="110000"/>
              </a:pPr>
              <a:r>
                <a:rPr lang="en-GB" sz="1400" spc="-20" dirty="0">
                  <a:solidFill>
                    <a:srgbClr val="231F20"/>
                  </a:solidFill>
                  <a:latin typeface="UniversNextforHSBC-Light"/>
                  <a:cs typeface="UniversNextforHSBC-Light"/>
                </a:rPr>
                <a:t>Dispute all fraudulent information with lenders</a:t>
              </a:r>
              <a:endParaRPr lang="en-GB" sz="1400" kern="0" dirty="0">
                <a:solidFill>
                  <a:prstClr val="black"/>
                </a:solidFill>
                <a:latin typeface="Univers Next for HSBC Light"/>
              </a:endParaRPr>
            </a:p>
            <a:p>
              <a:pPr marL="12700" marR="5080">
                <a:spcAft>
                  <a:spcPts val="600"/>
                </a:spcAft>
                <a:buClr>
                  <a:srgbClr val="DB0011"/>
                </a:buClr>
                <a:buSzPct val="110000"/>
              </a:pPr>
              <a:r>
                <a:rPr lang="en-GB" sz="1400" spc="-25" dirty="0">
                  <a:solidFill>
                    <a:srgbClr val="231F20"/>
                  </a:solidFill>
                  <a:latin typeface="UniversNextforHSBC-Light"/>
                  <a:cs typeface="UniversNextforHSBC-Light"/>
                </a:rPr>
                <a:t>Set additional security such as a credit report password / notice of correction password</a:t>
              </a:r>
            </a:p>
            <a:p>
              <a:pPr marL="12700" marR="5080">
                <a:spcAft>
                  <a:spcPts val="600"/>
                </a:spcAft>
                <a:buClr>
                  <a:srgbClr val="DB0011"/>
                </a:buClr>
                <a:buSzPct val="110000"/>
              </a:pPr>
              <a:r>
                <a:rPr lang="en-GB" sz="1400" kern="0" spc="-25" dirty="0">
                  <a:solidFill>
                    <a:srgbClr val="231F20"/>
                  </a:solidFill>
                  <a:latin typeface="UniversNextforHSBC-Light"/>
                </a:rPr>
                <a:t>Report your case to Action Fraud</a:t>
              </a:r>
              <a:endParaRPr lang="en-GB" sz="1400" kern="0" dirty="0">
                <a:solidFill>
                  <a:prstClr val="black"/>
                </a:solidFill>
                <a:latin typeface="Univers Next for HSBC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EE2D16-D3DA-2251-E90F-2D04C01A2BE9}"/>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8" name="Slide number">
            <a:extLst>
              <a:ext uri="{FF2B5EF4-FFF2-40B4-BE49-F238E27FC236}">
                <a16:creationId xmlns:a16="http://schemas.microsoft.com/office/drawing/2014/main" id="{E356BFCC-C469-9654-7178-FD8C22DA9D94}"/>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7</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0" name="Title 11">
            <a:extLst>
              <a:ext uri="{FF2B5EF4-FFF2-40B4-BE49-F238E27FC236}">
                <a16:creationId xmlns:a16="http://schemas.microsoft.com/office/drawing/2014/main" id="{715244D1-CA5B-773F-7BFC-EE3D8286A47A}"/>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4" defTabSz="916137">
              <a:spcBef>
                <a:spcPts val="100"/>
              </a:spcBef>
            </a:pPr>
            <a:r>
              <a:rPr lang="en-GB" sz="4400" spc="-150" dirty="0">
                <a:solidFill>
                  <a:schemeClr val="tx1"/>
                </a:solidFill>
                <a:latin typeface="Univers Next for HSBC Thin" panose="020B0303030202020203" pitchFamily="34" charset="77"/>
              </a:rPr>
              <a:t>Preferential Rates and Deals</a:t>
            </a:r>
            <a:endParaRPr lang="en-GB" sz="4400" kern="0" spc="-150" dirty="0">
              <a:solidFill>
                <a:schemeClr val="tx1"/>
              </a:solidFill>
              <a:latin typeface="Univers Next for HSBC Thin" panose="020B0303030202020203" pitchFamily="34" charset="77"/>
            </a:endParaRPr>
          </a:p>
        </p:txBody>
      </p:sp>
      <p:sp>
        <p:nvSpPr>
          <p:cNvPr id="11" name="TextBox 10">
            <a:extLst>
              <a:ext uri="{FF2B5EF4-FFF2-40B4-BE49-F238E27FC236}">
                <a16:creationId xmlns:a16="http://schemas.microsoft.com/office/drawing/2014/main" id="{BD98FC2E-FB46-A984-0975-7F27C88CA0FC}"/>
              </a:ext>
            </a:extLst>
          </p:cNvPr>
          <p:cNvSpPr txBox="1"/>
          <p:nvPr/>
        </p:nvSpPr>
        <p:spPr>
          <a:xfrm>
            <a:off x="550799" y="1425600"/>
            <a:ext cx="7386972" cy="519551"/>
          </a:xfrm>
          <a:prstGeom prst="rect">
            <a:avLst/>
          </a:prstGeom>
          <a:noFill/>
        </p:spPr>
        <p:txBody>
          <a:bodyPr wrap="square" lIns="0" tIns="14400" rIns="0" bIns="0" rtlCol="0">
            <a:spAutoFit/>
          </a:bodyPr>
          <a:lstStyle/>
          <a:p>
            <a:pPr marL="12088" marR="46443" defTabSz="916137">
              <a:lnSpc>
                <a:spcPct val="107200"/>
              </a:lnSpc>
              <a:spcBef>
                <a:spcPts val="1092"/>
              </a:spcBef>
              <a:buClr>
                <a:srgbClr val="ED1C24"/>
              </a:buClr>
              <a:buSzPct val="80000"/>
              <a:tabLst>
                <a:tab pos="300926" algn="l"/>
                <a:tab pos="301562" algn="l"/>
              </a:tabLst>
            </a:pPr>
            <a:r>
              <a:rPr lang="en-GB" sz="1600" spc="-20" dirty="0">
                <a:solidFill>
                  <a:srgbClr val="231F20"/>
                </a:solidFill>
                <a:latin typeface="UniversNextforHSBC-Light"/>
                <a:cs typeface="UniversNextforHSBC-Light"/>
              </a:rPr>
              <a:t>The higher your credit score, the higher the chance you can borrow the amount you need from the bank at a competitive APR or gain access to special deals.</a:t>
            </a:r>
            <a:endParaRPr lang="en-GB" sz="1600" dirty="0">
              <a:solidFill>
                <a:prstClr val="black"/>
              </a:solidFill>
              <a:latin typeface="UniversNextforHSBC-Light"/>
              <a:cs typeface="UniversNextforHSBC-Light"/>
            </a:endParaRPr>
          </a:p>
        </p:txBody>
      </p:sp>
      <p:sp>
        <p:nvSpPr>
          <p:cNvPr id="13" name="Rectangle 12">
            <a:extLst>
              <a:ext uri="{FF2B5EF4-FFF2-40B4-BE49-F238E27FC236}">
                <a16:creationId xmlns:a16="http://schemas.microsoft.com/office/drawing/2014/main" id="{8316F674-436D-F011-0010-C6BD5A7611CB}"/>
              </a:ext>
            </a:extLst>
          </p:cNvPr>
          <p:cNvSpPr/>
          <p:nvPr/>
        </p:nvSpPr>
        <p:spPr>
          <a:xfrm>
            <a:off x="550800" y="2188876"/>
            <a:ext cx="3600000" cy="432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D3F174-1B85-B35C-A8C6-AAA6511144B5}"/>
              </a:ext>
            </a:extLst>
          </p:cNvPr>
          <p:cNvSpPr/>
          <p:nvPr/>
        </p:nvSpPr>
        <p:spPr>
          <a:xfrm>
            <a:off x="4329872" y="2188800"/>
            <a:ext cx="3600000" cy="432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2F119B-FDAA-0494-2334-545985259252}"/>
              </a:ext>
            </a:extLst>
          </p:cNvPr>
          <p:cNvSpPr txBox="1"/>
          <p:nvPr/>
        </p:nvSpPr>
        <p:spPr>
          <a:xfrm>
            <a:off x="806401" y="2889960"/>
            <a:ext cx="3216960" cy="2400657"/>
          </a:xfrm>
          <a:prstGeom prst="rect">
            <a:avLst/>
          </a:prstGeom>
          <a:noFill/>
        </p:spPr>
        <p:txBody>
          <a:bodyPr wrap="square" lIns="0" tIns="0" rIns="0" bIns="0" rtlCol="0">
            <a:spAutoFit/>
          </a:bodyPr>
          <a:lstStyle/>
          <a:p>
            <a:pPr>
              <a:spcAft>
                <a:spcPts val="1200"/>
              </a:spcAft>
            </a:pPr>
            <a:r>
              <a:rPr lang="en-GB" sz="1400" dirty="0">
                <a:latin typeface="Univers Next for HSBC Light" panose="020B0403030202020203" pitchFamily="34" charset="0"/>
              </a:rPr>
              <a:t>Lenders don’t have to give everyone </a:t>
            </a:r>
            <a:br>
              <a:rPr lang="en-GB" sz="1400" dirty="0">
                <a:latin typeface="Univers Next for HSBC Light" panose="020B0403030202020203" pitchFamily="34" charset="0"/>
              </a:rPr>
            </a:br>
            <a:r>
              <a:rPr lang="en-GB" sz="1400" dirty="0">
                <a:latin typeface="Univers Next for HSBC Light" panose="020B0403030202020203" pitchFamily="34" charset="0"/>
              </a:rPr>
              <a:t>the same APR.</a:t>
            </a:r>
          </a:p>
          <a:p>
            <a:pPr>
              <a:spcAft>
                <a:spcPts val="1200"/>
              </a:spcAft>
            </a:pPr>
            <a:r>
              <a:rPr lang="en-GB" sz="1400" dirty="0">
                <a:latin typeface="Univers Next for HSBC Light" panose="020B0403030202020203" pitchFamily="34" charset="0"/>
              </a:rPr>
              <a:t>At least 51% of people applying for the product will get the advertised APR. </a:t>
            </a:r>
          </a:p>
          <a:p>
            <a:pPr>
              <a:spcAft>
                <a:spcPts val="1200"/>
              </a:spcAft>
            </a:pPr>
            <a:r>
              <a:rPr lang="en-GB" sz="1400" dirty="0">
                <a:latin typeface="Univers Next for HSBC Light" panose="020B0403030202020203" pitchFamily="34" charset="0"/>
              </a:rPr>
              <a:t>Ask for a soft credit search to see the indicative APR. </a:t>
            </a:r>
          </a:p>
          <a:p>
            <a:pPr>
              <a:spcAft>
                <a:spcPts val="1200"/>
              </a:spcAft>
            </a:pPr>
            <a:r>
              <a:rPr lang="en-GB" sz="1400" dirty="0">
                <a:latin typeface="Univers Next for HSBC Light" panose="020B0403030202020203" pitchFamily="34" charset="0"/>
              </a:rPr>
              <a:t>If you are happy with the result, </a:t>
            </a:r>
            <a:br>
              <a:rPr lang="en-GB" sz="1400" dirty="0">
                <a:latin typeface="Univers Next for HSBC Light" panose="020B0403030202020203" pitchFamily="34" charset="0"/>
              </a:rPr>
            </a:br>
            <a:r>
              <a:rPr lang="en-GB" sz="1400" dirty="0">
                <a:latin typeface="Univers Next for HSBC Light" panose="020B0403030202020203" pitchFamily="34" charset="0"/>
              </a:rPr>
              <a:t>you can then complete a full credit application to secure that borrowing.  </a:t>
            </a:r>
          </a:p>
        </p:txBody>
      </p:sp>
      <p:sp>
        <p:nvSpPr>
          <p:cNvPr id="18" name="TextBox 17">
            <a:extLst>
              <a:ext uri="{FF2B5EF4-FFF2-40B4-BE49-F238E27FC236}">
                <a16:creationId xmlns:a16="http://schemas.microsoft.com/office/drawing/2014/main" id="{BBA19242-AAB7-AF1A-6FFA-EFD73F05943B}"/>
              </a:ext>
            </a:extLst>
          </p:cNvPr>
          <p:cNvSpPr txBox="1"/>
          <p:nvPr/>
        </p:nvSpPr>
        <p:spPr>
          <a:xfrm>
            <a:off x="4586400" y="2889959"/>
            <a:ext cx="3231720" cy="3670236"/>
          </a:xfrm>
          <a:prstGeom prst="rect">
            <a:avLst/>
          </a:prstGeom>
          <a:noFill/>
        </p:spPr>
        <p:txBody>
          <a:bodyPr wrap="square" lIns="0" tIns="0" rIns="0" bIns="0" rtlCol="0">
            <a:spAutoFit/>
          </a:bodyPr>
          <a:lstStyle/>
          <a:p>
            <a:pPr>
              <a:spcAft>
                <a:spcPts val="1200"/>
              </a:spcAft>
            </a:pPr>
            <a:r>
              <a:rPr lang="en-GB" sz="1400" dirty="0">
                <a:latin typeface="Univers Next for HSBC Light" panose="020B0403030202020203" pitchFamily="34" charset="0"/>
              </a:rPr>
              <a:t>Credit cards can come with an introductory offer which will charge </a:t>
            </a:r>
            <a:br>
              <a:rPr lang="en-GB" sz="1400" dirty="0">
                <a:latin typeface="Univers Next for HSBC Light" panose="020B0403030202020203" pitchFamily="34" charset="0"/>
              </a:rPr>
            </a:br>
            <a:r>
              <a:rPr lang="en-GB" sz="1400" dirty="0">
                <a:latin typeface="Univers Next for HSBC Light" panose="020B0403030202020203" pitchFamily="34" charset="0"/>
              </a:rPr>
              <a:t>you 0% interest for a set period. </a:t>
            </a:r>
          </a:p>
          <a:p>
            <a:pPr>
              <a:spcAft>
                <a:spcPts val="1200"/>
              </a:spcAft>
            </a:pPr>
            <a:r>
              <a:rPr lang="en-GB" sz="1400" dirty="0">
                <a:latin typeface="Univers Next for HSBC Light" panose="020B0403030202020203" pitchFamily="34" charset="0"/>
              </a:rPr>
              <a:t>For example:</a:t>
            </a:r>
          </a:p>
          <a:p>
            <a:pPr marL="298450" marR="5080" indent="-285750">
              <a:spcAft>
                <a:spcPts val="900"/>
              </a:spcAft>
              <a:buClr>
                <a:srgbClr val="DB0011"/>
              </a:buClr>
              <a:buSzPct val="110000"/>
              <a:buFont typeface="System Font Regular"/>
              <a:buChar char="●"/>
            </a:pPr>
            <a:r>
              <a:rPr lang="en-GB" sz="1400" dirty="0">
                <a:latin typeface="Univers Next for HSBC Light" panose="020B0403030202020203" pitchFamily="34" charset="0"/>
              </a:rPr>
              <a:t>0% on new purchases for </a:t>
            </a:r>
            <a:br>
              <a:rPr lang="en-GB" sz="1400" dirty="0">
                <a:latin typeface="Univers Next for HSBC Light" panose="020B0403030202020203" pitchFamily="34" charset="0"/>
              </a:rPr>
            </a:br>
            <a:r>
              <a:rPr lang="en-GB" sz="1400" dirty="0">
                <a:latin typeface="Univers Next for HSBC Light" panose="020B0403030202020203" pitchFamily="34" charset="0"/>
              </a:rPr>
              <a:t>24 months</a:t>
            </a:r>
            <a:endParaRPr lang="en-GB" sz="1400" spc="-2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latin typeface="Univers Next for HSBC Light" panose="020B0403030202020203" pitchFamily="34" charset="0"/>
              </a:rPr>
              <a:t>0% on balances transferred from another credit card for 18 months</a:t>
            </a:r>
            <a:endParaRPr lang="en-GB" sz="1400" kern="0" spc="-20" dirty="0">
              <a:solidFill>
                <a:srgbClr val="231F20"/>
              </a:solidFill>
              <a:latin typeface="UniversNextforHSBC-Light"/>
            </a:endParaRPr>
          </a:p>
          <a:p>
            <a:pPr marL="298450" marR="5080" indent="-285750">
              <a:spcAft>
                <a:spcPts val="900"/>
              </a:spcAft>
              <a:buClr>
                <a:srgbClr val="DB0011"/>
              </a:buClr>
              <a:buSzPct val="110000"/>
              <a:buFont typeface="System Font Regular"/>
              <a:buChar char="●"/>
            </a:pPr>
            <a:r>
              <a:rPr lang="en-GB" sz="1400" dirty="0">
                <a:latin typeface="Univers Next for HSBC Light" panose="020B0403030202020203" pitchFamily="34" charset="0"/>
              </a:rPr>
              <a:t>0% on both purchases and </a:t>
            </a:r>
            <a:br>
              <a:rPr lang="en-GB" sz="1400" dirty="0">
                <a:latin typeface="Univers Next for HSBC Light" panose="020B0403030202020203" pitchFamily="34" charset="0"/>
              </a:rPr>
            </a:br>
            <a:r>
              <a:rPr lang="en-GB" sz="1400" dirty="0">
                <a:latin typeface="Univers Next for HSBC Light" panose="020B0403030202020203" pitchFamily="34" charset="0"/>
              </a:rPr>
              <a:t>balances for 12 months</a:t>
            </a:r>
            <a:endParaRPr lang="en-GB" sz="1400" kern="0" dirty="0">
              <a:solidFill>
                <a:prstClr val="black"/>
              </a:solidFill>
              <a:latin typeface="Univers Next for HSBC Light"/>
            </a:endParaRPr>
          </a:p>
          <a:p>
            <a:r>
              <a:rPr lang="en-GB" sz="1400" dirty="0">
                <a:latin typeface="Univers Next for HSBC Light" panose="020B0403030202020203" pitchFamily="34" charset="0"/>
              </a:rPr>
              <a:t>If you can pay off everything </a:t>
            </a:r>
            <a:br>
              <a:rPr lang="en-GB" sz="1400" dirty="0">
                <a:latin typeface="Univers Next for HSBC Light" panose="020B0403030202020203" pitchFamily="34" charset="0"/>
              </a:rPr>
            </a:br>
            <a:r>
              <a:rPr lang="en-GB" sz="1400" dirty="0">
                <a:latin typeface="Univers Next for HSBC Light" panose="020B0403030202020203" pitchFamily="34" charset="0"/>
              </a:rPr>
              <a:t>you owe during the time, </a:t>
            </a:r>
            <a:br>
              <a:rPr lang="en-GB" sz="1400" dirty="0">
                <a:latin typeface="Univers Next for HSBC Light" panose="020B0403030202020203" pitchFamily="34" charset="0"/>
              </a:rPr>
            </a:br>
            <a:r>
              <a:rPr lang="en-GB" sz="1400" dirty="0">
                <a:latin typeface="Univers Next for HSBC Light" panose="020B0403030202020203" pitchFamily="34" charset="0"/>
              </a:rPr>
              <a:t>you won’t incur any interest.</a:t>
            </a:r>
          </a:p>
          <a:p>
            <a:pPr>
              <a:spcAft>
                <a:spcPts val="1200"/>
              </a:spcAft>
            </a:pPr>
            <a:endParaRPr lang="en-GB" sz="1400" dirty="0">
              <a:latin typeface="Univers Next for HSBC Light" panose="020B0403030202020203" pitchFamily="34" charset="0"/>
            </a:endParaRPr>
          </a:p>
        </p:txBody>
      </p:sp>
      <p:sp>
        <p:nvSpPr>
          <p:cNvPr id="21" name="object 7">
            <a:extLst>
              <a:ext uri="{FF2B5EF4-FFF2-40B4-BE49-F238E27FC236}">
                <a16:creationId xmlns:a16="http://schemas.microsoft.com/office/drawing/2014/main" id="{13BFB7D7-426B-9166-59BF-9283581699F9}"/>
              </a:ext>
            </a:extLst>
          </p:cNvPr>
          <p:cNvSpPr txBox="1"/>
          <p:nvPr/>
        </p:nvSpPr>
        <p:spPr>
          <a:xfrm>
            <a:off x="806400" y="2379376"/>
            <a:ext cx="3151953" cy="498238"/>
          </a:xfrm>
          <a:prstGeom prst="rect">
            <a:avLst/>
          </a:prstGeom>
        </p:spPr>
        <p:txBody>
          <a:bodyPr vert="horz" wrap="square" lIns="0" tIns="12700" rIns="0" bIns="0" rtlCol="0">
            <a:noAutofit/>
          </a:bodyPr>
          <a:lstStyle/>
          <a:p>
            <a:pPr marL="12700" marR="5080">
              <a:spcAft>
                <a:spcPts val="1200"/>
              </a:spcAft>
              <a:buClr>
                <a:srgbClr val="DB0011"/>
              </a:buClr>
              <a:buSzPct val="110000"/>
            </a:pPr>
            <a:r>
              <a:rPr lang="en-GB" sz="2000" dirty="0">
                <a:latin typeface="Univers Next for HSBC Light" panose="020B0403030202020203" pitchFamily="34" charset="0"/>
              </a:rPr>
              <a:t>Headline Rate</a:t>
            </a:r>
          </a:p>
        </p:txBody>
      </p:sp>
      <p:sp>
        <p:nvSpPr>
          <p:cNvPr id="23" name="object 7">
            <a:extLst>
              <a:ext uri="{FF2B5EF4-FFF2-40B4-BE49-F238E27FC236}">
                <a16:creationId xmlns:a16="http://schemas.microsoft.com/office/drawing/2014/main" id="{7437733B-0B3E-622C-D6FE-8A1F4A8573DD}"/>
              </a:ext>
            </a:extLst>
          </p:cNvPr>
          <p:cNvSpPr txBox="1"/>
          <p:nvPr/>
        </p:nvSpPr>
        <p:spPr>
          <a:xfrm>
            <a:off x="4585472" y="2379376"/>
            <a:ext cx="3151953" cy="498238"/>
          </a:xfrm>
          <a:prstGeom prst="rect">
            <a:avLst/>
          </a:prstGeom>
        </p:spPr>
        <p:txBody>
          <a:bodyPr vert="horz" wrap="square" lIns="0" tIns="12700" rIns="0" bIns="0" rtlCol="0">
            <a:noAutofit/>
          </a:bodyPr>
          <a:lstStyle/>
          <a:p>
            <a:pPr marL="12700" marR="5080">
              <a:spcAft>
                <a:spcPts val="1200"/>
              </a:spcAft>
              <a:buClr>
                <a:srgbClr val="DB0011"/>
              </a:buClr>
              <a:buSzPct val="110000"/>
            </a:pPr>
            <a:r>
              <a:rPr lang="en-GB" sz="2000" dirty="0">
                <a:latin typeface="Univers Next for HSBC Light" panose="020B0403030202020203" pitchFamily="34" charset="0"/>
              </a:rPr>
              <a:t>0% introductory offer</a:t>
            </a:r>
          </a:p>
        </p:txBody>
      </p:sp>
      <p:sp>
        <p:nvSpPr>
          <p:cNvPr id="25" name="object 7">
            <a:extLst>
              <a:ext uri="{FF2B5EF4-FFF2-40B4-BE49-F238E27FC236}">
                <a16:creationId xmlns:a16="http://schemas.microsoft.com/office/drawing/2014/main" id="{2ED9512A-A62E-44C8-0C02-154CC67DC131}"/>
              </a:ext>
            </a:extLst>
          </p:cNvPr>
          <p:cNvSpPr txBox="1"/>
          <p:nvPr/>
        </p:nvSpPr>
        <p:spPr>
          <a:xfrm>
            <a:off x="9146365" y="1080000"/>
            <a:ext cx="2675170" cy="37860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You must always meet your minimum payment even if </a:t>
            </a:r>
            <a:br>
              <a:rPr lang="en-GB" sz="1400" spc="-30" dirty="0">
                <a:solidFill>
                  <a:srgbClr val="231F20"/>
                </a:solidFill>
                <a:latin typeface="UniversNextforHSBC-Light"/>
                <a:cs typeface="UniversNextforHSBC-Light"/>
              </a:rPr>
            </a:br>
            <a:r>
              <a:rPr lang="en-GB" sz="1400" spc="-30" dirty="0">
                <a:solidFill>
                  <a:srgbClr val="231F20"/>
                </a:solidFill>
                <a:latin typeface="UniversNextforHSBC-Light"/>
                <a:cs typeface="UniversNextforHSBC-Light"/>
              </a:rPr>
              <a:t>on a 0% offer</a:t>
            </a:r>
            <a:endParaRPr lang="en-GB" sz="1400" dirty="0">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If the interest rate is not fixed </a:t>
            </a:r>
            <a:br>
              <a:rPr lang="en-GB" sz="1400" spc="-30" dirty="0">
                <a:solidFill>
                  <a:srgbClr val="231F20"/>
                </a:solidFill>
                <a:latin typeface="UniversNextforHSBC-Light"/>
                <a:cs typeface="UniversNextforHSBC-Light"/>
              </a:rPr>
            </a:br>
            <a:r>
              <a:rPr lang="en-GB" sz="1400" spc="-30" dirty="0">
                <a:solidFill>
                  <a:srgbClr val="231F20"/>
                </a:solidFill>
                <a:latin typeface="UniversNextforHSBC-Light"/>
                <a:cs typeface="UniversNextforHSBC-Light"/>
              </a:rPr>
              <a:t>it could change during the life of the borrowing</a:t>
            </a:r>
            <a:endParaRPr lang="en-GB" sz="1400" dirty="0">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This could increase your monthly repayments</a:t>
            </a:r>
            <a:endParaRPr lang="en-GB" sz="1400" dirty="0">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spc="-30" dirty="0">
                <a:solidFill>
                  <a:srgbClr val="231F20"/>
                </a:solidFill>
                <a:latin typeface="UniversNextforHSBC-Light"/>
                <a:cs typeface="UniversNextforHSBC-Light"/>
              </a:rPr>
              <a:t>If you are worried about repaying your borrowing, then please seek financial guidance</a:t>
            </a:r>
            <a:endParaRPr lang="en-GB" sz="1400" dirty="0">
              <a:latin typeface="Univers Next for HSBC Light" panose="020B0403030202020203" pitchFamily="34" charset="0"/>
            </a:endParaRPr>
          </a:p>
        </p:txBody>
      </p:sp>
      <p:grpSp>
        <p:nvGrpSpPr>
          <p:cNvPr id="2" name="Group 1">
            <a:extLst>
              <a:ext uri="{FF2B5EF4-FFF2-40B4-BE49-F238E27FC236}">
                <a16:creationId xmlns:a16="http://schemas.microsoft.com/office/drawing/2014/main" id="{71F1E580-9E8D-3199-7DCD-2FBE788DF658}"/>
              </a:ext>
            </a:extLst>
          </p:cNvPr>
          <p:cNvGrpSpPr/>
          <p:nvPr/>
        </p:nvGrpSpPr>
        <p:grpSpPr>
          <a:xfrm>
            <a:off x="7766510" y="0"/>
            <a:ext cx="4301257" cy="1349375"/>
            <a:chOff x="7766510" y="0"/>
            <a:chExt cx="4301257" cy="1349375"/>
          </a:xfrm>
        </p:grpSpPr>
        <p:sp>
          <p:nvSpPr>
            <p:cNvPr id="3" name="object 7">
              <a:extLst>
                <a:ext uri="{FF2B5EF4-FFF2-40B4-BE49-F238E27FC236}">
                  <a16:creationId xmlns:a16="http://schemas.microsoft.com/office/drawing/2014/main" id="{3EDA987C-20E6-D7DF-9A76-D7796D23F8AE}"/>
                </a:ext>
              </a:extLst>
            </p:cNvPr>
            <p:cNvSpPr txBox="1"/>
            <p:nvPr/>
          </p:nvSpPr>
          <p:spPr>
            <a:xfrm>
              <a:off x="9147311" y="510567"/>
              <a:ext cx="2920456" cy="498238"/>
            </a:xfrm>
            <a:prstGeom prst="rect">
              <a:avLst/>
            </a:prstGeom>
          </p:spPr>
          <p:txBody>
            <a:bodyPr vert="horz" wrap="square" lIns="0" tIns="12700" rIns="0" bIns="0" rtlCol="0">
              <a:noAutofit/>
            </a:bodyPr>
            <a:lstStyle/>
            <a:p>
              <a:pPr marL="12700" marR="5080">
                <a:spcAft>
                  <a:spcPts val="1200"/>
                </a:spcAft>
                <a:buClr>
                  <a:srgbClr val="DB0011"/>
                </a:buClr>
                <a:buSzPct val="110000"/>
              </a:pPr>
              <a:r>
                <a:rPr lang="en-GB" sz="2000" dirty="0">
                  <a:latin typeface="Univers Next for HSBC Light" panose="020B0403030202020203" pitchFamily="34" charset="0"/>
                </a:rPr>
                <a:t>Things to consider</a:t>
              </a:r>
            </a:p>
            <a:p>
              <a:pPr marL="12700" marR="5080">
                <a:spcAft>
                  <a:spcPts val="1200"/>
                </a:spcAft>
                <a:buClr>
                  <a:srgbClr val="DB0011"/>
                </a:buClr>
                <a:buSzPct val="110000"/>
              </a:pPr>
              <a:endParaRPr lang="en-GB" sz="2000" dirty="0">
                <a:latin typeface="Univers Next for HSBC Light" panose="020B0403030202020203" pitchFamily="34" charset="0"/>
              </a:endParaRPr>
            </a:p>
          </p:txBody>
        </p:sp>
        <p:pic>
          <p:nvPicPr>
            <p:cNvPr id="4" name="Graphic 3">
              <a:extLst>
                <a:ext uri="{FF2B5EF4-FFF2-40B4-BE49-F238E27FC236}">
                  <a16:creationId xmlns:a16="http://schemas.microsoft.com/office/drawing/2014/main" id="{61F4BB62-2CCF-07DD-5862-F2705610B3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6510" y="0"/>
              <a:ext cx="1349375" cy="1349375"/>
            </a:xfrm>
            <a:prstGeom prst="rect">
              <a:avLst/>
            </a:prstGeom>
          </p:spPr>
        </p:pic>
      </p:grpSp>
      <p:pic>
        <p:nvPicPr>
          <p:cNvPr id="9" name="Graphic 8">
            <a:extLst>
              <a:ext uri="{FF2B5EF4-FFF2-40B4-BE49-F238E27FC236}">
                <a16:creationId xmlns:a16="http://schemas.microsoft.com/office/drawing/2014/main" id="{157B6F8C-4813-B7CA-D6BD-B370A6248F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95962" y="3744195"/>
            <a:ext cx="1000125" cy="1000125"/>
          </a:xfrm>
          <a:prstGeom prst="rect">
            <a:avLst/>
          </a:prstGeom>
        </p:spPr>
      </p:pic>
      <p:pic>
        <p:nvPicPr>
          <p:cNvPr id="14" name="Graphic 13">
            <a:extLst>
              <a:ext uri="{FF2B5EF4-FFF2-40B4-BE49-F238E27FC236}">
                <a16:creationId xmlns:a16="http://schemas.microsoft.com/office/drawing/2014/main" id="{3A7B8EFD-9AA4-20A5-A10C-CCBE945B9A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905370" y="3827558"/>
            <a:ext cx="3130550" cy="3130550"/>
          </a:xfrm>
          <a:prstGeom prst="rect">
            <a:avLst/>
          </a:prstGeom>
        </p:spPr>
      </p:pic>
    </p:spTree>
    <p:extLst>
      <p:ext uri="{BB962C8B-B14F-4D97-AF65-F5344CB8AC3E}">
        <p14:creationId xmlns:p14="http://schemas.microsoft.com/office/powerpoint/2010/main" val="12619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build="p"/>
      <p:bldP spid="23" grpId="0" build="p"/>
      <p:bldP spid="2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6404ED3-4F52-779C-7F84-B275EA528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630884" y="-1055455"/>
            <a:ext cx="3778250" cy="3778250"/>
          </a:xfrm>
          <a:prstGeom prst="rect">
            <a:avLst/>
          </a:prstGeom>
        </p:spPr>
      </p:pic>
      <p:sp>
        <p:nvSpPr>
          <p:cNvPr id="18" name="Rectangle 17">
            <a:extLst>
              <a:ext uri="{FF2B5EF4-FFF2-40B4-BE49-F238E27FC236}">
                <a16:creationId xmlns:a16="http://schemas.microsoft.com/office/drawing/2014/main" id="{03202D72-FFFD-BC63-8DDC-C28030A85EF2}"/>
              </a:ext>
            </a:extLst>
          </p:cNvPr>
          <p:cNvSpPr/>
          <p:nvPr/>
        </p:nvSpPr>
        <p:spPr>
          <a:xfrm>
            <a:off x="550800" y="1425600"/>
            <a:ext cx="3600000" cy="324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69E489-EA90-75E8-1CD9-8F0DD6012EFA}"/>
              </a:ext>
            </a:extLst>
          </p:cNvPr>
          <p:cNvSpPr/>
          <p:nvPr/>
        </p:nvSpPr>
        <p:spPr>
          <a:xfrm>
            <a:off x="4294800" y="1425600"/>
            <a:ext cx="3600000" cy="324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DC5A97-10D2-808E-1480-AC32955583BE}"/>
              </a:ext>
            </a:extLst>
          </p:cNvPr>
          <p:cNvSpPr/>
          <p:nvPr/>
        </p:nvSpPr>
        <p:spPr>
          <a:xfrm>
            <a:off x="8041202" y="1425600"/>
            <a:ext cx="3600000" cy="324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10E061-9F5F-B63B-E4C1-CCD5E63EF2B2}"/>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solidFill>
                  <a:srgbClr val="000000"/>
                </a:solidFill>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06C46D42-0F98-AC35-7FA4-AA7C369B0AA1}"/>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8</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Title 11">
            <a:extLst>
              <a:ext uri="{FF2B5EF4-FFF2-40B4-BE49-F238E27FC236}">
                <a16:creationId xmlns:a16="http://schemas.microsoft.com/office/drawing/2014/main" id="{EF8F8E15-1A7B-C70C-B1E0-01C3580EB6EF}"/>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4" defTabSz="916137">
              <a:spcBef>
                <a:spcPts val="100"/>
              </a:spcBef>
            </a:pPr>
            <a:r>
              <a:rPr lang="en-GB" sz="4400" spc="-150" dirty="0">
                <a:solidFill>
                  <a:schemeClr val="tx1"/>
                </a:solidFill>
                <a:latin typeface="Univers Next for HSBC Thin" panose="020B0303030202020203" pitchFamily="34" charset="77"/>
              </a:rPr>
              <a:t>Buy Now – Pay Later</a:t>
            </a:r>
            <a:endParaRPr lang="en-GB" sz="4400" kern="0" spc="-150" dirty="0">
              <a:solidFill>
                <a:schemeClr val="tx1"/>
              </a:solidFill>
              <a:latin typeface="Univers Next for HSBC Thin" panose="020B0303030202020203" pitchFamily="34" charset="77"/>
            </a:endParaRPr>
          </a:p>
        </p:txBody>
      </p:sp>
      <p:sp>
        <p:nvSpPr>
          <p:cNvPr id="15" name="object 7">
            <a:extLst>
              <a:ext uri="{FF2B5EF4-FFF2-40B4-BE49-F238E27FC236}">
                <a16:creationId xmlns:a16="http://schemas.microsoft.com/office/drawing/2014/main" id="{1962FBAC-369F-F1D9-A979-CF65B2BC98C3}"/>
              </a:ext>
            </a:extLst>
          </p:cNvPr>
          <p:cNvSpPr txBox="1"/>
          <p:nvPr/>
        </p:nvSpPr>
        <p:spPr>
          <a:xfrm>
            <a:off x="706375" y="1524025"/>
            <a:ext cx="3384000" cy="498238"/>
          </a:xfrm>
          <a:prstGeom prst="rect">
            <a:avLst/>
          </a:prstGeom>
        </p:spPr>
        <p:txBody>
          <a:bodyPr vert="horz" wrap="square" lIns="0" tIns="12700" rIns="0" bIns="0" rtlCol="0">
            <a:noAutofit/>
          </a:bodyPr>
          <a:lstStyle/>
          <a:p>
            <a:pPr defTabSz="914236">
              <a:spcAft>
                <a:spcPts val="562"/>
              </a:spcAft>
              <a:defRPr/>
            </a:pPr>
            <a:r>
              <a:rPr lang="en-GB" dirty="0">
                <a:latin typeface="Univers Next for HSBC Bold" panose="020B0603030202020203" pitchFamily="34" charset="0"/>
              </a:rPr>
              <a:t>What is it?</a:t>
            </a:r>
          </a:p>
        </p:txBody>
      </p:sp>
      <p:sp>
        <p:nvSpPr>
          <p:cNvPr id="16" name="object 7">
            <a:extLst>
              <a:ext uri="{FF2B5EF4-FFF2-40B4-BE49-F238E27FC236}">
                <a16:creationId xmlns:a16="http://schemas.microsoft.com/office/drawing/2014/main" id="{8F2A55B2-F638-2527-E4BB-18E3EC4B1C15}"/>
              </a:ext>
            </a:extLst>
          </p:cNvPr>
          <p:cNvSpPr txBox="1"/>
          <p:nvPr/>
        </p:nvSpPr>
        <p:spPr>
          <a:xfrm>
            <a:off x="706373" y="1974625"/>
            <a:ext cx="3384000" cy="29625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latin typeface="Univers Next for HSBC Light"/>
              </a:rPr>
              <a:t>BNPL Provider pays for you</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Instore or Online</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0% interest contract </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More time to help with cash flow</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Late payment fees</a:t>
            </a:r>
            <a:endParaRPr lang="en-GB" sz="1400" spc="-3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Plan your spend</a:t>
            </a:r>
            <a:endParaRPr lang="en-GB" sz="1400" spc="-3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Less Consumer Protection</a:t>
            </a:r>
            <a:endParaRPr lang="en-GB" sz="1400" spc="-30" dirty="0">
              <a:solidFill>
                <a:srgbClr val="231F20"/>
              </a:solidFill>
              <a:latin typeface="UniversNextforHSBC-Light"/>
              <a:cs typeface="UniversNextforHSBC-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Electronics, Fashion and Appliances</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sp>
        <p:nvSpPr>
          <p:cNvPr id="20" name="object 7">
            <a:extLst>
              <a:ext uri="{FF2B5EF4-FFF2-40B4-BE49-F238E27FC236}">
                <a16:creationId xmlns:a16="http://schemas.microsoft.com/office/drawing/2014/main" id="{6441F932-0055-CEB5-D50B-CBFBBEF06FED}"/>
              </a:ext>
            </a:extLst>
          </p:cNvPr>
          <p:cNvSpPr txBox="1"/>
          <p:nvPr/>
        </p:nvSpPr>
        <p:spPr>
          <a:xfrm>
            <a:off x="4450375" y="1524025"/>
            <a:ext cx="3384000" cy="498238"/>
          </a:xfrm>
          <a:prstGeom prst="rect">
            <a:avLst/>
          </a:prstGeom>
        </p:spPr>
        <p:txBody>
          <a:bodyPr vert="horz" wrap="square" lIns="0" tIns="12700" rIns="0" bIns="0" rtlCol="0">
            <a:noAutofit/>
          </a:bodyPr>
          <a:lstStyle/>
          <a:p>
            <a:pPr defTabSz="914236">
              <a:lnSpc>
                <a:spcPct val="112000"/>
              </a:lnSpc>
              <a:spcAft>
                <a:spcPts val="1125"/>
              </a:spcAft>
              <a:defRPr/>
            </a:pPr>
            <a:r>
              <a:rPr lang="en-GB" sz="1800" dirty="0">
                <a:latin typeface="Univers Next for HSBC Bold" panose="020B0603030202020203" pitchFamily="34" charset="0"/>
              </a:rPr>
              <a:t>What is in it for them?</a:t>
            </a:r>
          </a:p>
        </p:txBody>
      </p:sp>
      <p:sp>
        <p:nvSpPr>
          <p:cNvPr id="21" name="object 7">
            <a:extLst>
              <a:ext uri="{FF2B5EF4-FFF2-40B4-BE49-F238E27FC236}">
                <a16:creationId xmlns:a16="http://schemas.microsoft.com/office/drawing/2014/main" id="{2B56E9A7-8870-18BB-878A-61290D71B539}"/>
              </a:ext>
            </a:extLst>
          </p:cNvPr>
          <p:cNvSpPr txBox="1"/>
          <p:nvPr/>
        </p:nvSpPr>
        <p:spPr>
          <a:xfrm>
            <a:off x="4450375" y="1974625"/>
            <a:ext cx="3274400" cy="1817377"/>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latin typeface="Univers Next for HSBC Light"/>
              </a:rPr>
              <a:t>BNPL are paid by the Store</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Stores see increase customers </a:t>
            </a:r>
            <a:br>
              <a:rPr lang="en-GB" sz="1400" dirty="0">
                <a:latin typeface="Univers Next for HSBC Light"/>
              </a:rPr>
            </a:br>
            <a:r>
              <a:rPr lang="en-GB" sz="1400" dirty="0">
                <a:latin typeface="Univers Next for HSBC Light"/>
              </a:rPr>
              <a:t>and spending</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Create a culture where customer feels like they haven’t spent anything</a:t>
            </a:r>
            <a:endParaRPr lang="en-GB" sz="1400" spc="-25" dirty="0">
              <a:solidFill>
                <a:srgbClr val="231F20"/>
              </a:solidFill>
              <a:latin typeface="UniversNextforHSBC-Light"/>
              <a:cs typeface="UniversNextforHSBC-Light"/>
            </a:endParaRPr>
          </a:p>
        </p:txBody>
      </p:sp>
      <p:sp>
        <p:nvSpPr>
          <p:cNvPr id="24" name="object 7">
            <a:extLst>
              <a:ext uri="{FF2B5EF4-FFF2-40B4-BE49-F238E27FC236}">
                <a16:creationId xmlns:a16="http://schemas.microsoft.com/office/drawing/2014/main" id="{E41B9F80-EAD4-AB2C-9382-2CE8F015130B}"/>
              </a:ext>
            </a:extLst>
          </p:cNvPr>
          <p:cNvSpPr txBox="1"/>
          <p:nvPr/>
        </p:nvSpPr>
        <p:spPr>
          <a:xfrm>
            <a:off x="8196777" y="1524025"/>
            <a:ext cx="3384000" cy="498238"/>
          </a:xfrm>
          <a:prstGeom prst="rect">
            <a:avLst/>
          </a:prstGeom>
        </p:spPr>
        <p:txBody>
          <a:bodyPr vert="horz" wrap="square" lIns="0" tIns="12700" rIns="0" bIns="0" rtlCol="0">
            <a:noAutofit/>
          </a:bodyPr>
          <a:lstStyle/>
          <a:p>
            <a:pPr defTabSz="914236">
              <a:lnSpc>
                <a:spcPct val="112000"/>
              </a:lnSpc>
              <a:spcAft>
                <a:spcPts val="1125"/>
              </a:spcAft>
              <a:defRPr/>
            </a:pPr>
            <a:r>
              <a:rPr lang="en-GB" sz="1800" dirty="0">
                <a:latin typeface="Univers Next for HSBC Bold" panose="020B0603030202020203" pitchFamily="34" charset="0"/>
              </a:rPr>
              <a:t>Risks to the customer</a:t>
            </a:r>
          </a:p>
        </p:txBody>
      </p:sp>
      <p:sp>
        <p:nvSpPr>
          <p:cNvPr id="44" name="object 7">
            <a:extLst>
              <a:ext uri="{FF2B5EF4-FFF2-40B4-BE49-F238E27FC236}">
                <a16:creationId xmlns:a16="http://schemas.microsoft.com/office/drawing/2014/main" id="{FFC6DE60-57A4-6D79-A3D2-5F9421CCD9CD}"/>
              </a:ext>
            </a:extLst>
          </p:cNvPr>
          <p:cNvSpPr txBox="1"/>
          <p:nvPr/>
        </p:nvSpPr>
        <p:spPr>
          <a:xfrm>
            <a:off x="8196776" y="1974625"/>
            <a:ext cx="3014149" cy="2478095"/>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latin typeface="Univers Next for HSBC Light"/>
              </a:rPr>
              <a:t>No financial checks enabling customers with poor financial habits to get in further debt</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Credit scores can decrease </a:t>
            </a:r>
            <a:br>
              <a:rPr lang="en-GB" sz="1400" dirty="0">
                <a:latin typeface="Univers Next for HSBC Light"/>
              </a:rPr>
            </a:br>
            <a:r>
              <a:rPr lang="en-GB" sz="1400" dirty="0">
                <a:latin typeface="Univers Next for HSBC Light"/>
              </a:rPr>
              <a:t>if payments aren’t met</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latin typeface="Univers Next for HSBC Light"/>
              </a:rPr>
              <a:t>Late payment fees making </a:t>
            </a:r>
            <a:br>
              <a:rPr lang="en-GB" sz="1400" dirty="0">
                <a:latin typeface="Univers Next for HSBC Light"/>
              </a:rPr>
            </a:br>
            <a:r>
              <a:rPr lang="en-GB" sz="1400" dirty="0">
                <a:latin typeface="Univers Next for HSBC Light"/>
              </a:rPr>
              <a:t>the cost of borrowing more expensive than the original item</a:t>
            </a:r>
          </a:p>
          <a:p>
            <a:pPr marL="298450" marR="5080" indent="-285750">
              <a:spcAft>
                <a:spcPts val="900"/>
              </a:spcAft>
              <a:buClr>
                <a:srgbClr val="DB0011"/>
              </a:buClr>
              <a:buSzPct val="110000"/>
              <a:buFont typeface="System Font Regular"/>
              <a:buChar char="●"/>
            </a:pPr>
            <a:endParaRPr lang="en-GB" sz="1400" spc="-25" dirty="0">
              <a:solidFill>
                <a:srgbClr val="231F20"/>
              </a:solidFill>
              <a:latin typeface="UniversNextforHSBC-Light"/>
              <a:cs typeface="UniversNextforHSBC-Light"/>
            </a:endParaRPr>
          </a:p>
        </p:txBody>
      </p:sp>
      <p:grpSp>
        <p:nvGrpSpPr>
          <p:cNvPr id="26" name="Group 25">
            <a:extLst>
              <a:ext uri="{FF2B5EF4-FFF2-40B4-BE49-F238E27FC236}">
                <a16:creationId xmlns:a16="http://schemas.microsoft.com/office/drawing/2014/main" id="{85545A23-F492-DD89-20D3-59935C70D037}"/>
              </a:ext>
            </a:extLst>
          </p:cNvPr>
          <p:cNvGrpSpPr/>
          <p:nvPr/>
        </p:nvGrpSpPr>
        <p:grpSpPr>
          <a:xfrm>
            <a:off x="1380777" y="4112645"/>
            <a:ext cx="10096596" cy="3238500"/>
            <a:chOff x="1759556" y="4112645"/>
            <a:chExt cx="10096596" cy="3238500"/>
          </a:xfrm>
        </p:grpSpPr>
        <p:pic>
          <p:nvPicPr>
            <p:cNvPr id="3" name="Graphic 2">
              <a:extLst>
                <a:ext uri="{FF2B5EF4-FFF2-40B4-BE49-F238E27FC236}">
                  <a16:creationId xmlns:a16="http://schemas.microsoft.com/office/drawing/2014/main" id="{E40F2716-DE42-4BCA-54C4-E03F5A084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617652" y="4112645"/>
              <a:ext cx="3238500" cy="3238500"/>
            </a:xfrm>
            <a:prstGeom prst="rect">
              <a:avLst/>
            </a:prstGeom>
          </p:spPr>
        </p:pic>
        <p:pic>
          <p:nvPicPr>
            <p:cNvPr id="8" name="Graphic 7">
              <a:extLst>
                <a:ext uri="{FF2B5EF4-FFF2-40B4-BE49-F238E27FC236}">
                  <a16:creationId xmlns:a16="http://schemas.microsoft.com/office/drawing/2014/main" id="{8AD7D247-BB17-A26C-C673-8F662729D2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686753" y="5920569"/>
              <a:ext cx="539750" cy="539750"/>
            </a:xfrm>
            <a:prstGeom prst="rect">
              <a:avLst/>
            </a:prstGeom>
          </p:spPr>
        </p:pic>
        <p:pic>
          <p:nvPicPr>
            <p:cNvPr id="10" name="Graphic 9">
              <a:extLst>
                <a:ext uri="{FF2B5EF4-FFF2-40B4-BE49-F238E27FC236}">
                  <a16:creationId xmlns:a16="http://schemas.microsoft.com/office/drawing/2014/main" id="{3B1CDD3A-8E5B-DBA0-6F32-1B99FFBB3C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4292" y="5283994"/>
              <a:ext cx="1349375" cy="1349375"/>
            </a:xfrm>
            <a:prstGeom prst="rect">
              <a:avLst/>
            </a:prstGeom>
          </p:spPr>
        </p:pic>
        <p:pic>
          <p:nvPicPr>
            <p:cNvPr id="13" name="Graphic 12">
              <a:extLst>
                <a:ext uri="{FF2B5EF4-FFF2-40B4-BE49-F238E27FC236}">
                  <a16:creationId xmlns:a16="http://schemas.microsoft.com/office/drawing/2014/main" id="{9F49B7FF-7449-0F98-D9B9-381DAA7F14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549180" y="4144259"/>
              <a:ext cx="2968625" cy="2968625"/>
            </a:xfrm>
            <a:prstGeom prst="rect">
              <a:avLst/>
            </a:prstGeom>
          </p:spPr>
        </p:pic>
        <p:pic>
          <p:nvPicPr>
            <p:cNvPr id="17" name="Graphic 16">
              <a:extLst>
                <a:ext uri="{FF2B5EF4-FFF2-40B4-BE49-F238E27FC236}">
                  <a16:creationId xmlns:a16="http://schemas.microsoft.com/office/drawing/2014/main" id="{9161AC69-CC1A-BBAD-1FA3-17985EB2E9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9556" y="5277644"/>
              <a:ext cx="1619250" cy="1619250"/>
            </a:xfrm>
            <a:prstGeom prst="rect">
              <a:avLst/>
            </a:prstGeom>
          </p:spPr>
        </p:pic>
      </p:grpSp>
    </p:spTree>
    <p:extLst>
      <p:ext uri="{BB962C8B-B14F-4D97-AF65-F5344CB8AC3E}">
        <p14:creationId xmlns:p14="http://schemas.microsoft.com/office/powerpoint/2010/main" val="172446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4"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C45A8A1-2C7B-35AD-D117-EFD73AD091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1000" y="2046311"/>
            <a:ext cx="6477000" cy="6477000"/>
          </a:xfrm>
          <a:prstGeom prst="rect">
            <a:avLst/>
          </a:prstGeom>
        </p:spPr>
      </p:pic>
      <p:sp>
        <p:nvSpPr>
          <p:cNvPr id="9" name="object 9"/>
          <p:cNvSpPr txBox="1"/>
          <p:nvPr/>
        </p:nvSpPr>
        <p:spPr>
          <a:xfrm>
            <a:off x="11742257" y="415683"/>
            <a:ext cx="101788" cy="167343"/>
          </a:xfrm>
          <a:prstGeom prst="rect">
            <a:avLst/>
          </a:prstGeom>
        </p:spPr>
        <p:txBody>
          <a:bodyPr vert="horz" wrap="square" lIns="0" tIns="12724" rIns="0" bIns="0" rtlCol="0">
            <a:spAutoFit/>
          </a:bodyPr>
          <a:lstStyle/>
          <a:p>
            <a:pPr marL="12724" marR="0" lvl="0" indent="0" algn="l" defTabSz="916137" rtl="0" eaLnBrk="1" fontAlgn="auto" latinLnBrk="0" hangingPunct="1">
              <a:lnSpc>
                <a:spcPct val="100000"/>
              </a:lnSpc>
              <a:spcBef>
                <a:spcPts val="100"/>
              </a:spcBef>
              <a:spcAft>
                <a:spcPts val="0"/>
              </a:spcAft>
              <a:buClrTx/>
              <a:buSzTx/>
              <a:buFontTx/>
              <a:buNone/>
              <a:tabLst/>
              <a:defRPr/>
            </a:pPr>
            <a:r>
              <a:rPr kumimoji="0" sz="1002" b="0" i="0" u="none" strike="noStrike" kern="1200" cap="none" spc="0" normalizeH="0" baseline="0" noProof="0" dirty="0">
                <a:ln>
                  <a:noFill/>
                </a:ln>
                <a:solidFill>
                  <a:srgbClr val="FFFFFF"/>
                </a:solidFill>
                <a:effectLst/>
                <a:uLnTx/>
                <a:uFillTx/>
                <a:latin typeface="UniversNextforHSBC-Medium"/>
                <a:ea typeface="+mn-ea"/>
                <a:cs typeface="UniversNextforHSBC-Medium"/>
              </a:rPr>
              <a:t>3</a:t>
            </a:r>
            <a:endParaRPr kumimoji="0" sz="1002" b="0" i="0" u="none" strike="noStrike" kern="1200" cap="none" spc="0" normalizeH="0" baseline="0" noProof="0">
              <a:ln>
                <a:noFill/>
              </a:ln>
              <a:solidFill>
                <a:prstClr val="black"/>
              </a:solidFill>
              <a:effectLst/>
              <a:uLnTx/>
              <a:uFillTx/>
              <a:latin typeface="UniversNextforHSBC-Medium"/>
              <a:ea typeface="+mn-ea"/>
              <a:cs typeface="UniversNextforHSBC-Medium"/>
            </a:endParaRPr>
          </a:p>
        </p:txBody>
      </p:sp>
      <p:sp>
        <p:nvSpPr>
          <p:cNvPr id="5" name="TextBox 4">
            <a:extLst>
              <a:ext uri="{FF2B5EF4-FFF2-40B4-BE49-F238E27FC236}">
                <a16:creationId xmlns:a16="http://schemas.microsoft.com/office/drawing/2014/main" id="{8BCB19C4-71A8-1D7D-60A2-D2D9373AB0B2}"/>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6 – </a:t>
            </a:r>
            <a:r>
              <a:rPr lang="en-GB" sz="1000" b="0" i="0" dirty="0">
                <a:latin typeface="Univers Next for HSBC Light" panose="020B0403030202020203" pitchFamily="34" charset="0"/>
              </a:rPr>
              <a:t>Credit Scores</a:t>
            </a:r>
            <a:endParaRPr lang="en-US" sz="1000" b="0" i="0" dirty="0">
              <a:latin typeface="Univers Next for HSBC Light" panose="020B0403030202020203" pitchFamily="34" charset="0"/>
            </a:endParaRPr>
          </a:p>
        </p:txBody>
      </p:sp>
      <p:sp>
        <p:nvSpPr>
          <p:cNvPr id="6" name="Slide number">
            <a:extLst>
              <a:ext uri="{FF2B5EF4-FFF2-40B4-BE49-F238E27FC236}">
                <a16:creationId xmlns:a16="http://schemas.microsoft.com/office/drawing/2014/main" id="{3F6ABD01-9B94-74B8-83D1-A7F6B501D713}"/>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latin typeface="Univers Next for HSBC Light" panose="020B0403030202020203" pitchFamily="34" charset="0"/>
                <a:ea typeface="+mn-ea"/>
                <a:cs typeface="+mn-cs"/>
              </a:rPr>
              <a:pPr algn="ctr" defTabSz="1060209" fontAlgn="base">
                <a:lnSpc>
                  <a:spcPct val="100000"/>
                </a:lnSpc>
                <a:spcBef>
                  <a:spcPts val="0"/>
                </a:spcBef>
                <a:spcAft>
                  <a:spcPts val="0"/>
                </a:spcAft>
              </a:pPr>
              <a:t>9</a:t>
            </a:fld>
            <a:endParaRPr lang="en-GB" altLang="zh-TW" sz="1000" b="0" i="0" kern="1200" dirty="0">
              <a:latin typeface="Univers Next for HSBC Light" panose="020B0403030202020203" pitchFamily="34" charset="0"/>
              <a:ea typeface="+mn-ea"/>
              <a:cs typeface="+mn-cs"/>
            </a:endParaRPr>
          </a:p>
        </p:txBody>
      </p:sp>
      <p:sp>
        <p:nvSpPr>
          <p:cNvPr id="7" name="Title 11">
            <a:extLst>
              <a:ext uri="{FF2B5EF4-FFF2-40B4-BE49-F238E27FC236}">
                <a16:creationId xmlns:a16="http://schemas.microsoft.com/office/drawing/2014/main" id="{C4CD99E7-7209-4879-471B-559368F3063F}"/>
              </a:ext>
            </a:extLst>
          </p:cNvPr>
          <p:cNvSpPr txBox="1">
            <a:spLocks/>
          </p:cNvSpPr>
          <p:nvPr/>
        </p:nvSpPr>
        <p:spPr>
          <a:xfrm>
            <a:off x="550863" y="453374"/>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4" defTabSz="916137">
              <a:spcBef>
                <a:spcPts val="100"/>
              </a:spcBef>
            </a:pPr>
            <a:r>
              <a:rPr lang="en-GB" sz="4400" spc="-150" dirty="0">
                <a:solidFill>
                  <a:schemeClr val="tx1"/>
                </a:solidFill>
                <a:latin typeface="Univers Next for HSBC Thin" panose="020B0303030202020203" pitchFamily="34" charset="77"/>
              </a:rPr>
              <a:t>Gambling</a:t>
            </a:r>
            <a:endParaRPr lang="en-GB" sz="4400" kern="0" spc="-150" dirty="0">
              <a:solidFill>
                <a:schemeClr val="tx1"/>
              </a:solidFill>
              <a:latin typeface="Univers Next for HSBC Thin" panose="020B0303030202020203" pitchFamily="34" charset="77"/>
            </a:endParaRPr>
          </a:p>
        </p:txBody>
      </p:sp>
      <p:sp>
        <p:nvSpPr>
          <p:cNvPr id="2" name="TextBox 1">
            <a:extLst>
              <a:ext uri="{FF2B5EF4-FFF2-40B4-BE49-F238E27FC236}">
                <a16:creationId xmlns:a16="http://schemas.microsoft.com/office/drawing/2014/main" id="{2A9905A3-96F3-879D-1DD6-5B09F1ECA436}"/>
              </a:ext>
            </a:extLst>
          </p:cNvPr>
          <p:cNvSpPr txBox="1"/>
          <p:nvPr/>
        </p:nvSpPr>
        <p:spPr>
          <a:xfrm>
            <a:off x="550799" y="1425600"/>
            <a:ext cx="5079439" cy="2650647"/>
          </a:xfrm>
          <a:prstGeom prst="rect">
            <a:avLst/>
          </a:prstGeom>
          <a:noFill/>
        </p:spPr>
        <p:txBody>
          <a:bodyPr wrap="square" lIns="0" tIns="14400" rIns="0" bIns="0" rtlCol="0">
            <a:spAutoFit/>
          </a:bodyPr>
          <a:lstStyle/>
          <a:p>
            <a:pPr marL="12088" marR="46443" defTabSz="916137">
              <a:lnSpc>
                <a:spcPct val="107200"/>
              </a:lnSpc>
              <a:spcBef>
                <a:spcPts val="1092"/>
              </a:spcBef>
              <a:buClr>
                <a:srgbClr val="ED1C24"/>
              </a:buClr>
              <a:buSzPct val="80000"/>
              <a:tabLst>
                <a:tab pos="300926" algn="l"/>
                <a:tab pos="301562" algn="l"/>
              </a:tabLst>
            </a:pPr>
            <a:r>
              <a:rPr lang="en-GB" sz="1600" spc="-20" dirty="0">
                <a:solidFill>
                  <a:srgbClr val="231F20"/>
                </a:solidFill>
                <a:latin typeface="UniversNextforHSBC-Light"/>
                <a:cs typeface="UniversNextforHSBC-Light"/>
              </a:rPr>
              <a:t>Gambling does not affect your credit score directly, but it can have a negative impact on your financial health.</a:t>
            </a:r>
          </a:p>
          <a:p>
            <a:pPr marL="12088" marR="46443" defTabSz="916137">
              <a:lnSpc>
                <a:spcPct val="107200"/>
              </a:lnSpc>
              <a:spcBef>
                <a:spcPts val="1092"/>
              </a:spcBef>
              <a:buClr>
                <a:srgbClr val="ED1C24"/>
              </a:buClr>
              <a:buSzPct val="80000"/>
              <a:tabLst>
                <a:tab pos="300926" algn="l"/>
                <a:tab pos="301562" algn="l"/>
              </a:tabLst>
            </a:pPr>
            <a:r>
              <a:rPr lang="en-GB" sz="1600" spc="-20" dirty="0">
                <a:solidFill>
                  <a:srgbClr val="231F20"/>
                </a:solidFill>
                <a:latin typeface="UniversNextforHSBC-Light"/>
                <a:cs typeface="UniversNextforHSBC-Light"/>
              </a:rPr>
              <a:t>Gambling is seen as a high-risk behaviour so seeing evidence of this in your account could force the bank </a:t>
            </a:r>
            <a:br>
              <a:rPr lang="en-GB" sz="1600" spc="-20" dirty="0">
                <a:solidFill>
                  <a:srgbClr val="231F20"/>
                </a:solidFill>
                <a:latin typeface="UniversNextforHSBC-Light"/>
                <a:cs typeface="UniversNextforHSBC-Light"/>
              </a:rPr>
            </a:br>
            <a:r>
              <a:rPr lang="en-GB" sz="1600" spc="-20" dirty="0">
                <a:solidFill>
                  <a:srgbClr val="231F20"/>
                </a:solidFill>
                <a:latin typeface="UniversNextforHSBC-Light"/>
                <a:cs typeface="UniversNextforHSBC-Light"/>
              </a:rPr>
              <a:t>to increase the APR it is offering you. </a:t>
            </a:r>
          </a:p>
          <a:p>
            <a:pPr marL="12088" marR="46443" defTabSz="916137">
              <a:lnSpc>
                <a:spcPct val="107200"/>
              </a:lnSpc>
              <a:spcBef>
                <a:spcPts val="1092"/>
              </a:spcBef>
              <a:buClr>
                <a:srgbClr val="ED1C24"/>
              </a:buClr>
              <a:buSzPct val="80000"/>
              <a:tabLst>
                <a:tab pos="300926" algn="l"/>
                <a:tab pos="301562" algn="l"/>
              </a:tabLst>
            </a:pPr>
            <a:r>
              <a:rPr lang="en-GB" sz="1600" spc="-20" dirty="0">
                <a:solidFill>
                  <a:srgbClr val="231F20"/>
                </a:solidFill>
                <a:latin typeface="UniversNextforHSBC-Light"/>
                <a:cs typeface="UniversNextforHSBC-Light"/>
              </a:rPr>
              <a:t>Gambling could leave your monthly budget short and make it easy for you to be late or miss paying your debts and other household bills. </a:t>
            </a:r>
          </a:p>
          <a:p>
            <a:endParaRPr lang="en-GB" sz="1600" b="1" dirty="0">
              <a:latin typeface="Univers Next for HSBC Bold" panose="020B0603030202020203" pitchFamily="34" charset="0"/>
            </a:endParaRPr>
          </a:p>
        </p:txBody>
      </p:sp>
      <p:grpSp>
        <p:nvGrpSpPr>
          <p:cNvPr id="13" name="Group 12">
            <a:extLst>
              <a:ext uri="{FF2B5EF4-FFF2-40B4-BE49-F238E27FC236}">
                <a16:creationId xmlns:a16="http://schemas.microsoft.com/office/drawing/2014/main" id="{66FFEE32-2E62-1F2B-BA66-63840EC431C3}"/>
              </a:ext>
            </a:extLst>
          </p:cNvPr>
          <p:cNvGrpSpPr/>
          <p:nvPr/>
        </p:nvGrpSpPr>
        <p:grpSpPr>
          <a:xfrm>
            <a:off x="6061200" y="1425600"/>
            <a:ext cx="5580000" cy="1008000"/>
            <a:chOff x="6061200" y="1425600"/>
            <a:chExt cx="5580000" cy="1008000"/>
          </a:xfrm>
        </p:grpSpPr>
        <p:sp>
          <p:nvSpPr>
            <p:cNvPr id="10" name="Rectangle 9">
              <a:extLst>
                <a:ext uri="{FF2B5EF4-FFF2-40B4-BE49-F238E27FC236}">
                  <a16:creationId xmlns:a16="http://schemas.microsoft.com/office/drawing/2014/main" id="{1B29AF5F-BDEA-B302-9DDD-F6F95553D893}"/>
                </a:ext>
              </a:extLst>
            </p:cNvPr>
            <p:cNvSpPr/>
            <p:nvPr/>
          </p:nvSpPr>
          <p:spPr>
            <a:xfrm>
              <a:off x="6061200" y="1425600"/>
              <a:ext cx="5580000" cy="100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7">
              <a:extLst>
                <a:ext uri="{FF2B5EF4-FFF2-40B4-BE49-F238E27FC236}">
                  <a16:creationId xmlns:a16="http://schemas.microsoft.com/office/drawing/2014/main" id="{2CDBAFF9-5D5B-4103-C760-A781089F7C83}"/>
                </a:ext>
              </a:extLst>
            </p:cNvPr>
            <p:cNvSpPr txBox="1"/>
            <p:nvPr/>
          </p:nvSpPr>
          <p:spPr>
            <a:xfrm>
              <a:off x="6316802" y="1616100"/>
              <a:ext cx="5013863" cy="498238"/>
            </a:xfrm>
            <a:prstGeom prst="rect">
              <a:avLst/>
            </a:prstGeom>
          </p:spPr>
          <p:txBody>
            <a:bodyPr vert="horz" wrap="square" lIns="0" tIns="12700" rIns="0" bIns="0" rtlCol="0">
              <a:noAutofit/>
            </a:bodyPr>
            <a:lstStyle/>
            <a:p>
              <a:pPr marL="298450" marR="5080" indent="-285750">
                <a:spcAft>
                  <a:spcPts val="1200"/>
                </a:spcAft>
                <a:buClr>
                  <a:srgbClr val="DB0011"/>
                </a:buClr>
                <a:buSzPct val="110000"/>
                <a:buFont typeface="System Font Regular"/>
                <a:buChar char="●"/>
              </a:pPr>
              <a:r>
                <a:rPr lang="en-GB" spc="-20" dirty="0">
                  <a:solidFill>
                    <a:srgbClr val="231F20"/>
                  </a:solidFill>
                  <a:latin typeface="UniversNextforHSBC-Light"/>
                  <a:cs typeface="UniversNextforHSBC-Light"/>
                </a:rPr>
                <a:t>Banks now have tools to help you freeze your card when you are feeling the need to gamble</a:t>
              </a:r>
              <a:endParaRPr lang="en-GB" kern="0" dirty="0">
                <a:solidFill>
                  <a:prstClr val="black"/>
                </a:solidFill>
                <a:latin typeface="Univers Next for HSBC Light"/>
              </a:endParaRPr>
            </a:p>
          </p:txBody>
        </p:sp>
      </p:grpSp>
      <p:grpSp>
        <p:nvGrpSpPr>
          <p:cNvPr id="14" name="Group 13">
            <a:extLst>
              <a:ext uri="{FF2B5EF4-FFF2-40B4-BE49-F238E27FC236}">
                <a16:creationId xmlns:a16="http://schemas.microsoft.com/office/drawing/2014/main" id="{26AAFDEF-6580-B044-174B-BD3E9B4CAAD1}"/>
              </a:ext>
            </a:extLst>
          </p:cNvPr>
          <p:cNvGrpSpPr/>
          <p:nvPr/>
        </p:nvGrpSpPr>
        <p:grpSpPr>
          <a:xfrm>
            <a:off x="6062400" y="2685600"/>
            <a:ext cx="5580000" cy="1008000"/>
            <a:chOff x="6061200" y="1425600"/>
            <a:chExt cx="5580000" cy="1008000"/>
          </a:xfrm>
        </p:grpSpPr>
        <p:sp>
          <p:nvSpPr>
            <p:cNvPr id="16" name="Rectangle 15">
              <a:extLst>
                <a:ext uri="{FF2B5EF4-FFF2-40B4-BE49-F238E27FC236}">
                  <a16:creationId xmlns:a16="http://schemas.microsoft.com/office/drawing/2014/main" id="{0CFF2E98-EEEA-A302-88F7-C52B28DC5490}"/>
                </a:ext>
              </a:extLst>
            </p:cNvPr>
            <p:cNvSpPr/>
            <p:nvPr/>
          </p:nvSpPr>
          <p:spPr>
            <a:xfrm>
              <a:off x="6061200" y="1425600"/>
              <a:ext cx="5580000" cy="100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a:extLst>
                <a:ext uri="{FF2B5EF4-FFF2-40B4-BE49-F238E27FC236}">
                  <a16:creationId xmlns:a16="http://schemas.microsoft.com/office/drawing/2014/main" id="{40CFA6E0-8A7E-F751-A950-7DBC8751D1CF}"/>
                </a:ext>
              </a:extLst>
            </p:cNvPr>
            <p:cNvSpPr txBox="1"/>
            <p:nvPr/>
          </p:nvSpPr>
          <p:spPr>
            <a:xfrm>
              <a:off x="6316802" y="1616100"/>
              <a:ext cx="5013863" cy="498238"/>
            </a:xfrm>
            <a:prstGeom prst="rect">
              <a:avLst/>
            </a:prstGeom>
          </p:spPr>
          <p:txBody>
            <a:bodyPr vert="horz" wrap="square" lIns="0" tIns="12700" rIns="0" bIns="0" rtlCol="0">
              <a:noAutofit/>
            </a:bodyPr>
            <a:lstStyle/>
            <a:p>
              <a:pPr marL="298450" marR="5080" indent="-285750">
                <a:spcAft>
                  <a:spcPts val="1200"/>
                </a:spcAft>
                <a:buClr>
                  <a:srgbClr val="DB0011"/>
                </a:buClr>
                <a:buSzPct val="110000"/>
                <a:buFont typeface="System Font Regular"/>
                <a:buChar char="●"/>
              </a:pPr>
              <a:r>
                <a:rPr lang="en-GB" spc="-20" dirty="0">
                  <a:solidFill>
                    <a:srgbClr val="231F20"/>
                  </a:solidFill>
                  <a:latin typeface="UniversNextforHSBC-Light"/>
                  <a:cs typeface="UniversNextforHSBC-Light"/>
                </a:rPr>
                <a:t>Reach out to your bank or support agency if you are worried about your gambling spend </a:t>
              </a:r>
            </a:p>
          </p:txBody>
        </p:sp>
      </p:grpSp>
      <p:grpSp>
        <p:nvGrpSpPr>
          <p:cNvPr id="18" name="Group 17">
            <a:extLst>
              <a:ext uri="{FF2B5EF4-FFF2-40B4-BE49-F238E27FC236}">
                <a16:creationId xmlns:a16="http://schemas.microsoft.com/office/drawing/2014/main" id="{3ECA9462-AECE-FCD4-BA39-7173B462D5D8}"/>
              </a:ext>
            </a:extLst>
          </p:cNvPr>
          <p:cNvGrpSpPr/>
          <p:nvPr/>
        </p:nvGrpSpPr>
        <p:grpSpPr>
          <a:xfrm>
            <a:off x="6062400" y="3945600"/>
            <a:ext cx="5580000" cy="1296000"/>
            <a:chOff x="6061200" y="1425600"/>
            <a:chExt cx="5580000" cy="1296000"/>
          </a:xfrm>
        </p:grpSpPr>
        <p:sp>
          <p:nvSpPr>
            <p:cNvPr id="19" name="Rectangle 18">
              <a:extLst>
                <a:ext uri="{FF2B5EF4-FFF2-40B4-BE49-F238E27FC236}">
                  <a16:creationId xmlns:a16="http://schemas.microsoft.com/office/drawing/2014/main" id="{754BB5C1-AD13-A5B0-0063-1775806FFC8C}"/>
                </a:ext>
              </a:extLst>
            </p:cNvPr>
            <p:cNvSpPr/>
            <p:nvPr/>
          </p:nvSpPr>
          <p:spPr>
            <a:xfrm>
              <a:off x="6061200" y="1425600"/>
              <a:ext cx="5580000" cy="1296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bject 7">
              <a:extLst>
                <a:ext uri="{FF2B5EF4-FFF2-40B4-BE49-F238E27FC236}">
                  <a16:creationId xmlns:a16="http://schemas.microsoft.com/office/drawing/2014/main" id="{F539FD41-17C7-2F1C-9949-E6E5109C0159}"/>
                </a:ext>
              </a:extLst>
            </p:cNvPr>
            <p:cNvSpPr txBox="1"/>
            <p:nvPr/>
          </p:nvSpPr>
          <p:spPr>
            <a:xfrm>
              <a:off x="6316802" y="1616100"/>
              <a:ext cx="5013863" cy="498238"/>
            </a:xfrm>
            <a:prstGeom prst="rect">
              <a:avLst/>
            </a:prstGeom>
          </p:spPr>
          <p:txBody>
            <a:bodyPr vert="horz" wrap="square" lIns="0" tIns="12700" rIns="0" bIns="0" rtlCol="0">
              <a:noAutofit/>
            </a:bodyPr>
            <a:lstStyle/>
            <a:p>
              <a:pPr marL="298450" marR="5080" indent="-285750">
                <a:spcAft>
                  <a:spcPts val="1200"/>
                </a:spcAft>
                <a:buClr>
                  <a:srgbClr val="DB0011"/>
                </a:buClr>
                <a:buSzPct val="110000"/>
                <a:buFont typeface="System Font Regular"/>
                <a:buChar char="●"/>
              </a:pPr>
              <a:r>
                <a:rPr lang="en-GB" dirty="0">
                  <a:latin typeface="Univers Next for HSBC Light"/>
                </a:rPr>
                <a:t>Support for anyone you are worried about: </a:t>
              </a:r>
              <a:br>
                <a:rPr lang="en-GB" dirty="0">
                  <a:latin typeface="Univers Next for HSBC Light"/>
                </a:rPr>
              </a:br>
              <a:r>
                <a:rPr lang="en-GB" dirty="0" err="1">
                  <a:latin typeface="Univers Next for HSBC Light"/>
                </a:rPr>
                <a:t>StepChange</a:t>
              </a:r>
              <a:r>
                <a:rPr lang="en-GB" dirty="0">
                  <a:latin typeface="Univers Next for HSBC Light"/>
                </a:rPr>
                <a:t> Debt Charity, Gamble Aware, </a:t>
              </a:r>
              <a:r>
                <a:rPr lang="en-GB" dirty="0" err="1">
                  <a:latin typeface="Univers Next for HSBC Light"/>
                </a:rPr>
                <a:t>TalkBanStop</a:t>
              </a:r>
              <a:endParaRPr lang="en-GB" spc="-25" dirty="0">
                <a:solidFill>
                  <a:srgbClr val="231F20"/>
                </a:solidFill>
                <a:latin typeface="UniversNextforHSBC-Light"/>
                <a:cs typeface="UniversNextforHSBC-Light"/>
              </a:endParaRPr>
            </a:p>
          </p:txBody>
        </p:sp>
      </p:grpSp>
    </p:spTree>
    <p:extLst>
      <p:ext uri="{BB962C8B-B14F-4D97-AF65-F5344CB8AC3E}">
        <p14:creationId xmlns:p14="http://schemas.microsoft.com/office/powerpoint/2010/main" val="11183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Primary_01">
      <a:srgbClr val="DB0011"/>
    </a:custClr>
    <a:custClr name="Primary_02">
      <a:srgbClr val="000000"/>
    </a:custClr>
    <a:custClr name="Primary_03">
      <a:srgbClr val="FFFFFF"/>
    </a:custClr>
    <a:custClr name="Primary_04">
      <a:srgbClr val="767676"/>
    </a:custClr>
    <a:custClr name="Primary_05">
      <a:srgbClr val="D7D8D6"/>
    </a:custClr>
    <a:custClr name="Primary_06">
      <a:srgbClr val="7770FF"/>
    </a:custClr>
    <a:custClr name="Primary_07">
      <a:srgbClr val="4E48C7"/>
    </a:custClr>
    <a:custClr name="Primary_08">
      <a:srgbClr val="36A1FF"/>
    </a:custClr>
    <a:custClr name="Primary_09">
      <a:srgbClr val="0F79D6"/>
    </a:custClr>
    <a:custClr name="Primary_10">
      <a:srgbClr val="2EB8B1"/>
    </a:custClr>
    <a:custClr name="Primary_11">
      <a:srgbClr val="008580"/>
    </a:custClr>
    <a:custClr name="Primary_12">
      <a:srgbClr val="61C238"/>
    </a:custClr>
    <a:custClr name="Primary_13">
      <a:srgbClr val="488F29"/>
    </a:custClr>
    <a:custClr name="Primary_14">
      <a:srgbClr val="E8A215"/>
    </a:custClr>
    <a:custClr name="Primary_15">
      <a:srgbClr val="B57E10"/>
    </a:custClr>
    <a:custClr name="Blank_01">
      <a:srgbClr val="FFFFFF"/>
    </a:custClr>
    <a:custClr name="Blank_02">
      <a:srgbClr val="FFFFFF"/>
    </a:custClr>
    <a:custClr name="Blank_03">
      <a:srgbClr val="FFFFFF"/>
    </a:custClr>
    <a:custClr name="Blank_04">
      <a:srgbClr val="FFFFFF"/>
    </a:custClr>
    <a:custClr name="Blank_05">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72A842D0-FAB5-412B-B239-383E6E258A2B}" vid="{3D94EECA-5FB5-4A47-92FA-68DDA705840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17446</TotalTime>
  <Words>1344</Words>
  <Application>Microsoft Office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10</vt:i4>
      </vt:variant>
    </vt:vector>
  </HeadingPairs>
  <TitlesOfParts>
    <vt:vector size="28" baseType="lpstr">
      <vt:lpstr>Arial</vt:lpstr>
      <vt:lpstr>Calibri</vt:lpstr>
      <vt:lpstr>Helvetica Neue for HSBC Lt</vt:lpstr>
      <vt:lpstr>Symbol</vt:lpstr>
      <vt:lpstr>System Font Regular</vt:lpstr>
      <vt:lpstr>Times New Roman</vt:lpstr>
      <vt:lpstr>Univers Next for HSBC Bold</vt:lpstr>
      <vt:lpstr>Univers Next for HSBC Light</vt:lpstr>
      <vt:lpstr>Univers Next for HSBC Regular</vt:lpstr>
      <vt:lpstr>Univers Next for HSBC Thin</vt:lpstr>
      <vt:lpstr>UniversNextforHSBC-Light</vt:lpstr>
      <vt:lpstr>UniversNextforHSBC-Medium</vt:lpstr>
      <vt:lpstr>Wingdings</vt:lpstr>
      <vt:lpstr>Wingdings 2</vt:lpstr>
      <vt:lpstr>1_Office Theme</vt:lpstr>
      <vt:lpstr>3_Office Theme</vt:lpstr>
      <vt:lpstr>Office Theme</vt:lpstr>
      <vt:lpstr>2_Non-Message Driven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Borrowing Money and Credit Scoring Part 2:Credit Scores</dc:title>
  <dc:creator>Harrison GREEN</dc:creator>
  <cp:lastModifiedBy>Annette WHALLEY</cp:lastModifiedBy>
  <cp:revision>117</cp:revision>
  <dcterms:created xsi:type="dcterms:W3CDTF">2023-08-14T12:49:31Z</dcterms:created>
  <dcterms:modified xsi:type="dcterms:W3CDTF">2024-09-13T12:10:43Z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8e637f-7bb7-4040-a22f-4e3924ef3558_Enabled">
    <vt:lpwstr>true</vt:lpwstr>
  </property>
  <property fmtid="{D5CDD505-2E9C-101B-9397-08002B2CF9AE}" pid="3" name="MSIP_Label_0a8e637f-7bb7-4040-a22f-4e3924ef3558_SetDate">
    <vt:lpwstr>2024-09-13T12:10:41Z</vt:lpwstr>
  </property>
  <property fmtid="{D5CDD505-2E9C-101B-9397-08002B2CF9AE}" pid="4" name="MSIP_Label_0a8e637f-7bb7-4040-a22f-4e3924ef3558_Method">
    <vt:lpwstr>Privileged</vt:lpwstr>
  </property>
  <property fmtid="{D5CDD505-2E9C-101B-9397-08002B2CF9AE}" pid="5" name="MSIP_Label_0a8e637f-7bb7-4040-a22f-4e3924ef3558_Name">
    <vt:lpwstr>CLAINTERN</vt:lpwstr>
  </property>
  <property fmtid="{D5CDD505-2E9C-101B-9397-08002B2CF9AE}" pid="6" name="MSIP_Label_0a8e637f-7bb7-4040-a22f-4e3924ef3558_SiteId">
    <vt:lpwstr>e0fd434d-ba64-497b-90d2-859c472e1a92</vt:lpwstr>
  </property>
  <property fmtid="{D5CDD505-2E9C-101B-9397-08002B2CF9AE}" pid="7" name="MSIP_Label_0a8e637f-7bb7-4040-a22f-4e3924ef3558_ActionId">
    <vt:lpwstr>b373b7ce-fec1-4e9a-9d59-6d9b76a7c893</vt:lpwstr>
  </property>
  <property fmtid="{D5CDD505-2E9C-101B-9397-08002B2CF9AE}" pid="8" name="MSIP_Label_0a8e637f-7bb7-4040-a22f-4e3924ef3558_ContentBits">
    <vt:lpwstr>2</vt:lpwstr>
  </property>
  <property fmtid="{D5CDD505-2E9C-101B-9397-08002B2CF9AE}" pid="9" name="Classification">
    <vt:lpwstr>INTERNAL</vt:lpwstr>
  </property>
</Properties>
</file>