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5" r:id="rId2"/>
  </p:sldMasterIdLst>
  <p:notesMasterIdLst>
    <p:notesMasterId r:id="rId14"/>
  </p:notesMasterIdLst>
  <p:sldIdLst>
    <p:sldId id="361" r:id="rId3"/>
    <p:sldId id="269" r:id="rId4"/>
    <p:sldId id="270" r:id="rId5"/>
    <p:sldId id="271" r:id="rId6"/>
    <p:sldId id="365" r:id="rId7"/>
    <p:sldId id="366" r:id="rId8"/>
    <p:sldId id="313" r:id="rId9"/>
    <p:sldId id="367" r:id="rId10"/>
    <p:sldId id="272" r:id="rId11"/>
    <p:sldId id="273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11"/>
    <a:srgbClr val="E76E84"/>
    <a:srgbClr val="D7D8D6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66040" autoAdjust="0"/>
  </p:normalViewPr>
  <p:slideViewPr>
    <p:cSldViewPr snapToGrid="0">
      <p:cViewPr varScale="1">
        <p:scale>
          <a:sx n="71" d="100"/>
          <a:sy n="71" d="100"/>
        </p:scale>
        <p:origin x="22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D7F72-DDC7-424C-8F2D-1B940FCAA1A2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D3E95-9CA0-4C2C-AE21-06CF8C419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6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01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</a:pP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36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4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0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4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7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A46-2C31-4C37-AD95-65BF4662BA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80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"/>
            <a:ext cx="12193399" cy="6852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946739" cy="6852911"/>
          </a:xfrm>
          <a:custGeom>
            <a:avLst/>
            <a:gdLst/>
            <a:ahLst/>
            <a:cxnLst/>
            <a:rect l="l" t="t" r="r" b="b"/>
            <a:pathLst>
              <a:path w="8928100" h="6840220">
                <a:moveTo>
                  <a:pt x="8927998" y="0"/>
                </a:moveTo>
                <a:lnTo>
                  <a:pt x="0" y="0"/>
                </a:lnTo>
                <a:lnTo>
                  <a:pt x="0" y="6840004"/>
                </a:lnTo>
                <a:lnTo>
                  <a:pt x="8927998" y="6840004"/>
                </a:lnTo>
                <a:lnTo>
                  <a:pt x="8927998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8" name="bk object 18"/>
          <p:cNvSpPr/>
          <p:nvPr/>
        </p:nvSpPr>
        <p:spPr>
          <a:xfrm>
            <a:off x="1233772" y="6280258"/>
            <a:ext cx="35634" cy="69980"/>
          </a:xfrm>
          <a:custGeom>
            <a:avLst/>
            <a:gdLst/>
            <a:ahLst/>
            <a:cxnLst/>
            <a:rect l="l" t="t" r="r" b="b"/>
            <a:pathLst>
              <a:path w="35559" h="69850">
                <a:moveTo>
                  <a:pt x="0" y="69850"/>
                </a:moveTo>
                <a:lnTo>
                  <a:pt x="35356" y="69850"/>
                </a:lnTo>
                <a:lnTo>
                  <a:pt x="35356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9" name="bk object 19"/>
          <p:cNvSpPr/>
          <p:nvPr/>
        </p:nvSpPr>
        <p:spPr>
          <a:xfrm>
            <a:off x="1233773" y="6266898"/>
            <a:ext cx="141901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198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0" name="bk object 20"/>
          <p:cNvSpPr/>
          <p:nvPr/>
        </p:nvSpPr>
        <p:spPr>
          <a:xfrm>
            <a:off x="1233772" y="6187376"/>
            <a:ext cx="35634" cy="66163"/>
          </a:xfrm>
          <a:custGeom>
            <a:avLst/>
            <a:gdLst/>
            <a:ahLst/>
            <a:cxnLst/>
            <a:rect l="l" t="t" r="r" b="b"/>
            <a:pathLst>
              <a:path w="35559" h="66039">
                <a:moveTo>
                  <a:pt x="0" y="66040"/>
                </a:moveTo>
                <a:lnTo>
                  <a:pt x="35356" y="66040"/>
                </a:lnTo>
                <a:lnTo>
                  <a:pt x="35356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1" name="bk object 21"/>
          <p:cNvSpPr/>
          <p:nvPr/>
        </p:nvSpPr>
        <p:spPr>
          <a:xfrm>
            <a:off x="1339835" y="6280258"/>
            <a:ext cx="35634" cy="69980"/>
          </a:xfrm>
          <a:custGeom>
            <a:avLst/>
            <a:gdLst/>
            <a:ahLst/>
            <a:cxnLst/>
            <a:rect l="l" t="t" r="r" b="b"/>
            <a:pathLst>
              <a:path w="35559" h="69850">
                <a:moveTo>
                  <a:pt x="35356" y="0"/>
                </a:moveTo>
                <a:lnTo>
                  <a:pt x="0" y="0"/>
                </a:lnTo>
                <a:lnTo>
                  <a:pt x="0" y="69583"/>
                </a:lnTo>
                <a:lnTo>
                  <a:pt x="35356" y="69583"/>
                </a:lnTo>
                <a:lnTo>
                  <a:pt x="3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" name="bk object 22"/>
          <p:cNvSpPr/>
          <p:nvPr/>
        </p:nvSpPr>
        <p:spPr>
          <a:xfrm>
            <a:off x="1339835" y="6186854"/>
            <a:ext cx="35634" cy="66799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356" y="0"/>
                </a:moveTo>
                <a:lnTo>
                  <a:pt x="0" y="0"/>
                </a:lnTo>
                <a:lnTo>
                  <a:pt x="0" y="66662"/>
                </a:lnTo>
                <a:lnTo>
                  <a:pt x="35356" y="66662"/>
                </a:lnTo>
                <a:lnTo>
                  <a:pt x="3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" name="bk object 23"/>
          <p:cNvSpPr/>
          <p:nvPr/>
        </p:nvSpPr>
        <p:spPr>
          <a:xfrm>
            <a:off x="1395328" y="6183696"/>
            <a:ext cx="132686" cy="169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" name="bk object 24"/>
          <p:cNvSpPr/>
          <p:nvPr/>
        </p:nvSpPr>
        <p:spPr>
          <a:xfrm>
            <a:off x="1547978" y="6183696"/>
            <a:ext cx="289318" cy="169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" name="bk object 25"/>
          <p:cNvSpPr/>
          <p:nvPr/>
        </p:nvSpPr>
        <p:spPr>
          <a:xfrm>
            <a:off x="584418" y="6073651"/>
            <a:ext cx="195352" cy="389977"/>
          </a:xfrm>
          <a:custGeom>
            <a:avLst/>
            <a:gdLst/>
            <a:ahLst/>
            <a:cxnLst/>
            <a:rect l="l" t="t" r="r" b="b"/>
            <a:pathLst>
              <a:path w="194945" h="389254">
                <a:moveTo>
                  <a:pt x="0" y="0"/>
                </a:moveTo>
                <a:lnTo>
                  <a:pt x="0" y="388797"/>
                </a:lnTo>
                <a:lnTo>
                  <a:pt x="194398" y="194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" name="bk object 26"/>
          <p:cNvSpPr/>
          <p:nvPr/>
        </p:nvSpPr>
        <p:spPr>
          <a:xfrm>
            <a:off x="779223" y="6073651"/>
            <a:ext cx="195352" cy="389977"/>
          </a:xfrm>
          <a:custGeom>
            <a:avLst/>
            <a:gdLst/>
            <a:ahLst/>
            <a:cxnLst/>
            <a:rect l="l" t="t" r="r" b="b"/>
            <a:pathLst>
              <a:path w="194944" h="389254">
                <a:moveTo>
                  <a:pt x="194398" y="0"/>
                </a:moveTo>
                <a:lnTo>
                  <a:pt x="0" y="194398"/>
                </a:lnTo>
                <a:lnTo>
                  <a:pt x="194398" y="388797"/>
                </a:lnTo>
                <a:lnTo>
                  <a:pt x="194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" name="bk object 27"/>
          <p:cNvSpPr/>
          <p:nvPr/>
        </p:nvSpPr>
        <p:spPr>
          <a:xfrm>
            <a:off x="974030" y="6073653"/>
            <a:ext cx="195352" cy="389977"/>
          </a:xfrm>
          <a:custGeom>
            <a:avLst/>
            <a:gdLst/>
            <a:ahLst/>
            <a:cxnLst/>
            <a:rect l="l" t="t" r="r" b="b"/>
            <a:pathLst>
              <a:path w="194944" h="389254">
                <a:moveTo>
                  <a:pt x="0" y="0"/>
                </a:moveTo>
                <a:lnTo>
                  <a:pt x="0" y="388797"/>
                </a:lnTo>
                <a:lnTo>
                  <a:pt x="194398" y="194398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8" name="bk object 28"/>
          <p:cNvSpPr/>
          <p:nvPr/>
        </p:nvSpPr>
        <p:spPr>
          <a:xfrm>
            <a:off x="584418" y="6073651"/>
            <a:ext cx="390068" cy="195307"/>
          </a:xfrm>
          <a:custGeom>
            <a:avLst/>
            <a:gdLst/>
            <a:ahLst/>
            <a:cxnLst/>
            <a:rect l="l" t="t" r="r" b="b"/>
            <a:pathLst>
              <a:path w="389255" h="194945">
                <a:moveTo>
                  <a:pt x="388797" y="0"/>
                </a:moveTo>
                <a:lnTo>
                  <a:pt x="0" y="0"/>
                </a:lnTo>
                <a:lnTo>
                  <a:pt x="194398" y="194398"/>
                </a:lnTo>
                <a:lnTo>
                  <a:pt x="388797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9" name="bk object 29"/>
          <p:cNvSpPr/>
          <p:nvPr/>
        </p:nvSpPr>
        <p:spPr>
          <a:xfrm>
            <a:off x="389612" y="6073651"/>
            <a:ext cx="195352" cy="389977"/>
          </a:xfrm>
          <a:custGeom>
            <a:avLst/>
            <a:gdLst/>
            <a:ahLst/>
            <a:cxnLst/>
            <a:rect l="l" t="t" r="r" b="b"/>
            <a:pathLst>
              <a:path w="194945" h="389254">
                <a:moveTo>
                  <a:pt x="194398" y="0"/>
                </a:moveTo>
                <a:lnTo>
                  <a:pt x="0" y="194398"/>
                </a:lnTo>
                <a:lnTo>
                  <a:pt x="194398" y="388797"/>
                </a:lnTo>
                <a:lnTo>
                  <a:pt x="19439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30" name="bk object 30"/>
          <p:cNvSpPr/>
          <p:nvPr/>
        </p:nvSpPr>
        <p:spPr>
          <a:xfrm>
            <a:off x="584418" y="6268411"/>
            <a:ext cx="390068" cy="195307"/>
          </a:xfrm>
          <a:custGeom>
            <a:avLst/>
            <a:gdLst/>
            <a:ahLst/>
            <a:cxnLst/>
            <a:rect l="l" t="t" r="r" b="b"/>
            <a:pathLst>
              <a:path w="389255" h="194945">
                <a:moveTo>
                  <a:pt x="194398" y="0"/>
                </a:moveTo>
                <a:lnTo>
                  <a:pt x="0" y="194398"/>
                </a:lnTo>
                <a:lnTo>
                  <a:pt x="388797" y="194398"/>
                </a:lnTo>
                <a:lnTo>
                  <a:pt x="19439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31" name="bk object 31"/>
          <p:cNvSpPr/>
          <p:nvPr/>
        </p:nvSpPr>
        <p:spPr>
          <a:xfrm>
            <a:off x="1902235" y="6186857"/>
            <a:ext cx="125024" cy="16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32" name="bk object 32"/>
          <p:cNvSpPr/>
          <p:nvPr/>
        </p:nvSpPr>
        <p:spPr>
          <a:xfrm>
            <a:off x="2059444" y="6186852"/>
            <a:ext cx="115531" cy="163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229732"/>
            <a:ext cx="1150231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5" y="3840481"/>
            <a:ext cx="853885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7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cs typeface="UniversNextforHSBC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3" b="0" i="0">
                <a:solidFill>
                  <a:schemeClr val="tx1"/>
                </a:solidFill>
                <a:latin typeface="UniversNextforHSBC-Light"/>
                <a:cs typeface="UniversNextforHSBC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03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0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482" y="1234078"/>
            <a:ext cx="11217685" cy="293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0812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7" y="1747778"/>
            <a:ext cx="11400555" cy="4429186"/>
          </a:xfrm>
        </p:spPr>
        <p:txBody>
          <a:bodyPr/>
          <a:lstStyle>
            <a:lvl1pPr>
              <a:buSzPct val="90000"/>
              <a:defRPr/>
            </a:lvl1pPr>
            <a:lvl2pPr>
              <a:buSzPct val="10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5341" y="497148"/>
            <a:ext cx="2718671" cy="300596"/>
          </a:xfrm>
        </p:spPr>
        <p:txBody>
          <a:bodyPr/>
          <a:lstStyle>
            <a:lvl1pPr>
              <a:defRPr sz="1050"/>
            </a:lvl1pPr>
          </a:lstStyle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5578-CCCE-4C07-B9CB-CEFCEE9521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11 December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4339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28" y="1773238"/>
            <a:ext cx="11217685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4175" y="1773238"/>
            <a:ext cx="5580000" cy="442753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4013" y="1773238"/>
            <a:ext cx="5580000" cy="442753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37930-67FD-4F00-99D0-C34B99D9DE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11 December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67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4738" y="763417"/>
            <a:ext cx="11478043" cy="0"/>
          </a:xfrm>
          <a:custGeom>
            <a:avLst/>
            <a:gdLst/>
            <a:ahLst/>
            <a:cxnLst/>
            <a:rect l="l" t="t" r="r" b="b"/>
            <a:pathLst>
              <a:path w="11454130">
                <a:moveTo>
                  <a:pt x="0" y="0"/>
                </a:moveTo>
                <a:lnTo>
                  <a:pt x="11454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12" y="1016740"/>
            <a:ext cx="11514338" cy="6056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cs typeface="UniversNextforHSBC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5411" y="2175372"/>
            <a:ext cx="661460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UniversNextforHSBC-Light"/>
                <a:cs typeface="UniversNextforHSBC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44" y="6377941"/>
            <a:ext cx="39034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22" y="6377941"/>
            <a:ext cx="28056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65C46310-E8AF-35F8-7B9C-EDC6E694903B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22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8069">
        <a:defRPr>
          <a:latin typeface="+mn-lt"/>
          <a:ea typeface="+mn-ea"/>
          <a:cs typeface="+mn-cs"/>
        </a:defRPr>
      </a:lvl2pPr>
      <a:lvl3pPr marL="916137">
        <a:defRPr>
          <a:latin typeface="+mn-lt"/>
          <a:ea typeface="+mn-ea"/>
          <a:cs typeface="+mn-cs"/>
        </a:defRPr>
      </a:lvl3pPr>
      <a:lvl4pPr marL="1374206">
        <a:defRPr>
          <a:latin typeface="+mn-lt"/>
          <a:ea typeface="+mn-ea"/>
          <a:cs typeface="+mn-cs"/>
        </a:defRPr>
      </a:lvl4pPr>
      <a:lvl5pPr marL="1832275">
        <a:defRPr>
          <a:latin typeface="+mn-lt"/>
          <a:ea typeface="+mn-ea"/>
          <a:cs typeface="+mn-cs"/>
        </a:defRPr>
      </a:lvl5pPr>
      <a:lvl6pPr marL="2290343">
        <a:defRPr>
          <a:latin typeface="+mn-lt"/>
          <a:ea typeface="+mn-ea"/>
          <a:cs typeface="+mn-cs"/>
        </a:defRPr>
      </a:lvl6pPr>
      <a:lvl7pPr marL="2748412">
        <a:defRPr>
          <a:latin typeface="+mn-lt"/>
          <a:ea typeface="+mn-ea"/>
          <a:cs typeface="+mn-cs"/>
        </a:defRPr>
      </a:lvl7pPr>
      <a:lvl8pPr marL="3206481">
        <a:defRPr>
          <a:latin typeface="+mn-lt"/>
          <a:ea typeface="+mn-ea"/>
          <a:cs typeface="+mn-cs"/>
        </a:defRPr>
      </a:lvl8pPr>
      <a:lvl9pPr marL="366454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8069">
        <a:defRPr>
          <a:latin typeface="+mn-lt"/>
          <a:ea typeface="+mn-ea"/>
          <a:cs typeface="+mn-cs"/>
        </a:defRPr>
      </a:lvl2pPr>
      <a:lvl3pPr marL="916137">
        <a:defRPr>
          <a:latin typeface="+mn-lt"/>
          <a:ea typeface="+mn-ea"/>
          <a:cs typeface="+mn-cs"/>
        </a:defRPr>
      </a:lvl3pPr>
      <a:lvl4pPr marL="1374206">
        <a:defRPr>
          <a:latin typeface="+mn-lt"/>
          <a:ea typeface="+mn-ea"/>
          <a:cs typeface="+mn-cs"/>
        </a:defRPr>
      </a:lvl4pPr>
      <a:lvl5pPr marL="1832275">
        <a:defRPr>
          <a:latin typeface="+mn-lt"/>
          <a:ea typeface="+mn-ea"/>
          <a:cs typeface="+mn-cs"/>
        </a:defRPr>
      </a:lvl5pPr>
      <a:lvl6pPr marL="2290343">
        <a:defRPr>
          <a:latin typeface="+mn-lt"/>
          <a:ea typeface="+mn-ea"/>
          <a:cs typeface="+mn-cs"/>
        </a:defRPr>
      </a:lvl6pPr>
      <a:lvl7pPr marL="2748412">
        <a:defRPr>
          <a:latin typeface="+mn-lt"/>
          <a:ea typeface="+mn-ea"/>
          <a:cs typeface="+mn-cs"/>
        </a:defRPr>
      </a:lvl7pPr>
      <a:lvl8pPr marL="3206481">
        <a:defRPr>
          <a:latin typeface="+mn-lt"/>
          <a:ea typeface="+mn-ea"/>
          <a:cs typeface="+mn-cs"/>
        </a:defRPr>
      </a:lvl8pPr>
      <a:lvl9pPr marL="366454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375793" y="686012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248B6BB4-3589-1BAE-B224-FD24D4244DAE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932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hf sldNum="0" hd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40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1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8.svg"/><Relationship Id="rId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33.sv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AAB41-9682-90A2-5A78-2D3B58517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9"/>
            <a:ext cx="12187238" cy="6855321"/>
          </a:xfrm>
          <a:prstGeom prst="rect">
            <a:avLst/>
          </a:prstGeom>
        </p:spPr>
      </p:pic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80CE357C-0038-1320-37AE-3C9C02B53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DF121DFA-8AF4-810C-FD61-D8B05450D471}"/>
              </a:ext>
            </a:extLst>
          </p:cNvPr>
          <p:cNvSpPr txBox="1">
            <a:spLocks/>
          </p:cNvSpPr>
          <p:nvPr/>
        </p:nvSpPr>
        <p:spPr>
          <a:xfrm>
            <a:off x="7037108" y="2271713"/>
            <a:ext cx="5154892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/>
            <a:r>
              <a:rPr lang="en-GB" sz="5000" kern="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Borrowing Money </a:t>
            </a:r>
            <a:br>
              <a:rPr lang="en-GB" sz="5000" kern="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000" kern="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and Credit Scores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EE2DE-C52C-F04E-F24B-2E4460E86C31}"/>
              </a:ext>
            </a:extLst>
          </p:cNvPr>
          <p:cNvSpPr txBox="1"/>
          <p:nvPr/>
        </p:nvSpPr>
        <p:spPr>
          <a:xfrm>
            <a:off x="6983320" y="4231825"/>
            <a:ext cx="387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>
                <a:solidFill>
                  <a:srgbClr val="000000"/>
                </a:solidFill>
                <a:latin typeface="Univers Next for HSBC Regular" panose="020B0503030202020203" pitchFamily="34" charset="0"/>
              </a:rPr>
              <a:t>Part 1: </a:t>
            </a:r>
            <a:r>
              <a:rPr lang="en-GB" b="1" spc="30">
                <a:solidFill>
                  <a:srgbClr val="000000"/>
                </a:solidFill>
                <a:latin typeface="Univers Next for HSBC Regular" panose="020B0503030202020203" pitchFamily="34" charset="0"/>
              </a:rPr>
              <a:t>Borrowing</a:t>
            </a:r>
            <a:r>
              <a:rPr lang="en-GB" sz="1800" b="1" spc="30">
                <a:solidFill>
                  <a:srgbClr val="000000"/>
                </a:solidFill>
                <a:latin typeface="Univers Next for HSBC Regular" panose="020B0503030202020203" pitchFamily="34" charset="0"/>
              </a:rPr>
              <a:t> and </a:t>
            </a:r>
            <a:r>
              <a:rPr lang="en-GB" b="1" spc="30">
                <a:solidFill>
                  <a:srgbClr val="000000"/>
                </a:solidFill>
                <a:latin typeface="Univers Next for HSBC Regular" panose="020B0503030202020203" pitchFamily="34" charset="0"/>
              </a:rPr>
              <a:t>Interest</a:t>
            </a:r>
            <a:endParaRPr lang="en-US" b="1" spc="30">
              <a:latin typeface="Univers Next for HSBC Regular" panose="020B0503030202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14E92B-F4C9-1598-8027-5EE769F1A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98128" y="594220"/>
            <a:ext cx="3195231" cy="15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0000" y="1425600"/>
            <a:ext cx="2921991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A standard credit card APR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would be around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18.9%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Interest is calculated monthly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on the remaining balance after each payment.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Monthly repayments: £180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Total Repayable = £6,450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000" y="1425600"/>
            <a:ext cx="2921992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Interest rate could be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around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7.9%</a:t>
            </a: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his is fixed for the duration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of the loan and repayments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are a set amount each month.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Monthly repayments: £156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Total Repayable = £5,609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8A0B2C-36E6-2EF0-7585-84782D15D42D}"/>
              </a:ext>
            </a:extLst>
          </p:cNvPr>
          <p:cNvSpPr txBox="1"/>
          <p:nvPr/>
        </p:nvSpPr>
        <p:spPr>
          <a:xfrm>
            <a:off x="2340000" y="4050000"/>
            <a:ext cx="2921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Interest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 rates can be around </a:t>
            </a:r>
            <a:r>
              <a:rPr lang="en-GB" sz="1400" b="1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10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.9%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 subject to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 credit score.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You won’t own the car until </a:t>
            </a:r>
            <a:b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it is paid off.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Monthly repayments: £183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Total Repayable = £</a:t>
            </a:r>
            <a:r>
              <a:rPr lang="en-GB" sz="1400" b="1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6,589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05D5D8-9BD8-66D8-25A2-A9D761A018F2}"/>
              </a:ext>
            </a:extLst>
          </p:cNvPr>
          <p:cNvSpPr txBox="1"/>
          <p:nvPr/>
        </p:nvSpPr>
        <p:spPr>
          <a:xfrm>
            <a:off x="8100000" y="4050000"/>
            <a:ext cx="2891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Payday lenders often charge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the </a:t>
            </a: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highest amount of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APR allowed: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1250%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May not let you borrow for </a:t>
            </a:r>
            <a:b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as long as 3 years.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Monthly repayments: £1,220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Total Repayable = </a:t>
            </a:r>
            <a:r>
              <a:rPr lang="en-GB" sz="1400" b="1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£22,642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3472670-60D7-FCA5-2490-C08A6279AACE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Buying Options – Calculations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569696-2CCD-7814-1CCB-239A62B657AD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61" name="Slide number">
            <a:extLst>
              <a:ext uri="{FF2B5EF4-FFF2-40B4-BE49-F238E27FC236}">
                <a16:creationId xmlns:a16="http://schemas.microsoft.com/office/drawing/2014/main" id="{08886DB4-BD65-6F09-1EAD-F549906372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BFB962CA-480A-7ED9-D3CB-3B40D6D53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600000">
            <a:off x="9946768" y="-2445"/>
            <a:ext cx="2159000" cy="2159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49384-AF0C-C852-9D85-6ADA19C0F208}"/>
              </a:ext>
            </a:extLst>
          </p:cNvPr>
          <p:cNvGrpSpPr/>
          <p:nvPr/>
        </p:nvGrpSpPr>
        <p:grpSpPr>
          <a:xfrm>
            <a:off x="11359" y="3726142"/>
            <a:ext cx="2046411" cy="1877729"/>
            <a:chOff x="-30411" y="4278271"/>
            <a:chExt cx="2046411" cy="18777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0764D1-9E13-3919-053E-473DA6726165}"/>
                </a:ext>
              </a:extLst>
            </p:cNvPr>
            <p:cNvGrpSpPr/>
            <p:nvPr/>
          </p:nvGrpSpPr>
          <p:grpSpPr>
            <a:xfrm>
              <a:off x="359999" y="4500000"/>
              <a:ext cx="1656001" cy="1656000"/>
              <a:chOff x="359999" y="4500000"/>
              <a:chExt cx="1656001" cy="1656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EC64BE-4208-09EA-7B49-41ECAEDEAB4D}"/>
                  </a:ext>
                </a:extLst>
              </p:cNvPr>
              <p:cNvSpPr/>
              <p:nvPr/>
            </p:nvSpPr>
            <p:spPr>
              <a:xfrm>
                <a:off x="576000" y="47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C24B99-1E89-64EC-DC80-56C09BC6FE6C}"/>
                  </a:ext>
                </a:extLst>
              </p:cNvPr>
              <p:cNvSpPr/>
              <p:nvPr/>
            </p:nvSpPr>
            <p:spPr>
              <a:xfrm>
                <a:off x="359999" y="4500000"/>
                <a:ext cx="972000" cy="1264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64DC99-42E9-9387-01A4-9F5120A3D26E}"/>
                  </a:ext>
                </a:extLst>
              </p:cNvPr>
              <p:cNvSpPr txBox="1"/>
              <p:nvPr/>
            </p:nvSpPr>
            <p:spPr>
              <a:xfrm>
                <a:off x="576000" y="53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Hire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Purchase</a:t>
                </a:r>
              </a:p>
            </p:txBody>
          </p:sp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9B3F054-A9E7-D3FF-8BD2-D4FF2C011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-30411" y="4278271"/>
              <a:ext cx="1619250" cy="161925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23310-B3DC-A6C4-FFA0-FFF20ABAE8DA}"/>
              </a:ext>
            </a:extLst>
          </p:cNvPr>
          <p:cNvGrpSpPr/>
          <p:nvPr/>
        </p:nvGrpSpPr>
        <p:grpSpPr>
          <a:xfrm>
            <a:off x="5595390" y="3273233"/>
            <a:ext cx="2227161" cy="2330638"/>
            <a:chOff x="1588839" y="3825362"/>
            <a:chExt cx="2227161" cy="23306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A5B63A-9DFB-87F2-A2D2-110182FAF932}"/>
                </a:ext>
              </a:extLst>
            </p:cNvPr>
            <p:cNvGrpSpPr/>
            <p:nvPr/>
          </p:nvGrpSpPr>
          <p:grpSpPr>
            <a:xfrm>
              <a:off x="2160000" y="4500000"/>
              <a:ext cx="1656000" cy="1656000"/>
              <a:chOff x="2160000" y="4500000"/>
              <a:chExt cx="1656000" cy="1656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825061-79C9-137B-04FA-7AC0F44F5EAC}"/>
                  </a:ext>
                </a:extLst>
              </p:cNvPr>
              <p:cNvSpPr/>
              <p:nvPr/>
            </p:nvSpPr>
            <p:spPr>
              <a:xfrm>
                <a:off x="2376000" y="47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D5642DD-FC1D-4CFC-48C9-D315EB186118}"/>
                  </a:ext>
                </a:extLst>
              </p:cNvPr>
              <p:cNvSpPr/>
              <p:nvPr/>
            </p:nvSpPr>
            <p:spPr>
              <a:xfrm>
                <a:off x="2160000" y="4500000"/>
                <a:ext cx="864000" cy="9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DDBB0F-79DC-FCC6-7603-84380C8384F8}"/>
                  </a:ext>
                </a:extLst>
              </p:cNvPr>
              <p:cNvSpPr txBox="1"/>
              <p:nvPr/>
            </p:nvSpPr>
            <p:spPr>
              <a:xfrm>
                <a:off x="2376000" y="53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Payday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Lender</a:t>
                </a: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C344079-6781-13FC-5DFE-157A4E82D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88839" y="3825362"/>
              <a:ext cx="2159000" cy="2159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CDD52A-424D-7C3C-8A22-44CD95F06FBC}"/>
              </a:ext>
            </a:extLst>
          </p:cNvPr>
          <p:cNvGrpSpPr/>
          <p:nvPr/>
        </p:nvGrpSpPr>
        <p:grpSpPr>
          <a:xfrm>
            <a:off x="5909160" y="773806"/>
            <a:ext cx="1913391" cy="2199316"/>
            <a:chOff x="1902609" y="2156684"/>
            <a:chExt cx="1913391" cy="219931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835E588-05D9-6F52-FCB7-1EDE1B1F00AB}"/>
                </a:ext>
              </a:extLst>
            </p:cNvPr>
            <p:cNvGrpSpPr/>
            <p:nvPr/>
          </p:nvGrpSpPr>
          <p:grpSpPr>
            <a:xfrm>
              <a:off x="2159998" y="2700000"/>
              <a:ext cx="1656002" cy="1656000"/>
              <a:chOff x="2159998" y="2700000"/>
              <a:chExt cx="1656002" cy="1656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BA2630B-FE1D-D5FA-F6CA-D69AA98800B9}"/>
                  </a:ext>
                </a:extLst>
              </p:cNvPr>
              <p:cNvSpPr/>
              <p:nvPr/>
            </p:nvSpPr>
            <p:spPr>
              <a:xfrm>
                <a:off x="2376000" y="29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233C28-5F1E-AFA5-903F-7A018A7B4B77}"/>
                  </a:ext>
                </a:extLst>
              </p:cNvPr>
              <p:cNvSpPr/>
              <p:nvPr/>
            </p:nvSpPr>
            <p:spPr>
              <a:xfrm>
                <a:off x="2159998" y="2700000"/>
                <a:ext cx="1386000" cy="77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12EE2D-DC0E-2019-BA08-1431F7EB4B22}"/>
                  </a:ext>
                </a:extLst>
              </p:cNvPr>
              <p:cNvSpPr txBox="1"/>
              <p:nvPr/>
            </p:nvSpPr>
            <p:spPr>
              <a:xfrm>
                <a:off x="2376000" y="35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Personal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Loan</a:t>
                </a: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F4D5020-EAE8-4DC2-B19C-14A0B00B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2609" y="2156684"/>
              <a:ext cx="1889125" cy="188912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B7AE63-B3C9-6298-5419-708715AF84C2}"/>
              </a:ext>
            </a:extLst>
          </p:cNvPr>
          <p:cNvGrpSpPr/>
          <p:nvPr/>
        </p:nvGrpSpPr>
        <p:grpSpPr>
          <a:xfrm>
            <a:off x="161038" y="982476"/>
            <a:ext cx="1896732" cy="1990646"/>
            <a:chOff x="119268" y="2365354"/>
            <a:chExt cx="1896732" cy="199064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989EEC-334F-C859-A98F-BC432AB50E6F}"/>
                </a:ext>
              </a:extLst>
            </p:cNvPr>
            <p:cNvGrpSpPr/>
            <p:nvPr/>
          </p:nvGrpSpPr>
          <p:grpSpPr>
            <a:xfrm>
              <a:off x="360000" y="2700000"/>
              <a:ext cx="1656000" cy="1656000"/>
              <a:chOff x="360000" y="2700000"/>
              <a:chExt cx="1656000" cy="1656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E634F1F-A0E2-D54C-EDFF-D46E9E9FEDF6}"/>
                  </a:ext>
                </a:extLst>
              </p:cNvPr>
              <p:cNvSpPr/>
              <p:nvPr/>
            </p:nvSpPr>
            <p:spPr>
              <a:xfrm>
                <a:off x="576000" y="29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717E12-35A4-C7FD-2146-94FD5C7FF524}"/>
                  </a:ext>
                </a:extLst>
              </p:cNvPr>
              <p:cNvSpPr txBox="1"/>
              <p:nvPr/>
            </p:nvSpPr>
            <p:spPr>
              <a:xfrm>
                <a:off x="576000" y="35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Credit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Card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60786D-FFDF-38DC-317C-58580D87E661}"/>
                  </a:ext>
                </a:extLst>
              </p:cNvPr>
              <p:cNvSpPr/>
              <p:nvPr/>
            </p:nvSpPr>
            <p:spPr>
              <a:xfrm>
                <a:off x="360000" y="2700000"/>
                <a:ext cx="936000" cy="9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720E816-6CF3-731F-77D9-11835801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19268" y="2365354"/>
              <a:ext cx="1619250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8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728CB-4E0C-5304-D238-D9028D8AA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52" y="-1673352"/>
            <a:ext cx="10800000" cy="10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C94CF-7D58-117D-CDA5-162DAAA24214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EB9CFA0-3A19-7630-AF60-E96C7F96A1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4E2438-9963-0953-6722-AF0A19538942}"/>
              </a:ext>
            </a:extLst>
          </p:cNvPr>
          <p:cNvSpPr>
            <a:spLocks/>
          </p:cNvSpPr>
          <p:nvPr/>
        </p:nvSpPr>
        <p:spPr bwMode="gray">
          <a:xfrm>
            <a:off x="550800" y="1425600"/>
            <a:ext cx="5045328" cy="443857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C00000"/>
              </a:buClr>
              <a:buSzPct val="90000"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Using a comparison</a:t>
            </a:r>
            <a:r>
              <a:rPr kumimoji="0" lang="en-GB" sz="160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 website or your own bank, research the APR on 4 methods of borrowing money.</a:t>
            </a:r>
            <a:endParaRPr lang="en-GB" sz="1600" noProof="0">
              <a:latin typeface="Univers Next for HSBC Light" panose="020B0403030202020203" pitchFamily="34" charset="0"/>
              <a:cs typeface="Times New Roman" panose="02020603050405020304" pitchFamily="18" charset="0"/>
            </a:endParaRPr>
          </a:p>
          <a:p>
            <a:pPr marL="0" lvl="1" defTabSz="864748" fontAlgn="base">
              <a:spcAft>
                <a:spcPts val="1200"/>
              </a:spcAft>
              <a:buClr>
                <a:srgbClr val="DB0011"/>
              </a:buClr>
              <a:buSzPct val="90000"/>
            </a:pPr>
            <a:r>
              <a:rPr lang="en-GB" sz="1600">
                <a:latin typeface="Univers Next for HSBC Light" panose="020B040303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consider that a personal loan in the year 2000 had an interest rate of 15%.</a:t>
            </a:r>
            <a:endParaRPr kumimoji="0" lang="en-GB" sz="160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>
                <a:solidFill>
                  <a:prstClr val="black"/>
                </a:solidFill>
                <a:latin typeface="Univers Next for HSBC Light" panose="020B0403030202020203" pitchFamily="34" charset="0"/>
                <a:cs typeface="Arial"/>
              </a:rPr>
              <a:t>How expensive would it be to borrow £3,000 </a:t>
            </a:r>
            <a:br>
              <a:rPr lang="en-GB" sz="1600">
                <a:solidFill>
                  <a:prstClr val="black"/>
                </a:solidFill>
                <a:latin typeface="Univers Next for HSBC Light" panose="020B0403030202020203" pitchFamily="34" charset="0"/>
                <a:cs typeface="Arial"/>
              </a:rPr>
            </a:br>
            <a:r>
              <a:rPr lang="en-GB" sz="1600">
                <a:solidFill>
                  <a:prstClr val="black"/>
                </a:solidFill>
                <a:latin typeface="Univers Next for HSBC Light" panose="020B0403030202020203" pitchFamily="34" charset="0"/>
                <a:cs typeface="Arial"/>
              </a:rPr>
              <a:t>on a personal loan in the year 2000?</a:t>
            </a:r>
            <a:endParaRPr lang="en-GB" sz="1600"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kumimoji="0" lang="en-GB" sz="160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How do you think high interest rates affects people's financial health?  </a:t>
            </a:r>
            <a:endParaRPr lang="en-GB" sz="1600"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>
                <a:latin typeface="Univers Next for HSBC Light" panose="020B04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compare to borrowing money </a:t>
            </a:r>
            <a:br>
              <a:rPr lang="en-GB" sz="1600">
                <a:latin typeface="Univers Next for HSBC Light" panose="020B04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>
                <a:latin typeface="Univers Next for HSBC Light" panose="020B0403030202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personal loan of £3,000 today?</a:t>
            </a:r>
            <a:endParaRPr lang="en-GB" sz="1600"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>
                <a:solidFill>
                  <a:prstClr val="black"/>
                </a:solidFill>
                <a:latin typeface="Univers Next for HSBC Light" panose="020B0403030202020203" pitchFamily="34" charset="0"/>
                <a:cs typeface="Arial"/>
              </a:rPr>
              <a:t>What steps can we take to protect our finances from high interest rates?</a:t>
            </a:r>
            <a:endParaRPr lang="en-GB" sz="1600">
              <a:latin typeface="Univers Next for HSBC Light" panose="020B0403030202020203" pitchFamily="34" charset="0"/>
            </a:endParaRPr>
          </a:p>
          <a:p>
            <a:pPr marL="298800" lvl="1" indent="-284400" defTabSz="864748" fontAlgn="base">
              <a:spcAft>
                <a:spcPts val="1200"/>
              </a:spcAft>
              <a:buClr>
                <a:srgbClr val="DB0011"/>
              </a:buClr>
              <a:buSzPct val="90000"/>
            </a:pPr>
            <a:endParaRPr lang="en-GB" sz="1600">
              <a:latin typeface="Univers Next for HSBC Light" panose="020B0403030202020203" pitchFamily="34" charset="0"/>
              <a:ea typeface="ＭＳ Ｐゴシック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03426432-05BD-28CC-1855-E4D4C67C7956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cs typeface="Arial"/>
              </a:rPr>
              <a:t>Stretch Challenge</a:t>
            </a:r>
          </a:p>
        </p:txBody>
      </p:sp>
    </p:spTree>
    <p:extLst>
      <p:ext uri="{BB962C8B-B14F-4D97-AF65-F5344CB8AC3E}">
        <p14:creationId xmlns:p14="http://schemas.microsoft.com/office/powerpoint/2010/main" val="21735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E729A049-DF24-91B0-35F3-5CBEDC819337}"/>
              </a:ext>
            </a:extLst>
          </p:cNvPr>
          <p:cNvSpPr/>
          <p:nvPr/>
        </p:nvSpPr>
        <p:spPr>
          <a:xfrm>
            <a:off x="550798" y="4448017"/>
            <a:ext cx="11091600" cy="192599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3BC484-8C75-ABF5-0B7D-C16644CB938E}"/>
              </a:ext>
            </a:extLst>
          </p:cNvPr>
          <p:cNvSpPr/>
          <p:nvPr/>
        </p:nvSpPr>
        <p:spPr>
          <a:xfrm>
            <a:off x="7429137" y="1425600"/>
            <a:ext cx="4212000" cy="2916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9EB682-D53E-B660-FC5A-91C84EA2EE50}"/>
              </a:ext>
            </a:extLst>
          </p:cNvPr>
          <p:cNvSpPr/>
          <p:nvPr/>
        </p:nvSpPr>
        <p:spPr>
          <a:xfrm>
            <a:off x="550800" y="1425600"/>
            <a:ext cx="6768000" cy="2916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80BA61CB-EC96-68B0-9066-D8929AD1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3374"/>
            <a:ext cx="11091600" cy="691649"/>
          </a:xfrm>
        </p:spPr>
        <p:txBody>
          <a:bodyPr tIns="14400" anchor="ctr" anchorCtr="0"/>
          <a:lstStyle/>
          <a:p>
            <a:r>
              <a:rPr lang="en-US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Borrowing Money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1C94B06-F15A-7FE7-B11F-E99EE463B985}"/>
              </a:ext>
            </a:extLst>
          </p:cNvPr>
          <p:cNvSpPr txBox="1"/>
          <p:nvPr/>
        </p:nvSpPr>
        <p:spPr>
          <a:xfrm>
            <a:off x="1736093" y="1616100"/>
            <a:ext cx="4964872" cy="498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2000">
                <a:latin typeface="Univers Next for HSBC Light" panose="020B0403030202020203" pitchFamily="34" charset="0"/>
              </a:rPr>
              <a:t>What do we mean by borrowing money?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C0D2CCB9-73E5-A8F8-0884-A6303C48B596}"/>
              </a:ext>
            </a:extLst>
          </p:cNvPr>
          <p:cNvSpPr txBox="1"/>
          <p:nvPr/>
        </p:nvSpPr>
        <p:spPr>
          <a:xfrm>
            <a:off x="1736093" y="2170300"/>
            <a:ext cx="5399472" cy="207150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You are given money by the bank on the condition that you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pay it back</a:t>
            </a:r>
            <a:r>
              <a:rPr lang="en-GB" sz="1400" kern="0">
                <a:solidFill>
                  <a:prstClr val="black"/>
                </a:solidFill>
                <a:latin typeface="Univers Next for HSBC Light"/>
              </a:rPr>
              <a:t> 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You sign a legal binding contract detailing when and how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to repay the money 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You are usually charged interest to cover the cost of borrowing the money</a:t>
            </a:r>
            <a:endParaRPr lang="en-GB" sz="1400" kern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The higher the interest rate the more you will need to pay back</a:t>
            </a:r>
            <a:endParaRPr lang="en-GB" sz="1400" kern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A15D66C0-01E9-A5C8-5D13-F3E1F4B0EEB1}"/>
              </a:ext>
            </a:extLst>
          </p:cNvPr>
          <p:cNvSpPr txBox="1"/>
          <p:nvPr/>
        </p:nvSpPr>
        <p:spPr>
          <a:xfrm>
            <a:off x="8614431" y="1616100"/>
            <a:ext cx="2920456" cy="498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2000">
                <a:latin typeface="Univers Next for HSBC Light" panose="020B0403030202020203" pitchFamily="34" charset="0"/>
              </a:rPr>
              <a:t>What is an interest rate?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2000">
              <a:latin typeface="Univers Next for HSBC Light" panose="020B0403030202020203" pitchFamily="34" charset="0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6944DF7B-A7D6-3023-9337-AE2457CFE1CF}"/>
              </a:ext>
            </a:extLst>
          </p:cNvPr>
          <p:cNvSpPr txBox="1"/>
          <p:nvPr/>
        </p:nvSpPr>
        <p:spPr>
          <a:xfrm>
            <a:off x="8613485" y="2170301"/>
            <a:ext cx="2921402" cy="20715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An amount of money, charged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as a % of the amount which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you might save or borrow 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Interest comes in two forms,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credit and debit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</a:rPr>
              <a:t>These are guided by the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Bank of England base rate</a:t>
            </a:r>
          </a:p>
          <a:p>
            <a:pPr marL="12700" marR="5080">
              <a:spcAft>
                <a:spcPts val="1050"/>
              </a:spcAft>
              <a:buClr>
                <a:srgbClr val="DB0011"/>
              </a:buClr>
              <a:buSzPct val="110000"/>
            </a:pPr>
            <a:endParaRPr lang="en-GB" sz="1400">
              <a:latin typeface="Univers Next for HSBC Light" panose="020B0403030202020203" pitchFamily="34" charset="0"/>
            </a:endParaRP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1809347D-8B17-5A58-F254-E8097845EEF2}"/>
              </a:ext>
            </a:extLst>
          </p:cNvPr>
          <p:cNvSpPr txBox="1"/>
          <p:nvPr/>
        </p:nvSpPr>
        <p:spPr>
          <a:xfrm>
            <a:off x="1735962" y="4638517"/>
            <a:ext cx="4964872" cy="498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2000">
                <a:latin typeface="Univers Next for HSBC Light" panose="020B0403030202020203" pitchFamily="34" charset="0"/>
              </a:rPr>
              <a:t>Why might you need to borrow money?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2000">
              <a:latin typeface="Univers Next for HSBC Light" panose="020B0403030202020203" pitchFamily="34" charset="0"/>
            </a:endParaRP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5711B04A-03FA-D255-99FB-5F0FDD5D8B0F}"/>
              </a:ext>
            </a:extLst>
          </p:cNvPr>
          <p:cNvSpPr txBox="1"/>
          <p:nvPr/>
        </p:nvSpPr>
        <p:spPr>
          <a:xfrm>
            <a:off x="1736092" y="5192717"/>
            <a:ext cx="10317600" cy="1003125"/>
          </a:xfrm>
          <a:prstGeom prst="rect">
            <a:avLst/>
          </a:prstGeom>
        </p:spPr>
        <p:txBody>
          <a:bodyPr vert="horz" wrap="square" lIns="0" tIns="12700" rIns="0" bIns="0" numCol="3" rtlCol="0">
            <a:noAutofit/>
          </a:bodyPr>
          <a:lstStyle/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New car/car repair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Mortgage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Pay off other debts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Holiday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DIY project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New furniture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Unexpected costs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Start a business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Wedding</a:t>
            </a:r>
            <a:endParaRPr lang="en-GB" sz="14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400" dirty="0">
              <a:latin typeface="Univers Next for HSBC Light" panose="020B0403030202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AE6F1B-BCD8-97E7-5EA3-B960FD1C123A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62" name="Slide number">
            <a:extLst>
              <a:ext uri="{FF2B5EF4-FFF2-40B4-BE49-F238E27FC236}">
                <a16:creationId xmlns:a16="http://schemas.microsoft.com/office/drawing/2014/main" id="{E6F2647E-3716-162D-F9D9-1911AA958B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9755DD-0EDF-51F3-B970-C417FC86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03014" y="-920442"/>
            <a:ext cx="3778250" cy="37782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09CE93-692C-0AFA-8855-AD0E27CF5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9986" y="867132"/>
            <a:ext cx="2428875" cy="24288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0BDA615-EE36-075A-9650-DA419ACAA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426" y="4358157"/>
            <a:ext cx="1781175" cy="17811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15AEFC-1CB8-2F35-281B-68A4973E3B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325" y="1362616"/>
            <a:ext cx="1349375" cy="13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9" grpId="0" build="p"/>
      <p:bldP spid="30" grpId="0" build="p"/>
      <p:bldP spid="32" grpId="0" build="p"/>
      <p:bldP spid="37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78872C-023E-1F36-B34C-4B736D4A641F}"/>
              </a:ext>
            </a:extLst>
          </p:cNvPr>
          <p:cNvSpPr/>
          <p:nvPr/>
        </p:nvSpPr>
        <p:spPr>
          <a:xfrm>
            <a:off x="550800" y="1425601"/>
            <a:ext cx="11091600" cy="222170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50800" y="1722151"/>
            <a:ext cx="11091601" cy="830997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spc="-150">
                <a:solidFill>
                  <a:srgbClr val="767676"/>
                </a:solidFill>
                <a:latin typeface="Univers Next for HSBC Thin" panose="020B0303030202020203" pitchFamily="34" charset="77"/>
              </a:rPr>
              <a:t>Annual Percentage 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45BDD7-FB5B-F281-68ED-4A9CC2CA346F}"/>
              </a:ext>
            </a:extLst>
          </p:cNvPr>
          <p:cNvSpPr txBox="1"/>
          <p:nvPr/>
        </p:nvSpPr>
        <p:spPr>
          <a:xfrm>
            <a:off x="708112" y="5919520"/>
            <a:ext cx="879294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C00000"/>
              </a:buClr>
            </a:pPr>
            <a:r>
              <a:rPr lang="en-GB">
                <a:latin typeface="Univers Next for HSBC Light" panose="020B0403030202020203" pitchFamily="34" charset="0"/>
              </a:rPr>
              <a:t>Do you think all customers get offered the same APR?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559A1-0D14-359C-77F8-E53556ECD05B}"/>
              </a:ext>
            </a:extLst>
          </p:cNvPr>
          <p:cNvSpPr txBox="1"/>
          <p:nvPr/>
        </p:nvSpPr>
        <p:spPr>
          <a:xfrm>
            <a:off x="708112" y="3860320"/>
            <a:ext cx="36575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GB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rPr>
              <a:t>How is it calculated?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FAF8E3-BFD5-8CA3-5EC2-51E8DF22FDC8}"/>
              </a:ext>
            </a:extLst>
          </p:cNvPr>
          <p:cNvSpPr txBox="1"/>
          <p:nvPr/>
        </p:nvSpPr>
        <p:spPr>
          <a:xfrm>
            <a:off x="2754884" y="2886249"/>
            <a:ext cx="6683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>
                <a:latin typeface="Univers Next for HSBC Light" panose="020B0403030202020203" pitchFamily="34" charset="0"/>
              </a:rPr>
              <a:t>APR</a:t>
            </a:r>
            <a:r>
              <a:rPr lang="en-GB" sz="1600">
                <a:latin typeface="Univers Next for HSBC Light" panose="020B0403030202020203" pitchFamily="34" charset="0"/>
              </a:rPr>
              <a:t> refers to the total cost of your borrowing for a year. </a:t>
            </a:r>
          </a:p>
          <a:p>
            <a:pPr marL="0" indent="0" algn="ctr">
              <a:buNone/>
            </a:pPr>
            <a:r>
              <a:rPr lang="en-GB" sz="1600">
                <a:latin typeface="Univers Next for HSBC Light" panose="020B0403030202020203" pitchFamily="34" charset="0"/>
              </a:rPr>
              <a:t>It includes the standard fees and interest you’ll have to pay.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A23C78D-0E52-FBDA-AEBC-785C80064E25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kumimoji="0" lang="en-GB" sz="4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What is APR?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228F2-8E53-3B76-6CEF-E4183307FB99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5D0FB7-0670-478A-0872-82406610BE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539228-24AC-F35D-8B24-0BC3F863331B}"/>
              </a:ext>
            </a:extLst>
          </p:cNvPr>
          <p:cNvSpPr/>
          <p:nvPr/>
        </p:nvSpPr>
        <p:spPr>
          <a:xfrm>
            <a:off x="550800" y="3762000"/>
            <a:ext cx="11091600" cy="1931964"/>
          </a:xfrm>
          <a:prstGeom prst="rect">
            <a:avLst/>
          </a:prstGeom>
          <a:noFill/>
          <a:ln w="9525">
            <a:solidFill>
              <a:srgbClr val="D7D8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52218-72AF-E491-B638-683A7E6DEC68}"/>
              </a:ext>
            </a:extLst>
          </p:cNvPr>
          <p:cNvSpPr/>
          <p:nvPr/>
        </p:nvSpPr>
        <p:spPr>
          <a:xfrm>
            <a:off x="550800" y="5821201"/>
            <a:ext cx="11091600" cy="503999"/>
          </a:xfrm>
          <a:prstGeom prst="rect">
            <a:avLst/>
          </a:prstGeom>
          <a:noFill/>
          <a:ln w="9525">
            <a:solidFill>
              <a:srgbClr val="D7D8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6B8E927-1E9B-603D-FB45-DCF2140AF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74000" y="3981222"/>
            <a:ext cx="6045200" cy="14935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9854FB2-C93E-E582-D53C-F6FE6CBFF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73988" y="-60584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C447C6FD-5E82-E145-648B-A26CFECE5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94550"/>
              </p:ext>
            </p:extLst>
          </p:nvPr>
        </p:nvGraphicFramePr>
        <p:xfrm>
          <a:off x="550799" y="1425600"/>
          <a:ext cx="11091600" cy="47748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50354104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2897499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56562288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8279257"/>
                    </a:ext>
                  </a:extLst>
                </a:gridCol>
              </a:tblGrid>
              <a:tr h="45487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200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Borrowers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200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Lenders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200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Society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24105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Interest Rates </a:t>
                      </a:r>
                      <a:br>
                        <a:rPr lang="en-GB" b="1">
                          <a:latin typeface="Univers Next for HSBC Light" panose="020B0403030202020203" pitchFamily="34" charset="0"/>
                        </a:rPr>
                      </a:br>
                      <a:r>
                        <a:rPr lang="en-GB" b="1">
                          <a:latin typeface="Univers Next for HSBC Light" panose="020B0403030202020203" pitchFamily="34" charset="0"/>
                        </a:rPr>
                        <a:t>are HIGH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Charged more for </a:t>
                      </a:r>
                      <a:b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borrowing monthly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Increased monthly payments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May have to borrow less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More tempting to save?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Make higher returns off </a:t>
                      </a:r>
                      <a:b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lending products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May see less new lending products sold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 noProof="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Need to reward savers with </a:t>
                      </a:r>
                      <a:br>
                        <a:rPr lang="en-GB" sz="1600" noProof="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 noProof="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more interest</a:t>
                      </a:r>
                      <a:endParaRPr lang="en-GB" sz="1600">
                        <a:latin typeface="Univers Next for HSBC Light" panose="020B04030302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Bills become more expensive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More people in financial difficulty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Cut back spending</a:t>
                      </a:r>
                      <a:endParaRPr lang="en-GB" sz="1400">
                        <a:latin typeface="Univers Next for HSBC Light" panose="020B04030302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847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Interest Rates</a:t>
                      </a:r>
                      <a:r>
                        <a:rPr lang="en-GB" b="1" baseline="0">
                          <a:latin typeface="Univers Next for HSBC Light" panose="020B0403030202020203" pitchFamily="34" charset="0"/>
                        </a:rPr>
                        <a:t> </a:t>
                      </a:r>
                      <a:br>
                        <a:rPr lang="en-GB" b="1" baseline="0">
                          <a:latin typeface="Univers Next for HSBC Light" panose="020B0403030202020203" pitchFamily="34" charset="0"/>
                        </a:rPr>
                      </a:br>
                      <a:r>
                        <a:rPr lang="en-GB" b="1" baseline="0">
                          <a:latin typeface="Univers Next for HSBC Light" panose="020B0403030202020203" pitchFamily="34" charset="0"/>
                        </a:rPr>
                        <a:t>are LOW</a:t>
                      </a:r>
                      <a:endParaRPr lang="en-GB" b="1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More affordable to borrow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Decreased monthly payments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May borrow higher amounts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Less incentive to save?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nivers Next for HSBC Light" panose="020B0403030202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Increase in new lending </a:t>
                      </a:r>
                      <a:b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products sold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Customers spend more and </a:t>
                      </a:r>
                      <a:b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save less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solidFill>
                            <a:prstClr val="black"/>
                          </a:solidFill>
                          <a:latin typeface="Univers Next for HSBC Light" panose="020B0403030202020203" pitchFamily="34" charset="0"/>
                        </a:rPr>
                        <a:t>Less capital to lend to borrowers 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nivers Next for HSBC Light" panose="020B0403030202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 dirty="0">
                          <a:latin typeface="Univers Next for HSBC Light" panose="020B0403030202020203" pitchFamily="34" charset="0"/>
                        </a:rPr>
                        <a:t>May put off paying off debts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 dirty="0">
                          <a:latin typeface="Univers Next for HSBC Light" panose="020B0403030202020203" pitchFamily="34" charset="0"/>
                        </a:rPr>
                        <a:t>May put off emergency savings 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 dirty="0">
                          <a:latin typeface="Univers Next for HSBC Light" panose="020B0403030202020203" pitchFamily="34" charset="0"/>
                        </a:rPr>
                        <a:t>May stretch finances only based on current interest rates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37384"/>
                  </a:ext>
                </a:extLst>
              </a:tr>
            </a:tbl>
          </a:graphicData>
        </a:graphic>
      </p:graphicFrame>
      <p:sp>
        <p:nvSpPr>
          <p:cNvPr id="3" name="Title 11">
            <a:extLst>
              <a:ext uri="{FF2B5EF4-FFF2-40B4-BE49-F238E27FC236}">
                <a16:creationId xmlns:a16="http://schemas.microsoft.com/office/drawing/2014/main" id="{94508E44-A80D-D149-5FCE-336DFE41CFDB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38891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What is the impact of changing interest rates?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4D552-82D1-B91C-2449-4FFE21DEDF18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5D749775-A53E-A955-9684-5217D33C45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60265D-B84D-C924-0FBF-13BD9F35BDB0}"/>
              </a:ext>
            </a:extLst>
          </p:cNvPr>
          <p:cNvGrpSpPr/>
          <p:nvPr/>
        </p:nvGrpSpPr>
        <p:grpSpPr>
          <a:xfrm>
            <a:off x="1960225" y="1875672"/>
            <a:ext cx="3168000" cy="2159000"/>
            <a:chOff x="1960225" y="1875672"/>
            <a:chExt cx="3168000" cy="2159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71E1D8-F979-70FA-41A3-5B6D2149F552}"/>
                </a:ext>
              </a:extLst>
            </p:cNvPr>
            <p:cNvSpPr/>
            <p:nvPr/>
          </p:nvSpPr>
          <p:spPr>
            <a:xfrm>
              <a:off x="1960225" y="1911172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marL="0" marR="0" lvl="0" indent="0" algn="ctr" defTabSz="91613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DB0011"/>
                </a:solidFill>
                <a:effectLst/>
                <a:highlight>
                  <a:srgbClr val="FFFF00"/>
                </a:highlight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51A66C-EBE4-3967-BACA-4B815057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4725" y="1875672"/>
              <a:ext cx="2159000" cy="2159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7895DD-7456-5C49-B08F-93335994181B}"/>
              </a:ext>
            </a:extLst>
          </p:cNvPr>
          <p:cNvGrpSpPr/>
          <p:nvPr/>
        </p:nvGrpSpPr>
        <p:grpSpPr>
          <a:xfrm>
            <a:off x="5200225" y="1875672"/>
            <a:ext cx="3168000" cy="2159000"/>
            <a:chOff x="5200225" y="1875672"/>
            <a:chExt cx="3168000" cy="2159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2B4B87-D187-DFA9-EBC5-AAA001265580}"/>
                </a:ext>
              </a:extLst>
            </p:cNvPr>
            <p:cNvSpPr/>
            <p:nvPr/>
          </p:nvSpPr>
          <p:spPr>
            <a:xfrm>
              <a:off x="5200225" y="1911172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srgbClr val="DB0011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D01860-016C-20DA-8C0B-7041E389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4725" y="1875672"/>
              <a:ext cx="2159000" cy="2159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3B0229-D617-FFB6-4DC6-39E2C9F6B99B}"/>
              </a:ext>
            </a:extLst>
          </p:cNvPr>
          <p:cNvGrpSpPr/>
          <p:nvPr/>
        </p:nvGrpSpPr>
        <p:grpSpPr>
          <a:xfrm>
            <a:off x="8440225" y="1875600"/>
            <a:ext cx="3168000" cy="2159000"/>
            <a:chOff x="8440225" y="1875600"/>
            <a:chExt cx="3168000" cy="215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1F10D8-9A8D-EC48-8694-6D337B02DD90}"/>
                </a:ext>
              </a:extLst>
            </p:cNvPr>
            <p:cNvSpPr/>
            <p:nvPr/>
          </p:nvSpPr>
          <p:spPr>
            <a:xfrm>
              <a:off x="8440225" y="1911172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srgbClr val="DB0011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63CCD4-5861-D5BD-2183-CB56896C2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4725" y="1875600"/>
              <a:ext cx="2159000" cy="2159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977294-9B85-C350-0F57-1FD4B32A2694}"/>
              </a:ext>
            </a:extLst>
          </p:cNvPr>
          <p:cNvGrpSpPr/>
          <p:nvPr/>
        </p:nvGrpSpPr>
        <p:grpSpPr>
          <a:xfrm>
            <a:off x="1966152" y="4059220"/>
            <a:ext cx="3168000" cy="2159000"/>
            <a:chOff x="1966152" y="4059220"/>
            <a:chExt cx="3168000" cy="2159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A1BDA5-7923-A2C0-AAA4-E0B90940B70A}"/>
                </a:ext>
              </a:extLst>
            </p:cNvPr>
            <p:cNvSpPr/>
            <p:nvPr/>
          </p:nvSpPr>
          <p:spPr>
            <a:xfrm>
              <a:off x="1966152" y="4072369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srgbClr val="DB0011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2F84B0-AB41-557F-DC0C-359D01F68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4725" y="4059220"/>
              <a:ext cx="2159000" cy="2159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5ABBA0-5205-1918-4326-8506DD4499D7}"/>
              </a:ext>
            </a:extLst>
          </p:cNvPr>
          <p:cNvGrpSpPr/>
          <p:nvPr/>
        </p:nvGrpSpPr>
        <p:grpSpPr>
          <a:xfrm>
            <a:off x="5201499" y="4059220"/>
            <a:ext cx="3168000" cy="2159000"/>
            <a:chOff x="5201499" y="4059220"/>
            <a:chExt cx="3168000" cy="2159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27237C-47EB-86B4-99FA-3D5D154A47C1}"/>
                </a:ext>
              </a:extLst>
            </p:cNvPr>
            <p:cNvSpPr/>
            <p:nvPr/>
          </p:nvSpPr>
          <p:spPr>
            <a:xfrm>
              <a:off x="5201499" y="4072369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srgbClr val="DB0011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D22C4F7-D252-9A44-9E65-D68D5E54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4725" y="4059220"/>
              <a:ext cx="2159000" cy="2159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2962BE-96AF-4DE5-669F-F186C26EDDC9}"/>
              </a:ext>
            </a:extLst>
          </p:cNvPr>
          <p:cNvGrpSpPr/>
          <p:nvPr/>
        </p:nvGrpSpPr>
        <p:grpSpPr>
          <a:xfrm>
            <a:off x="8441499" y="4059148"/>
            <a:ext cx="3168000" cy="2159000"/>
            <a:chOff x="8441499" y="4059148"/>
            <a:chExt cx="3168000" cy="2159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7F67F45-5E4B-7D69-D2DA-6C5D30D07C28}"/>
                </a:ext>
              </a:extLst>
            </p:cNvPr>
            <p:cNvSpPr/>
            <p:nvPr/>
          </p:nvSpPr>
          <p:spPr>
            <a:xfrm>
              <a:off x="8441499" y="4072369"/>
              <a:ext cx="3168000" cy="20880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srgbClr val="DB0011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EE076FE-69BC-F450-CA21-EF146CDA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4725" y="4059148"/>
              <a:ext cx="2159000" cy="215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9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C830AB57-F210-8A51-4243-7491107E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7059" y="-822659"/>
            <a:ext cx="3238500" cy="3238500"/>
          </a:xfrm>
          <a:prstGeom prst="rect">
            <a:avLst/>
          </a:prstGeom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A44B8573-7D88-B2B8-D9A0-A805D1E97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674322"/>
              </p:ext>
            </p:extLst>
          </p:nvPr>
        </p:nvGraphicFramePr>
        <p:xfrm>
          <a:off x="550799" y="1425600"/>
          <a:ext cx="11091600" cy="388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50354104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2028974990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1565622882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28279257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35320236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Less than 1 Year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Friends and Family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Authorised Overdraft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Buy now pay later </a:t>
                      </a:r>
                    </a:p>
                    <a:p>
                      <a:pPr lvl="0" algn="l"/>
                      <a:endParaRPr lang="en-GB">
                        <a:solidFill>
                          <a:schemeClr val="bg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Pay Day Loans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24105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Pros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Set your own terms</a:t>
                      </a:r>
                    </a:p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Little or no interest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Flexible way to borrow money over a short period</a:t>
                      </a:r>
                    </a:p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Only use what you need to spend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Spread the cost of an item over 3/6 months to make it affordable</a:t>
                      </a:r>
                    </a:p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Often 0% APR 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Seen as a quick fix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Warning: If you’re already in financial difficulty, speak to your bank about how they can help you instead of resorting to this type of borrowing</a:t>
                      </a:r>
                      <a:endParaRPr lang="en-GB" sz="1200">
                        <a:latin typeface="Univers Next for HSBC Light" panose="020B04030302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84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Cons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Not paying could damage relationships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Interest and daily fees if you misuse</a:t>
                      </a:r>
                    </a:p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Negatively impact your credit score if you overuse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No procedures to stop you signing up for too many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May not realise what you have signed up for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Extremely high APR </a:t>
                      </a:r>
                    </a:p>
                    <a:p>
                      <a:pPr marL="0" indent="0" algn="l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Trapped in increasing repayments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3738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99A674A-72E6-02BF-8ED9-7D60BDF32CA5}"/>
              </a:ext>
            </a:extLst>
          </p:cNvPr>
          <p:cNvSpPr/>
          <p:nvPr/>
        </p:nvSpPr>
        <p:spPr>
          <a:xfrm>
            <a:off x="2188358" y="5760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Buy now pay later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DF44D-5D43-6C45-8157-F7ACEAAEB287}"/>
              </a:ext>
            </a:extLst>
          </p:cNvPr>
          <p:cNvSpPr/>
          <p:nvPr/>
        </p:nvSpPr>
        <p:spPr>
          <a:xfrm>
            <a:off x="7048358" y="5760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Arranged Overdraft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C200C-C96E-8F14-E08D-92C3C1AC2E43}"/>
              </a:ext>
            </a:extLst>
          </p:cNvPr>
          <p:cNvSpPr/>
          <p:nvPr/>
        </p:nvSpPr>
        <p:spPr>
          <a:xfrm>
            <a:off x="9477619" y="5760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Friends and Family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616C3-2D51-54AC-6674-1EFB5077396D}"/>
              </a:ext>
            </a:extLst>
          </p:cNvPr>
          <p:cNvSpPr/>
          <p:nvPr/>
        </p:nvSpPr>
        <p:spPr>
          <a:xfrm>
            <a:off x="4618358" y="5760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Payday Lender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847BE075-B9C0-29E1-7FA2-3AFEDE81D4B4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050819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Short Term Borrowing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B309D-A9C0-D0E3-F59C-5AFD166E6ACA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AC7EFE54-D5E9-FEFF-EA60-7CDB2F7A4C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EDBFF6-12D4-C93D-62FA-AD21290146C2}"/>
              </a:ext>
            </a:extLst>
          </p:cNvPr>
          <p:cNvGrpSpPr/>
          <p:nvPr/>
        </p:nvGrpSpPr>
        <p:grpSpPr>
          <a:xfrm>
            <a:off x="1954358" y="1312280"/>
            <a:ext cx="2358000" cy="863600"/>
            <a:chOff x="1954358" y="1312280"/>
            <a:chExt cx="2358000" cy="86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FB6704-3127-E30E-AFC0-4CDEB665109B}"/>
                </a:ext>
              </a:extLst>
            </p:cNvPr>
            <p:cNvSpPr/>
            <p:nvPr/>
          </p:nvSpPr>
          <p:spPr>
            <a:xfrm>
              <a:off x="1954358" y="1456080"/>
              <a:ext cx="235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marL="0" marR="0" lvl="0" indent="0" algn="ctr" defTabSz="91613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8D555C33-03C8-60FF-AA43-6DFADAAE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558" y="1312280"/>
              <a:ext cx="863600" cy="863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BD8C0-AD7D-54FC-7499-26E8BACCA824}"/>
              </a:ext>
            </a:extLst>
          </p:cNvPr>
          <p:cNvGrpSpPr/>
          <p:nvPr/>
        </p:nvGrpSpPr>
        <p:grpSpPr>
          <a:xfrm>
            <a:off x="4384358" y="1313265"/>
            <a:ext cx="2358000" cy="863600"/>
            <a:chOff x="4384358" y="1313265"/>
            <a:chExt cx="2358000" cy="863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750932-8B56-EAFF-AE14-EC2CA3C60B6F}"/>
                </a:ext>
              </a:extLst>
            </p:cNvPr>
            <p:cNvSpPr/>
            <p:nvPr/>
          </p:nvSpPr>
          <p:spPr>
            <a:xfrm>
              <a:off x="4384358" y="1456080"/>
              <a:ext cx="235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16" name="Picture 15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E0B01D19-67FC-112B-E78C-8E3CFE2AB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558" y="1313265"/>
              <a:ext cx="863600" cy="8636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364655-CF3B-68B3-9BD6-6627D5243928}"/>
              </a:ext>
            </a:extLst>
          </p:cNvPr>
          <p:cNvGrpSpPr/>
          <p:nvPr/>
        </p:nvGrpSpPr>
        <p:grpSpPr>
          <a:xfrm>
            <a:off x="6814358" y="1312280"/>
            <a:ext cx="2358000" cy="863600"/>
            <a:chOff x="6814358" y="1312280"/>
            <a:chExt cx="2358000" cy="8636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AED5B6-A7BA-8E9A-9DBA-2B4F94A133E4}"/>
                </a:ext>
              </a:extLst>
            </p:cNvPr>
            <p:cNvSpPr/>
            <p:nvPr/>
          </p:nvSpPr>
          <p:spPr>
            <a:xfrm>
              <a:off x="6814358" y="1456080"/>
              <a:ext cx="235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22" name="Picture 21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789D911B-AE3A-3854-72F2-1EB284831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558" y="1312280"/>
              <a:ext cx="863600" cy="863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53CB01-A559-DD3C-1303-56C7EB4D11D9}"/>
              </a:ext>
            </a:extLst>
          </p:cNvPr>
          <p:cNvGrpSpPr/>
          <p:nvPr/>
        </p:nvGrpSpPr>
        <p:grpSpPr>
          <a:xfrm>
            <a:off x="9243619" y="1314000"/>
            <a:ext cx="2358000" cy="863600"/>
            <a:chOff x="9243619" y="1314000"/>
            <a:chExt cx="2358000" cy="863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DECEC8-145C-B0E2-91DA-96601F4A9E75}"/>
                </a:ext>
              </a:extLst>
            </p:cNvPr>
            <p:cNvSpPr/>
            <p:nvPr/>
          </p:nvSpPr>
          <p:spPr>
            <a:xfrm>
              <a:off x="9243619" y="1456080"/>
              <a:ext cx="235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34" name="Picture 33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832DFF63-56A1-2B11-2E8C-785CEF99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558" y="1314000"/>
              <a:ext cx="863600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4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3F5573C-EC78-D210-990E-1EDEF527F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69284"/>
              </p:ext>
            </p:extLst>
          </p:nvPr>
        </p:nvGraphicFramePr>
        <p:xfrm>
          <a:off x="550799" y="1425600"/>
          <a:ext cx="7131600" cy="442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5035410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2897499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56562288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1-5 </a:t>
                      </a:r>
                      <a:b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Years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Credit Cards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Personal Loan/Finance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24105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Pros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Consumer Protection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Earn rewards and Points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Credit score builder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Flexibility in payment amount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Borrow a larger amount without the need to </a:t>
                      </a:r>
                      <a:br>
                        <a:rPr lang="en-GB" sz="16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provide security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Fixed payment for </a:t>
                      </a:r>
                      <a:br>
                        <a:rPr lang="en-GB" sz="16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a fixed duration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May be able to overpay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847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Cons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Interest can build quickly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Minimum payments can </a:t>
                      </a:r>
                      <a:br>
                        <a:rPr lang="en-GB" sz="16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take longer to clear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Do you have the will power to avoid spending? 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Needs to be able to afford </a:t>
                      </a:r>
                      <a:br>
                        <a:rPr lang="en-GB" sz="16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it for the life of the debt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Missing payments will </a:t>
                      </a:r>
                      <a:br>
                        <a:rPr lang="en-GB" sz="16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600">
                          <a:latin typeface="Univers Next for HSBC Light" panose="020B0403030202020203" pitchFamily="34" charset="0"/>
                        </a:rPr>
                        <a:t>affect credit score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37384"/>
                  </a:ext>
                </a:extLst>
              </a:tr>
            </a:tbl>
          </a:graphicData>
        </a:graphic>
      </p:graphicFrame>
      <p:sp>
        <p:nvSpPr>
          <p:cNvPr id="6" name="Title 11">
            <a:extLst>
              <a:ext uri="{FF2B5EF4-FFF2-40B4-BE49-F238E27FC236}">
                <a16:creationId xmlns:a16="http://schemas.microsoft.com/office/drawing/2014/main" id="{A9E53181-3CB1-927B-5DF9-1247B7A2F069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Medium Term Borrowing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AAC88-AC70-528C-7E39-850DC273C34A}"/>
              </a:ext>
            </a:extLst>
          </p:cNvPr>
          <p:cNvSpPr/>
          <p:nvPr/>
        </p:nvSpPr>
        <p:spPr>
          <a:xfrm>
            <a:off x="2420911" y="6084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Credit Card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AD060-7FA3-D571-736A-7B019E3E712C}"/>
              </a:ext>
            </a:extLst>
          </p:cNvPr>
          <p:cNvSpPr/>
          <p:nvPr/>
        </p:nvSpPr>
        <p:spPr>
          <a:xfrm>
            <a:off x="5311853" y="6084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Personal Loan</a:t>
            </a: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FE7FC796-7653-D778-BDAA-1D51BC309F97}"/>
              </a:ext>
            </a:extLst>
          </p:cNvPr>
          <p:cNvSpPr txBox="1"/>
          <p:nvPr/>
        </p:nvSpPr>
        <p:spPr>
          <a:xfrm>
            <a:off x="9146365" y="1080000"/>
            <a:ext cx="2722852" cy="3786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Flexibility vs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Fixed Payments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Can I overpay?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Does it fit my budget?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Don't be pressured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Ask questions until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you feel comfortable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Failing to pay off your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debts will negatively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impact your credit score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and financial health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dirty="0">
              <a:latin typeface="Univers Next for HSBC Light" panose="020B0403030202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ABA04-DB22-B403-44E7-CCBA3FBC642A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7E1D2B6D-4EEF-42AB-230A-69AF717F9A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AB28CB6-E57B-0AC8-7339-D7EAAFDE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3875" y="3149475"/>
            <a:ext cx="4857750" cy="48577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27545-77E2-9C56-6DFF-03E776589EC1}"/>
              </a:ext>
            </a:extLst>
          </p:cNvPr>
          <p:cNvGrpSpPr/>
          <p:nvPr/>
        </p:nvGrpSpPr>
        <p:grpSpPr>
          <a:xfrm>
            <a:off x="7766510" y="0"/>
            <a:ext cx="4301257" cy="1349375"/>
            <a:chOff x="7766510" y="0"/>
            <a:chExt cx="4301257" cy="1349375"/>
          </a:xfrm>
        </p:grpSpPr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54394730-3A94-07B6-E4B9-5B281C05D71F}"/>
                </a:ext>
              </a:extLst>
            </p:cNvPr>
            <p:cNvSpPr txBox="1"/>
            <p:nvPr/>
          </p:nvSpPr>
          <p:spPr>
            <a:xfrm>
              <a:off x="9147311" y="510567"/>
              <a:ext cx="2920456" cy="498238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2000" dirty="0">
                  <a:latin typeface="Univers Next for HSBC Light" panose="020B0403030202020203" pitchFamily="34" charset="0"/>
                </a:rPr>
                <a:t>Things to consider</a:t>
              </a:r>
            </a:p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endParaRPr lang="en-GB" sz="2000" dirty="0">
                <a:latin typeface="Univers Next for HSBC Light" panose="020B0403030202020203" pitchFamily="34" charset="0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93BA2E7-4BEB-26F2-D519-76C1FA4F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66510" y="0"/>
              <a:ext cx="1349375" cy="13493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816EAF0-03BC-437C-4B80-32C04320049F}"/>
              </a:ext>
            </a:extLst>
          </p:cNvPr>
          <p:cNvGrpSpPr/>
          <p:nvPr/>
        </p:nvGrpSpPr>
        <p:grpSpPr>
          <a:xfrm>
            <a:off x="1961911" y="1312280"/>
            <a:ext cx="2808000" cy="863600"/>
            <a:chOff x="1961911" y="1312280"/>
            <a:chExt cx="2808000" cy="86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15DF9C-3F3E-7C43-FDEB-D4D8414EB8E4}"/>
                </a:ext>
              </a:extLst>
            </p:cNvPr>
            <p:cNvSpPr/>
            <p:nvPr/>
          </p:nvSpPr>
          <p:spPr>
            <a:xfrm>
              <a:off x="1961911" y="1463700"/>
              <a:ext cx="280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4" name="Picture 3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464A8EA8-AE27-E033-16CB-612B28223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111" y="1312280"/>
              <a:ext cx="863600" cy="863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7ACD15-070B-DDE8-E5C2-FA29413F7416}"/>
              </a:ext>
            </a:extLst>
          </p:cNvPr>
          <p:cNvGrpSpPr/>
          <p:nvPr/>
        </p:nvGrpSpPr>
        <p:grpSpPr>
          <a:xfrm>
            <a:off x="4852853" y="1314000"/>
            <a:ext cx="2808000" cy="863600"/>
            <a:chOff x="4852853" y="1314000"/>
            <a:chExt cx="2808000" cy="863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612955-44EF-81CA-686B-0F344FF178B2}"/>
                </a:ext>
              </a:extLst>
            </p:cNvPr>
            <p:cNvSpPr/>
            <p:nvPr/>
          </p:nvSpPr>
          <p:spPr>
            <a:xfrm>
              <a:off x="4852853" y="1463700"/>
              <a:ext cx="280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9" name="Picture 8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1B85D423-EB2E-BA28-7329-A5531F569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053" y="1314000"/>
              <a:ext cx="863600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5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67152C-1501-1894-4F4D-B545C0AAF023}"/>
              </a:ext>
            </a:extLst>
          </p:cNvPr>
          <p:cNvSpPr/>
          <p:nvPr/>
        </p:nvSpPr>
        <p:spPr>
          <a:xfrm>
            <a:off x="550800" y="2610916"/>
            <a:ext cx="3600000" cy="3816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88C780-92FD-9BAC-736D-19981AF04B52}"/>
              </a:ext>
            </a:extLst>
          </p:cNvPr>
          <p:cNvSpPr/>
          <p:nvPr/>
        </p:nvSpPr>
        <p:spPr>
          <a:xfrm>
            <a:off x="4329872" y="2610000"/>
            <a:ext cx="3600000" cy="3816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>
            <a:spLocks/>
          </p:cNvSpPr>
          <p:nvPr/>
        </p:nvSpPr>
        <p:spPr bwMode="gray">
          <a:xfrm>
            <a:off x="550800" y="1425600"/>
            <a:ext cx="7036737" cy="1096406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</p:spPr>
        <p:txBody>
          <a:bodyPr wrap="square" lIns="0" tIns="0" rIns="0" bIns="0" anchor="t">
            <a:noAutofit/>
          </a:bodyPr>
          <a:lstStyle/>
          <a:p>
            <a:pPr marL="0" lvl="1" defTabSz="864748" fontAlgn="base">
              <a:spcAft>
                <a:spcPts val="1200"/>
              </a:spcAft>
              <a:buClr>
                <a:srgbClr val="DB0011"/>
              </a:buClr>
              <a:buSzPct val="90000"/>
            </a:pPr>
            <a:r>
              <a:rPr lang="en-GB" sz="1600" dirty="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You have come to the bank to ask for </a:t>
            </a:r>
            <a:r>
              <a:rPr lang="en-GB" sz="1600" b="1" dirty="0">
                <a:latin typeface="Univers Next for HSBC Light" panose="020B0403030202020203" pitchFamily="34" charset="0"/>
                <a:ea typeface="ＭＳ Ｐゴシック"/>
              </a:rPr>
              <a:t>£3,000</a:t>
            </a:r>
            <a:r>
              <a:rPr lang="en-GB" sz="1600" dirty="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 to spend on a once in a lifetime holiday. Which would be the cheapest way to borrow that money?  </a:t>
            </a:r>
          </a:p>
          <a:p>
            <a:pPr marL="0" lvl="1" defTabSz="864748" fontAlgn="base">
              <a:buClr>
                <a:srgbClr val="DB0011"/>
              </a:buClr>
              <a:buSzPct val="90000"/>
            </a:pPr>
            <a:r>
              <a:rPr lang="en-GB" sz="1600" dirty="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Credit Card at </a:t>
            </a:r>
            <a:r>
              <a:rPr lang="en-GB" sz="1600" b="1" dirty="0">
                <a:latin typeface="Univers Next for HSBC Light" panose="020B0403030202020203" pitchFamily="34" charset="0"/>
                <a:ea typeface="ＭＳ Ｐゴシック"/>
              </a:rPr>
              <a:t>18.9%</a:t>
            </a:r>
            <a:r>
              <a:rPr lang="en-GB" sz="1600" dirty="0">
                <a:solidFill>
                  <a:srgbClr val="C00000"/>
                </a:solidFill>
                <a:latin typeface="Univers Next for HSBC Light" panose="020B0403030202020203" pitchFamily="34" charset="0"/>
                <a:ea typeface="ＭＳ Ｐゴシック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APR or Personal Loan at </a:t>
            </a:r>
            <a:r>
              <a:rPr lang="en-GB" sz="1600" b="1" dirty="0">
                <a:latin typeface="Univers Next for HSBC Light" panose="020B0403030202020203" pitchFamily="34" charset="0"/>
                <a:ea typeface="ＭＳ Ｐゴシック"/>
              </a:rPr>
              <a:t>18.9%</a:t>
            </a:r>
            <a:r>
              <a:rPr lang="en-GB" sz="1600" dirty="0">
                <a:solidFill>
                  <a:srgbClr val="C00000"/>
                </a:solidFill>
                <a:latin typeface="Univers Next for HSBC Light" panose="020B0403030202020203" pitchFamily="34" charset="0"/>
                <a:ea typeface="ＭＳ Ｐゴシック"/>
              </a:rPr>
              <a:t> </a:t>
            </a:r>
            <a:r>
              <a:rPr lang="en-GB" sz="1600" dirty="0">
                <a:latin typeface="Univers Next for HSBC Light" panose="020B0403030202020203" pitchFamily="34" charset="0"/>
                <a:ea typeface="ＭＳ Ｐゴシック"/>
              </a:rPr>
              <a:t>APR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ECDCD-B1B5-44BC-97A3-95685830C8B1}"/>
              </a:ext>
            </a:extLst>
          </p:cNvPr>
          <p:cNvSpPr txBox="1"/>
          <p:nvPr/>
        </p:nvSpPr>
        <p:spPr>
          <a:xfrm>
            <a:off x="806400" y="5220000"/>
            <a:ext cx="31519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Duration: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27 Years and an </a:t>
            </a:r>
            <a:br>
              <a:rPr lang="en-GB" sz="1400"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extra £4,192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 spent on interest.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F9A6B0-076B-7CF4-99A6-C172E9F36F29}"/>
              </a:ext>
            </a:extLst>
          </p:cNvPr>
          <p:cNvSpPr txBox="1"/>
          <p:nvPr/>
        </p:nvSpPr>
        <p:spPr>
          <a:xfrm>
            <a:off x="806401" y="3312000"/>
            <a:ext cx="32169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latin typeface="Univers Next for HSBC Light" panose="020B0403030202020203" pitchFamily="34" charset="0"/>
              </a:rPr>
              <a:t>Flexible:</a:t>
            </a:r>
            <a:r>
              <a:rPr lang="en-GB" sz="1400">
                <a:latin typeface="Univers Next for HSBC Light" panose="020B0403030202020203" pitchFamily="34" charset="0"/>
              </a:rPr>
              <a:t> At least 3% of balance.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BAF88F-4AA0-8689-2C77-510B5AEB53CF}"/>
              </a:ext>
            </a:extLst>
          </p:cNvPr>
          <p:cNvSpPr txBox="1"/>
          <p:nvPr/>
        </p:nvSpPr>
        <p:spPr>
          <a:xfrm>
            <a:off x="806400" y="3654000"/>
            <a:ext cx="3151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latin typeface="Univers Next for HSBC Light" panose="020B0403030202020203" pitchFamily="34" charset="0"/>
              </a:rPr>
              <a:t>Interest:</a:t>
            </a:r>
            <a:r>
              <a:rPr lang="en-GB" sz="1400">
                <a:latin typeface="Univers Next for HSBC Light" panose="020B0403030202020203" pitchFamily="34" charset="0"/>
              </a:rPr>
              <a:t> Added each month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on outstanding balance.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A7CA7-1FFC-3C36-2E51-1AF6EFB10F11}"/>
              </a:ext>
            </a:extLst>
          </p:cNvPr>
          <p:cNvSpPr txBox="1"/>
          <p:nvPr/>
        </p:nvSpPr>
        <p:spPr>
          <a:xfrm>
            <a:off x="806400" y="4438800"/>
            <a:ext cx="3151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latin typeface="Univers Next for HSBC Light" panose="020B0403030202020203" pitchFamily="34" charset="0"/>
              </a:rPr>
              <a:t>How long do you think it would </a:t>
            </a:r>
            <a:br>
              <a:rPr lang="en-GB" sz="1400" b="1">
                <a:latin typeface="Univers Next for HSBC Light" panose="020B0403030202020203" pitchFamily="34" charset="0"/>
              </a:rPr>
            </a:br>
            <a:r>
              <a:rPr lang="en-GB" sz="1400" b="1">
                <a:latin typeface="Univers Next for HSBC Light" panose="020B0403030202020203" pitchFamily="34" charset="0"/>
              </a:rPr>
              <a:t>take to pay off this debt?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4BB1E-3E09-1B2B-0E2D-904BA1454DEB}"/>
              </a:ext>
            </a:extLst>
          </p:cNvPr>
          <p:cNvSpPr txBox="1"/>
          <p:nvPr/>
        </p:nvSpPr>
        <p:spPr>
          <a:xfrm>
            <a:off x="4586400" y="3311999"/>
            <a:ext cx="32317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latin typeface="Univers Next for HSBC Light" panose="020B0403030202020203" pitchFamily="34" charset="0"/>
              </a:rPr>
              <a:t>Fixed Payment: </a:t>
            </a:r>
            <a:r>
              <a:rPr lang="en-GB" sz="1400">
                <a:latin typeface="Univers Next for HSBC Light" panose="020B0403030202020203" pitchFamily="34" charset="0"/>
              </a:rPr>
              <a:t>£75 a month.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3CAEB3-E8CE-4472-6BBC-06A9B6B6FEB8}"/>
              </a:ext>
            </a:extLst>
          </p:cNvPr>
          <p:cNvSpPr txBox="1"/>
          <p:nvPr/>
        </p:nvSpPr>
        <p:spPr>
          <a:xfrm>
            <a:off x="4586400" y="3654000"/>
            <a:ext cx="31510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latin typeface="Univers Next for HSBC Light" panose="020B0403030202020203" pitchFamily="34" charset="0"/>
              </a:rPr>
              <a:t>Interest: </a:t>
            </a:r>
            <a:r>
              <a:rPr lang="en-GB" sz="1400">
                <a:latin typeface="Univers Next for HSBC Light" panose="020B0403030202020203" pitchFamily="34" charset="0"/>
              </a:rPr>
              <a:t>Calculated at the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beginning of contract and </a:t>
            </a:r>
            <a:br>
              <a:rPr lang="en-GB" sz="1400">
                <a:latin typeface="Univers Next for HSBC Light" panose="020B0403030202020203" pitchFamily="34" charset="0"/>
              </a:rPr>
            </a:br>
            <a:r>
              <a:rPr lang="en-GB" sz="1400">
                <a:latin typeface="Univers Next for HSBC Light" panose="020B0403030202020203" pitchFamily="34" charset="0"/>
              </a:rPr>
              <a:t>added to the amount borrowed.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25335F-B623-95E1-E6AB-7656CB853669}"/>
              </a:ext>
            </a:extLst>
          </p:cNvPr>
          <p:cNvSpPr txBox="1"/>
          <p:nvPr/>
        </p:nvSpPr>
        <p:spPr>
          <a:xfrm>
            <a:off x="4586400" y="4438800"/>
            <a:ext cx="315102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Univers Next for HSBC Light" panose="020B0403030202020203" pitchFamily="34" charset="0"/>
                <a:ea typeface="ＭＳ Ｐゴシック"/>
              </a:rPr>
              <a:t>Duration: </a:t>
            </a:r>
            <a:r>
              <a:rPr lang="en-GB" sz="1400" dirty="0">
                <a:latin typeface="Univers Next for HSBC Light" panose="020B0403030202020203" pitchFamily="34" charset="0"/>
                <a:ea typeface="ＭＳ Ｐゴシック"/>
              </a:rPr>
              <a:t>Chosen at the beginning</a:t>
            </a:r>
          </a:p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Univers Next for HSBC Light" panose="020B0403030202020203" pitchFamily="34" charset="0"/>
                <a:ea typeface="ＭＳ Ｐゴシック"/>
              </a:rPr>
              <a:t>5 Years and an </a:t>
            </a:r>
            <a:r>
              <a:rPr lang="en-GB" sz="1400" b="1" dirty="0">
                <a:latin typeface="Univers Next for HSBC Light" panose="020B0403030202020203" pitchFamily="34" charset="0"/>
                <a:ea typeface="ＭＳ Ｐゴシック"/>
              </a:rPr>
              <a:t>extra £1,515</a:t>
            </a:r>
            <a:r>
              <a:rPr lang="en-GB" sz="1400" dirty="0">
                <a:latin typeface="Univers Next for HSBC Light" panose="020B0403030202020203" pitchFamily="34" charset="0"/>
                <a:ea typeface="ＭＳ Ｐゴシック"/>
              </a:rPr>
              <a:t> spent </a:t>
            </a:r>
            <a:br>
              <a:rPr lang="en-GB" sz="1400" dirty="0"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 dirty="0">
                <a:latin typeface="Univers Next for HSBC Light" panose="020B0403030202020203" pitchFamily="34" charset="0"/>
                <a:ea typeface="ＭＳ Ｐゴシック"/>
              </a:rPr>
              <a:t>on interest.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A2975-3FCF-BCE7-055A-94D9BB8F34A6}"/>
              </a:ext>
            </a:extLst>
          </p:cNvPr>
          <p:cNvSpPr txBox="1"/>
          <p:nvPr/>
        </p:nvSpPr>
        <p:spPr>
          <a:xfrm>
            <a:off x="4586400" y="5220000"/>
            <a:ext cx="300113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Loan is the cheaper option, </a:t>
            </a:r>
            <a:b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but you would lose the </a:t>
            </a:r>
            <a:b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additional consumer protection.</a:t>
            </a:r>
          </a:p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  <a:latin typeface="Univers Next for HSBC Light" panose="020B0403030202020203" pitchFamily="34" charset="0"/>
              <a:ea typeface="ＭＳ Ｐゴシック"/>
            </a:endParaRPr>
          </a:p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What could you do instead?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5C6E4803-8791-57CE-6DAE-8C6926A73BEF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Flexibility vs Fixed Payments</a:t>
            </a:r>
            <a:endParaRPr kumimoji="0" lang="en-GB" sz="4400" u="none" strike="noStrike" kern="0" cap="none" spc="-1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nivers Next for HSBC Thin" panose="020B0303030202020203" pitchFamily="34" charset="77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F091531-B45C-FA9A-D934-F35ADE0B6ACC}"/>
              </a:ext>
            </a:extLst>
          </p:cNvPr>
          <p:cNvSpPr txBox="1"/>
          <p:nvPr/>
        </p:nvSpPr>
        <p:spPr>
          <a:xfrm>
            <a:off x="8666504" y="2610000"/>
            <a:ext cx="3001137" cy="349973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Remember that you may be </a:t>
            </a:r>
            <a:b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able to overpay both to clear </a:t>
            </a:r>
            <a:b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solidFill>
                  <a:srgbClr val="000000"/>
                </a:solidFill>
                <a:latin typeface="Univers Next for HSBC Light" panose="020B0403030202020203" pitchFamily="34" charset="0"/>
                <a:ea typeface="ＭＳ Ｐゴシック"/>
              </a:rPr>
              <a:t>the interest quicker!</a:t>
            </a:r>
            <a:endParaRPr lang="en-GB" sz="140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If you pay the credit card off </a:t>
            </a:r>
            <a:br>
              <a:rPr lang="en-GB" sz="1400"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at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£108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per month (not just the minimum %) you would have </a:t>
            </a:r>
            <a:br>
              <a:rPr lang="en-GB" sz="1400">
                <a:latin typeface="Univers Next for HSBC Light" panose="020B0403030202020203" pitchFamily="34" charset="0"/>
                <a:ea typeface="ＭＳ Ｐゴシック"/>
              </a:rPr>
            </a:b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it paid back in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3 years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 and only an extra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£879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spent on interest. That is a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saving of £3,313</a:t>
            </a:r>
          </a:p>
          <a:p>
            <a:pPr marL="298450" marR="5080" indent="-285750">
              <a:spcAft>
                <a:spcPts val="105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If you pay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£108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off the loan each month instead of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£75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, it would be paid off in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2 years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and only an extra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£943 </a:t>
            </a:r>
            <a:r>
              <a:rPr lang="en-GB" sz="1400">
                <a:latin typeface="Univers Next for HSBC Light" panose="020B0403030202020203" pitchFamily="34" charset="0"/>
                <a:ea typeface="ＭＳ Ｐゴシック"/>
              </a:rPr>
              <a:t>spent on interest. That is a </a:t>
            </a:r>
            <a:r>
              <a:rPr lang="en-GB" sz="1400" b="1">
                <a:latin typeface="Univers Next for HSBC Light" panose="020B0403030202020203" pitchFamily="34" charset="0"/>
                <a:ea typeface="ＭＳ Ｐゴシック"/>
              </a:rPr>
              <a:t>saving of £716 </a:t>
            </a:r>
          </a:p>
          <a:p>
            <a:pPr marL="12700" marR="5080">
              <a:spcAft>
                <a:spcPts val="1050"/>
              </a:spcAft>
              <a:buClr>
                <a:srgbClr val="DB0011"/>
              </a:buClr>
              <a:buSzPct val="110000"/>
            </a:pPr>
            <a:endParaRPr lang="en-GB" sz="1400">
              <a:latin typeface="Univers Next for HSBC Light" panose="020B0403030202020203" pitchFamily="34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B23DED8-04E6-742D-2797-4C163B5CBDE7}"/>
              </a:ext>
            </a:extLst>
          </p:cNvPr>
          <p:cNvSpPr txBox="1"/>
          <p:nvPr/>
        </p:nvSpPr>
        <p:spPr>
          <a:xfrm>
            <a:off x="806400" y="2801416"/>
            <a:ext cx="3151953" cy="498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2000">
                <a:latin typeface="Univers Next for HSBC Light" panose="020B0403030202020203" pitchFamily="34" charset="0"/>
              </a:rPr>
              <a:t>Credit Card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FFFA8939-3BB0-6BDF-D00E-06F66E8098EA}"/>
              </a:ext>
            </a:extLst>
          </p:cNvPr>
          <p:cNvSpPr txBox="1"/>
          <p:nvPr/>
        </p:nvSpPr>
        <p:spPr>
          <a:xfrm>
            <a:off x="4585472" y="2801416"/>
            <a:ext cx="3151953" cy="498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2000">
                <a:latin typeface="Univers Next for HSBC Light" panose="020B0403030202020203" pitchFamily="34" charset="0"/>
              </a:rPr>
              <a:t>Personal Loan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01A30-BC23-2D04-D183-24E8C71AF4B4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0" name="Slide number">
            <a:extLst>
              <a:ext uri="{FF2B5EF4-FFF2-40B4-BE49-F238E27FC236}">
                <a16:creationId xmlns:a16="http://schemas.microsoft.com/office/drawing/2014/main" id="{FA5320E4-BD5C-52E9-2E30-414AFBAB89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40FD0-E391-D230-56C0-9C6055FA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60455" y="-802197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2" grpId="0"/>
      <p:bldP spid="19" grpId="0"/>
      <p:bldP spid="21" grpId="0"/>
      <p:bldP spid="23" grpId="0"/>
      <p:bldP spid="26" grpId="0"/>
      <p:bldP spid="12" grpId="0" build="p"/>
      <p:bldP spid="24" grpId="0" build="p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43D5C267-35F5-3FF3-E9D0-B8864324BAFB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Long Term Borrowing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6BCC817B-C787-5593-F079-F9035F70B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863027"/>
              </p:ext>
            </p:extLst>
          </p:nvPr>
        </p:nvGraphicFramePr>
        <p:xfrm>
          <a:off x="550799" y="1425600"/>
          <a:ext cx="7131600" cy="442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5035410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2897499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56562288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5-40 Years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Mortgages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b="1" i="0">
                          <a:solidFill>
                            <a:schemeClr val="bg1"/>
                          </a:solidFill>
                          <a:latin typeface="Univers Next for HSBC Light" panose="020B0403030202020203" pitchFamily="34" charset="0"/>
                        </a:rPr>
                        <a:t>Hire Purchase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24105"/>
                  </a:ext>
                </a:extLst>
              </a:tr>
              <a:tr h="1566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Pros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Enables you to buy your property</a:t>
                      </a:r>
                    </a:p>
                    <a:p>
                      <a:pPr marL="0" indent="0"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Higher % deposit unlocks better interest rates</a:t>
                      </a:r>
                    </a:p>
                    <a:p>
                      <a:pPr marL="0" indent="0"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Review payments as you </a:t>
                      </a:r>
                      <a:b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build equity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Buy a car with a 10% deposit</a:t>
                      </a:r>
                    </a:p>
                    <a:p>
                      <a:pPr marL="0" indent="0"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Manageable monthly repayments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Fixed payment for </a:t>
                      </a:r>
                      <a:br>
                        <a:rPr lang="en-GB" sz="14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400" b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a fixed duration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847"/>
                  </a:ext>
                </a:extLst>
              </a:tr>
              <a:tr h="2214000">
                <a:tc>
                  <a:txBody>
                    <a:bodyPr/>
                    <a:lstStyle/>
                    <a:p>
                      <a:pPr algn="l"/>
                      <a:r>
                        <a:rPr lang="en-GB" b="1">
                          <a:latin typeface="Univers Next for HSBC Light" panose="020B0403030202020203" pitchFamily="34" charset="0"/>
                        </a:rPr>
                        <a:t>Cons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400" b="0" i="0">
                          <a:solidFill>
                            <a:schemeClr val="dk1"/>
                          </a:solidFill>
                          <a:effectLst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You must save a deposit, </a:t>
                      </a:r>
                      <a:br>
                        <a:rPr lang="en-GB" sz="1400" b="0" i="0">
                          <a:solidFill>
                            <a:schemeClr val="dk1"/>
                          </a:solidFill>
                          <a:effectLst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0" i="0">
                          <a:solidFill>
                            <a:schemeClr val="dk1"/>
                          </a:solidFill>
                          <a:effectLst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(at least 5% of the property)</a:t>
                      </a:r>
                      <a:endParaRPr lang="en-GB" sz="1400" b="0" i="0">
                        <a:latin typeface="Univers Next for HSBC Light" panose="020B0403030202020203" pitchFamily="34" charset="0"/>
                      </a:endParaRP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400" b="0" i="0">
                          <a:latin typeface="Univers Next for HSBC Light" panose="020B0403030202020203" pitchFamily="34" charset="0"/>
                        </a:rPr>
                        <a:t>Interest rates could change when your mortgage is up for review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400" b="0" i="0">
                          <a:latin typeface="Univers Next for HSBC Light" panose="020B0403030202020203" pitchFamily="34" charset="0"/>
                        </a:rPr>
                        <a:t>If you are unable to pay you could lose your home</a:t>
                      </a:r>
                      <a:endParaRPr lang="en-GB" sz="1400">
                        <a:latin typeface="Univers Next for HSBC Light" panose="020B04030302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lang="en-GB" sz="1400">
                          <a:latin typeface="Univers Next for HSBC Light" panose="020B0403030202020203" pitchFamily="34" charset="0"/>
                        </a:rPr>
                        <a:t>You don’t own the car until </a:t>
                      </a:r>
                      <a:br>
                        <a:rPr lang="en-GB" sz="1400">
                          <a:latin typeface="Univers Next for HSBC Light" panose="020B0403030202020203" pitchFamily="34" charset="0"/>
                        </a:rPr>
                      </a:br>
                      <a:r>
                        <a:rPr lang="en-GB" sz="1400">
                          <a:latin typeface="Univers Next for HSBC Light" panose="020B0403030202020203" pitchFamily="34" charset="0"/>
                        </a:rPr>
                        <a:t>the final payment with a final payment due to transfer ownership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lang="en-GB" sz="1400">
                          <a:latin typeface="Univers Next for HSBC Light" panose="020B0403030202020203" pitchFamily="34" charset="0"/>
                        </a:rPr>
                        <a:t>You pay more due to interest charged on the purchase price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1050"/>
                        </a:spcAft>
                        <a:buFontTx/>
                        <a:buNone/>
                      </a:pPr>
                      <a:r>
                        <a:rPr lang="en-GB" sz="1400">
                          <a:latin typeface="Univers Next for HSBC Light" panose="020B0403030202020203" pitchFamily="34" charset="0"/>
                        </a:rPr>
                        <a:t>If you are unable to pay you could lose your car</a:t>
                      </a:r>
                    </a:p>
                  </a:txBody>
                  <a:tcPr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37384"/>
                  </a:ext>
                </a:extLst>
              </a:tr>
            </a:tbl>
          </a:graphicData>
        </a:graphic>
      </p:graphicFrame>
      <p:sp>
        <p:nvSpPr>
          <p:cNvPr id="15" name="object 7">
            <a:extLst>
              <a:ext uri="{FF2B5EF4-FFF2-40B4-BE49-F238E27FC236}">
                <a16:creationId xmlns:a16="http://schemas.microsoft.com/office/drawing/2014/main" id="{F599B1EE-DF10-75DB-3649-C0524EB6D0E4}"/>
              </a:ext>
            </a:extLst>
          </p:cNvPr>
          <p:cNvSpPr txBox="1"/>
          <p:nvPr/>
        </p:nvSpPr>
        <p:spPr>
          <a:xfrm>
            <a:off x="9146365" y="1080000"/>
            <a:ext cx="2722852" cy="3786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Why do I need to pay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a deposit? </a:t>
            </a:r>
            <a:endParaRPr lang="en-GB" sz="16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Why do I lose my asset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if I am unable to pay?</a:t>
            </a:r>
            <a:endParaRPr lang="en-GB" sz="16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What safeguards could I consider to help me pay the cost of borrowing?</a:t>
            </a:r>
            <a:endParaRPr lang="en-GB" sz="16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Failing to pay off your debts will negatively impact your credit score and financial health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9F4777-1784-F668-0511-23DCE479BF4F}"/>
              </a:ext>
            </a:extLst>
          </p:cNvPr>
          <p:cNvSpPr/>
          <p:nvPr/>
        </p:nvSpPr>
        <p:spPr>
          <a:xfrm>
            <a:off x="2420911" y="6084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Hire Purchase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7D2C41-7526-E308-9791-05C8BF95A928}"/>
              </a:ext>
            </a:extLst>
          </p:cNvPr>
          <p:cNvSpPr/>
          <p:nvPr/>
        </p:nvSpPr>
        <p:spPr>
          <a:xfrm>
            <a:off x="5311853" y="6084000"/>
            <a:ext cx="1890000" cy="540000"/>
          </a:xfrm>
          <a:prstGeom prst="rect">
            <a:avLst/>
          </a:prstGeom>
          <a:solidFill>
            <a:srgbClr val="DB0011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Mortgages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A04190-5175-256F-3FF7-EE72DD5BD6AD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AC94B86D-2A3C-4F35-6F15-10626D7731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34D1153-17DF-DCCD-0010-8D409B388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30831" y="4121092"/>
            <a:ext cx="2698750" cy="26987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92CEA5F-4EA2-9BA9-30EA-2DC860EF9227}"/>
              </a:ext>
            </a:extLst>
          </p:cNvPr>
          <p:cNvGrpSpPr/>
          <p:nvPr/>
        </p:nvGrpSpPr>
        <p:grpSpPr>
          <a:xfrm>
            <a:off x="7766510" y="0"/>
            <a:ext cx="4301257" cy="1349375"/>
            <a:chOff x="7766510" y="0"/>
            <a:chExt cx="4301257" cy="1349375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AD17563-3B1D-0115-8B64-A8A14E58ED79}"/>
                </a:ext>
              </a:extLst>
            </p:cNvPr>
            <p:cNvSpPr txBox="1"/>
            <p:nvPr/>
          </p:nvSpPr>
          <p:spPr>
            <a:xfrm>
              <a:off x="9147311" y="510567"/>
              <a:ext cx="2920456" cy="498238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2000" dirty="0">
                  <a:latin typeface="Univers Next for HSBC Light" panose="020B0403030202020203" pitchFamily="34" charset="0"/>
                </a:rPr>
                <a:t>Things to consider</a:t>
              </a:r>
            </a:p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endParaRPr lang="en-GB" sz="2000" dirty="0">
                <a:latin typeface="Univers Next for HSBC Light" panose="020B0403030202020203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C1CCD8D-7A8C-4862-2C06-CDFB6E39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66510" y="0"/>
              <a:ext cx="1349375" cy="13493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EF3911-5CA9-9DF1-C475-D3280F2E5D5A}"/>
              </a:ext>
            </a:extLst>
          </p:cNvPr>
          <p:cNvGrpSpPr/>
          <p:nvPr/>
        </p:nvGrpSpPr>
        <p:grpSpPr>
          <a:xfrm>
            <a:off x="1961911" y="1312280"/>
            <a:ext cx="2808000" cy="863600"/>
            <a:chOff x="1961911" y="1312280"/>
            <a:chExt cx="2808000" cy="86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A63530-B076-EDAB-A9C2-916BF49F4C4E}"/>
                </a:ext>
              </a:extLst>
            </p:cNvPr>
            <p:cNvSpPr/>
            <p:nvPr/>
          </p:nvSpPr>
          <p:spPr>
            <a:xfrm>
              <a:off x="1961911" y="1463700"/>
              <a:ext cx="280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4" name="Picture 3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DE327648-86A2-0C75-1C31-B5097DDC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111" y="1312280"/>
              <a:ext cx="863600" cy="8636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3ACD9-6F9C-1698-7EFA-BE95806B64B1}"/>
              </a:ext>
            </a:extLst>
          </p:cNvPr>
          <p:cNvGrpSpPr/>
          <p:nvPr/>
        </p:nvGrpSpPr>
        <p:grpSpPr>
          <a:xfrm>
            <a:off x="4852853" y="1314000"/>
            <a:ext cx="2808000" cy="863600"/>
            <a:chOff x="4852853" y="1314000"/>
            <a:chExt cx="2808000" cy="863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A14C9-23A4-C729-B7F0-5C78FFD34259}"/>
                </a:ext>
              </a:extLst>
            </p:cNvPr>
            <p:cNvSpPr/>
            <p:nvPr/>
          </p:nvSpPr>
          <p:spPr>
            <a:xfrm>
              <a:off x="4852853" y="1463700"/>
              <a:ext cx="2808000" cy="576000"/>
            </a:xfrm>
            <a:prstGeom prst="rect">
              <a:avLst/>
            </a:prstGeom>
            <a:solidFill>
              <a:srgbClr val="767676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tIns="90167" bIns="90167" rtlCol="0" anchor="ctr"/>
            <a:lstStyle/>
            <a:p>
              <a:pPr lvl="0" algn="ctr" defTabSz="916137">
                <a:defRPr/>
              </a:pPr>
              <a:endParaRPr lang="en-GB" sz="2400" b="1" kern="0" dirty="0">
                <a:solidFill>
                  <a:prstClr val="white"/>
                </a:solidFill>
                <a:highlight>
                  <a:srgbClr val="FFFF00"/>
                </a:highlight>
                <a:latin typeface="Univers Next for HSBC Regular" panose="020B0503030202020203" pitchFamily="34" charset="0"/>
              </a:endParaRPr>
            </a:p>
          </p:txBody>
        </p:sp>
        <p:pic>
          <p:nvPicPr>
            <p:cNvPr id="11" name="Picture 10" descr="A white question mark in a circle&#10;&#10;Description automatically generated">
              <a:extLst>
                <a:ext uri="{FF2B5EF4-FFF2-40B4-BE49-F238E27FC236}">
                  <a16:creationId xmlns:a16="http://schemas.microsoft.com/office/drawing/2014/main" id="{783B90A1-DA73-AC4D-9319-FCCED3C7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053" y="1314000"/>
              <a:ext cx="863600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4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AC42B43-F283-FA71-736B-AA6E0EA20938}"/>
              </a:ext>
            </a:extLst>
          </p:cNvPr>
          <p:cNvGrpSpPr/>
          <p:nvPr/>
        </p:nvGrpSpPr>
        <p:grpSpPr>
          <a:xfrm>
            <a:off x="-30411" y="4278271"/>
            <a:ext cx="2046411" cy="1877729"/>
            <a:chOff x="-30411" y="4278271"/>
            <a:chExt cx="2046411" cy="18777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FCA7A8-3437-A81F-CEE5-CC80ECDB9B4A}"/>
                </a:ext>
              </a:extLst>
            </p:cNvPr>
            <p:cNvGrpSpPr/>
            <p:nvPr/>
          </p:nvGrpSpPr>
          <p:grpSpPr>
            <a:xfrm>
              <a:off x="359999" y="4500000"/>
              <a:ext cx="1656001" cy="1656000"/>
              <a:chOff x="359999" y="4500000"/>
              <a:chExt cx="1656001" cy="1656000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B90CB7F-5A72-A5C6-4C1C-22E260577FCC}"/>
                  </a:ext>
                </a:extLst>
              </p:cNvPr>
              <p:cNvSpPr/>
              <p:nvPr/>
            </p:nvSpPr>
            <p:spPr>
              <a:xfrm>
                <a:off x="576000" y="47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4F52DAEF-D464-2081-4BCA-BE73EE8D8BE2}"/>
                  </a:ext>
                </a:extLst>
              </p:cNvPr>
              <p:cNvSpPr/>
              <p:nvPr/>
            </p:nvSpPr>
            <p:spPr>
              <a:xfrm>
                <a:off x="359999" y="4500000"/>
                <a:ext cx="972000" cy="1264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8A4F50C-79B3-5D69-C5F8-96E2B6FD74BE}"/>
                  </a:ext>
                </a:extLst>
              </p:cNvPr>
              <p:cNvSpPr txBox="1"/>
              <p:nvPr/>
            </p:nvSpPr>
            <p:spPr>
              <a:xfrm>
                <a:off x="576000" y="53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Hire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Purchase</a:t>
                </a:r>
              </a:p>
            </p:txBody>
          </p:sp>
        </p:grp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7F40CBB-5865-27D7-FD60-54274D56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-30411" y="4278271"/>
              <a:ext cx="1619250" cy="16192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6B2E50-04EF-085D-E507-48325C3078CE}"/>
              </a:ext>
            </a:extLst>
          </p:cNvPr>
          <p:cNvGrpSpPr/>
          <p:nvPr/>
        </p:nvGrpSpPr>
        <p:grpSpPr>
          <a:xfrm>
            <a:off x="1588839" y="3825362"/>
            <a:ext cx="2227161" cy="2330638"/>
            <a:chOff x="1588839" y="3825362"/>
            <a:chExt cx="2227161" cy="23306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525B95-3371-5817-39BE-5ABC8F84D24D}"/>
                </a:ext>
              </a:extLst>
            </p:cNvPr>
            <p:cNvGrpSpPr/>
            <p:nvPr/>
          </p:nvGrpSpPr>
          <p:grpSpPr>
            <a:xfrm>
              <a:off x="2160000" y="4500000"/>
              <a:ext cx="1656000" cy="1656000"/>
              <a:chOff x="2160000" y="4500000"/>
              <a:chExt cx="1656000" cy="1656000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392AFB5-ED87-0B4B-97F2-86803FD278A2}"/>
                  </a:ext>
                </a:extLst>
              </p:cNvPr>
              <p:cNvSpPr/>
              <p:nvPr/>
            </p:nvSpPr>
            <p:spPr>
              <a:xfrm>
                <a:off x="2376000" y="47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42A1FA5-7ACC-4856-56E0-84A65DF0FF27}"/>
                  </a:ext>
                </a:extLst>
              </p:cNvPr>
              <p:cNvSpPr/>
              <p:nvPr/>
            </p:nvSpPr>
            <p:spPr>
              <a:xfrm>
                <a:off x="2160000" y="4500000"/>
                <a:ext cx="864000" cy="9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7B617CC-B24C-FAFB-C3B9-3AF01F6C7807}"/>
                  </a:ext>
                </a:extLst>
              </p:cNvPr>
              <p:cNvSpPr txBox="1"/>
              <p:nvPr/>
            </p:nvSpPr>
            <p:spPr>
              <a:xfrm>
                <a:off x="2376000" y="53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Payday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Lender</a:t>
                </a:r>
              </a:p>
            </p:txBody>
          </p: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A4A9C66-4801-48B8-694D-F3D59417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88839" y="3825362"/>
              <a:ext cx="2159000" cy="2159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A7F454-402E-3FE1-88DB-0ADFCC285779}"/>
              </a:ext>
            </a:extLst>
          </p:cNvPr>
          <p:cNvGrpSpPr/>
          <p:nvPr/>
        </p:nvGrpSpPr>
        <p:grpSpPr>
          <a:xfrm>
            <a:off x="1902609" y="2156684"/>
            <a:ext cx="1913391" cy="2199316"/>
            <a:chOff x="1902609" y="2156684"/>
            <a:chExt cx="1913391" cy="21993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6A942A-540D-7DF8-7976-FCD04174E7B8}"/>
                </a:ext>
              </a:extLst>
            </p:cNvPr>
            <p:cNvGrpSpPr/>
            <p:nvPr/>
          </p:nvGrpSpPr>
          <p:grpSpPr>
            <a:xfrm>
              <a:off x="2159998" y="2700000"/>
              <a:ext cx="1656002" cy="1656000"/>
              <a:chOff x="2159998" y="2700000"/>
              <a:chExt cx="1656002" cy="1656000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88E09FD-6B9C-0850-45FB-10A95A4DD072}"/>
                  </a:ext>
                </a:extLst>
              </p:cNvPr>
              <p:cNvSpPr/>
              <p:nvPr/>
            </p:nvSpPr>
            <p:spPr>
              <a:xfrm>
                <a:off x="2376000" y="29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FB60D95-D4E7-FF7C-BC5B-5BFC4E056781}"/>
                  </a:ext>
                </a:extLst>
              </p:cNvPr>
              <p:cNvSpPr/>
              <p:nvPr/>
            </p:nvSpPr>
            <p:spPr>
              <a:xfrm>
                <a:off x="2159998" y="2700000"/>
                <a:ext cx="1386000" cy="77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47F3112-0D92-583A-199E-E254378A9FD7}"/>
                  </a:ext>
                </a:extLst>
              </p:cNvPr>
              <p:cNvSpPr txBox="1"/>
              <p:nvPr/>
            </p:nvSpPr>
            <p:spPr>
              <a:xfrm>
                <a:off x="2376000" y="35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Personal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Loan</a:t>
                </a:r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E0D647-E704-774C-8DE3-8B9A4BBA3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02609" y="2156684"/>
              <a:ext cx="1889125" cy="18891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r="45467" b="664"/>
          <a:stretch/>
        </p:blipFill>
        <p:spPr>
          <a:xfrm>
            <a:off x="7844400" y="0"/>
            <a:ext cx="51796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23" y="132355"/>
            <a:ext cx="5168705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Univers Next for HSBC Light" panose="020B0403030202020203" pitchFamily="34" charset="0"/>
              </a:rPr>
              <a:t>Typical Rates of Interest</a:t>
            </a: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000FDA41-F872-83BD-A4B6-5BBAEEDFF1F4}"/>
              </a:ext>
            </a:extLst>
          </p:cNvPr>
          <p:cNvSpPr txBox="1">
            <a:spLocks/>
          </p:cNvSpPr>
          <p:nvPr/>
        </p:nvSpPr>
        <p:spPr>
          <a:xfrm>
            <a:off x="550800" y="453375"/>
            <a:ext cx="114253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Thin" panose="020B0303030202020203" pitchFamily="34" charset="77"/>
              </a:rPr>
              <a:t>Buying Options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13E92E-B3DA-F71F-D5C9-9DC76DCC58CA}"/>
              </a:ext>
            </a:extLst>
          </p:cNvPr>
          <p:cNvSpPr txBox="1"/>
          <p:nvPr/>
        </p:nvSpPr>
        <p:spPr>
          <a:xfrm>
            <a:off x="550799" y="1425600"/>
            <a:ext cx="6480000" cy="1245647"/>
          </a:xfrm>
          <a:prstGeom prst="rect">
            <a:avLst/>
          </a:prstGeom>
          <a:noFill/>
        </p:spPr>
        <p:txBody>
          <a:bodyPr wrap="square" lIns="0" tIns="14400" rIns="0" bIns="0" rtlCol="0">
            <a:spAutoFit/>
          </a:bodyPr>
          <a:lstStyle/>
          <a:p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Charlie would like to buy a car but doesn’t have the money in savings, so decides to </a:t>
            </a: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borrow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 some money to complete the purchase. There are several ways of financing this deal, all with varying rates of interest. Charlie would like to borrow £5,000 and repay it over 3yrs.</a:t>
            </a:r>
          </a:p>
          <a:p>
            <a:endParaRPr lang="en-US" sz="16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9B9BE8-E7B4-91A8-7F92-B729A997D8E3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Module 3 – Session 5 – </a:t>
            </a:r>
            <a:r>
              <a:rPr lang="en-GB" sz="1000" b="0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Borrowing</a:t>
            </a:r>
            <a:r>
              <a:rPr lang="en-GB" sz="100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 and Interest</a:t>
            </a:r>
            <a:endParaRPr lang="en-US" sz="1000" b="0" i="0" dirty="0">
              <a:solidFill>
                <a:schemeClr val="bg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172" name="Slide number">
            <a:extLst>
              <a:ext uri="{FF2B5EF4-FFF2-40B4-BE49-F238E27FC236}">
                <a16:creationId xmlns:a16="http://schemas.microsoft.com/office/drawing/2014/main" id="{AFB2D565-0F21-D741-83DA-97674F5E95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bg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>
              <a:solidFill>
                <a:schemeClr val="bg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74" name="Graphic 173">
            <a:extLst>
              <a:ext uri="{FF2B5EF4-FFF2-40B4-BE49-F238E27FC236}">
                <a16:creationId xmlns:a16="http://schemas.microsoft.com/office/drawing/2014/main" id="{3ECA484A-D730-F634-B819-0F239E4AF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600000">
            <a:off x="4081723" y="2783593"/>
            <a:ext cx="3508375" cy="35083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9935E7C-9945-FE92-7F24-F523A8DCD696}"/>
              </a:ext>
            </a:extLst>
          </p:cNvPr>
          <p:cNvGrpSpPr/>
          <p:nvPr/>
        </p:nvGrpSpPr>
        <p:grpSpPr>
          <a:xfrm>
            <a:off x="119268" y="2365354"/>
            <a:ext cx="1896732" cy="1990646"/>
            <a:chOff x="119268" y="2365354"/>
            <a:chExt cx="1896732" cy="199064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46DB86-D6C4-8A47-5BDF-7D073E29B214}"/>
                </a:ext>
              </a:extLst>
            </p:cNvPr>
            <p:cNvGrpSpPr/>
            <p:nvPr/>
          </p:nvGrpSpPr>
          <p:grpSpPr>
            <a:xfrm>
              <a:off x="360000" y="2700000"/>
              <a:ext cx="1656000" cy="1656000"/>
              <a:chOff x="360000" y="2700000"/>
              <a:chExt cx="1656000" cy="1656000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483842E-1ABA-0C79-1B5A-0EAC5C4EDF0A}"/>
                  </a:ext>
                </a:extLst>
              </p:cNvPr>
              <p:cNvSpPr/>
              <p:nvPr/>
            </p:nvSpPr>
            <p:spPr>
              <a:xfrm>
                <a:off x="576000" y="29160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6E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13C0725-7F4C-EA16-7257-E0D295EAE7D2}"/>
                  </a:ext>
                </a:extLst>
              </p:cNvPr>
              <p:cNvSpPr txBox="1"/>
              <p:nvPr/>
            </p:nvSpPr>
            <p:spPr>
              <a:xfrm>
                <a:off x="576000" y="3595634"/>
                <a:ext cx="13285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Credit</a:t>
                </a:r>
              </a:p>
              <a:p>
                <a:pPr algn="r"/>
                <a:r>
                  <a:rPr lang="en-US" sz="2200" dirty="0">
                    <a:latin typeface="Univers Next for HSBC Thin" panose="020B0303030202020203" pitchFamily="34" charset="77"/>
                  </a:rPr>
                  <a:t>Card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BF480B5-8335-B3A8-C053-1FECAD225732}"/>
                  </a:ext>
                </a:extLst>
              </p:cNvPr>
              <p:cNvSpPr/>
              <p:nvPr/>
            </p:nvSpPr>
            <p:spPr>
              <a:xfrm>
                <a:off x="360000" y="2700000"/>
                <a:ext cx="936000" cy="9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293357E-7D8E-5F5F-84D9-A9F1A97F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19268" y="2365354"/>
              <a:ext cx="1619250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1518</Words>
  <Application>Microsoft Office PowerPoint</Application>
  <PresentationFormat>Widescreen</PresentationFormat>
  <Paragraphs>232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Light</vt:lpstr>
      <vt:lpstr>Univers Next for HSBC Regular</vt:lpstr>
      <vt:lpstr>Univers Next for HSBC Thin</vt:lpstr>
      <vt:lpstr>UniversNextforHSBC-Light</vt:lpstr>
      <vt:lpstr>Wingdings</vt:lpstr>
      <vt:lpstr>Wingdings 2</vt:lpstr>
      <vt:lpstr>3_Office Theme</vt:lpstr>
      <vt:lpstr>Non-Message Driven</vt:lpstr>
      <vt:lpstr>PowerPoint Presentation</vt:lpstr>
      <vt:lpstr>Borrowing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Rates of Interest</vt:lpstr>
      <vt:lpstr>PowerPoint Presentation</vt:lpstr>
      <vt:lpstr>PowerPoint Presentation</vt:lpstr>
    </vt:vector>
  </TitlesOfParts>
  <Company>HSBC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Borrowing Money and Credit Score Part 1: Borrowing</dc:title>
  <dc:creator>Harrison GREEN</dc:creator>
  <cp:lastModifiedBy>Annette WHALLEY</cp:lastModifiedBy>
  <cp:revision>51</cp:revision>
  <dcterms:created xsi:type="dcterms:W3CDTF">2023-08-07T12:48:53Z</dcterms:created>
  <dcterms:modified xsi:type="dcterms:W3CDTF">2024-09-13T12:09:11Z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2024-09-13T12:09:10Z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74251d78-8761-4106-9760-308c83042fca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