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722" r:id="rId2"/>
  </p:sldMasterIdLst>
  <p:notesMasterIdLst>
    <p:notesMasterId r:id="rId14"/>
  </p:notesMasterIdLst>
  <p:sldIdLst>
    <p:sldId id="363" r:id="rId3"/>
    <p:sldId id="356" r:id="rId4"/>
    <p:sldId id="375" r:id="rId5"/>
    <p:sldId id="380" r:id="rId6"/>
    <p:sldId id="382" r:id="rId7"/>
    <p:sldId id="383" r:id="rId8"/>
    <p:sldId id="287" r:id="rId9"/>
    <p:sldId id="384" r:id="rId10"/>
    <p:sldId id="376" r:id="rId11"/>
    <p:sldId id="316" r:id="rId12"/>
    <p:sldId id="3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618" userDrawn="1">
          <p15:clr>
            <a:srgbClr val="A4A3A4"/>
          </p15:clr>
        </p15:guide>
        <p15:guide id="3" pos="347" userDrawn="1">
          <p15:clr>
            <a:srgbClr val="A4A3A4"/>
          </p15:clr>
        </p15:guide>
        <p15:guide id="4" pos="7333" userDrawn="1">
          <p15:clr>
            <a:srgbClr val="A4A3A4"/>
          </p15:clr>
        </p15:guide>
        <p15:guide id="5" orient="horz" pos="913" userDrawn="1">
          <p15:clr>
            <a:srgbClr val="A4A3A4"/>
          </p15:clr>
        </p15:guide>
        <p15:guide id="6" pos="4679" userDrawn="1">
          <p15:clr>
            <a:srgbClr val="A4A3A4"/>
          </p15:clr>
        </p15:guide>
        <p15:guide id="7" pos="2298" userDrawn="1">
          <p15:clr>
            <a:srgbClr val="A4A3A4"/>
          </p15:clr>
        </p15:guide>
        <p15:guide id="8" orient="horz" pos="3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0A5F812-FA77-F672-E465-5516A0E22D0C}" name="Nick Coombes" initials="NC" userId="Nick Coombes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0011"/>
    <a:srgbClr val="C03954"/>
    <a:srgbClr val="EBEBEA"/>
    <a:srgbClr val="71A056"/>
    <a:srgbClr val="FF00FF"/>
    <a:srgbClr val="767676"/>
    <a:srgbClr val="EC7046"/>
    <a:srgbClr val="D7D8D6"/>
    <a:srgbClr val="E8E8E7"/>
    <a:srgbClr val="63C2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–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–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23" autoAdjust="0"/>
    <p:restoredTop sz="74853" autoAdjust="0"/>
  </p:normalViewPr>
  <p:slideViewPr>
    <p:cSldViewPr snapToGrid="0">
      <p:cViewPr varScale="1">
        <p:scale>
          <a:sx n="81" d="100"/>
          <a:sy n="81" d="100"/>
        </p:scale>
        <p:origin x="2004" y="60"/>
      </p:cViewPr>
      <p:guideLst>
        <p:guide orient="horz" pos="618"/>
        <p:guide pos="347"/>
        <p:guide pos="7333"/>
        <p:guide orient="horz" pos="913"/>
        <p:guide pos="4679"/>
        <p:guide pos="2298"/>
        <p:guide orient="horz" pos="3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10" d="100"/>
        <a:sy n="110" d="100"/>
      </p:scale>
      <p:origin x="0" y="0"/>
    </p:cViewPr>
  </p:notesTextViewPr>
  <p:notesViewPr>
    <p:cSldViewPr snapToGrid="0">
      <p:cViewPr varScale="1">
        <p:scale>
          <a:sx n="145" d="100"/>
          <a:sy n="145" d="100"/>
        </p:scale>
        <p:origin x="488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8/10/relationships/authors" Target="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551A8-C33A-4505-8743-445035E56B3F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071B0-F000-4A36-9913-D1B5A1F7C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702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 </a:t>
            </a:r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1C01A2-815F-1C4A-9BCB-F073B78CAA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860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3" y="746125"/>
            <a:ext cx="6559550" cy="3690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 algn="l" defTabSz="1377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C00000"/>
              </a:buClr>
              <a:buFont typeface="Wingdings" panose="05000000000000000000" pitchFamily="2" charset="2"/>
              <a:buNone/>
            </a:pPr>
            <a:endParaRPr lang="en-GB" dirty="0">
              <a:latin typeface="Univers Next for HSBC Regular" panose="020B0503030202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32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6AA542-1BEB-429B-B120-4C7A998E8845}" type="slidenum">
              <a:rPr kumimoji="0" lang="en-GB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rPr>
              <a:pPr marL="0" marR="0" lvl="0" indent="0" algn="r" defTabSz="93326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091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150"/>
              </a:lnSpc>
              <a:spcBef>
                <a:spcPts val="1200"/>
              </a:spcBef>
            </a:pPr>
            <a:endParaRPr lang="en-GB" sz="1200" b="0" kern="1200" baseline="0" dirty="0">
              <a:solidFill>
                <a:schemeClr val="tx1"/>
              </a:solidFill>
              <a:effectLst/>
              <a:latin typeface="Times New Roman" pitchFamily="18" charset="0"/>
              <a:ea typeface="ＭＳ Ｐゴシック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9071B0-F000-4A36-9913-D1B5A1F7C3E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446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1C01A2-815F-1C4A-9BCB-F073B78CAA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542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1C01A2-815F-1C4A-9BCB-F073B78CAA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739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1C01A2-815F-1C4A-9BCB-F073B78CAA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1555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1C01A2-815F-1C4A-9BCB-F073B78CAA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738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1C01A2-815F-1C4A-9BCB-F073B78CAA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030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1C01A2-815F-1C4A-9BCB-F073B78CAA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8474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BB49-A62D-4379-9D4E-906C96DEC85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9055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BB49-A62D-4379-9D4E-906C96DEC85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3159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7" y="-24608"/>
            <a:ext cx="12176812" cy="6882608"/>
          </a:xfrm>
          <a:prstGeom prst="rect">
            <a:avLst/>
          </a:prstGeom>
        </p:spPr>
      </p:pic>
      <p:sp>
        <p:nvSpPr>
          <p:cNvPr id="2" name="Footer Placeholder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4" name="Co-branding logo" hidden="1"/>
          <p:cNvGrpSpPr/>
          <p:nvPr userDrawn="1"/>
        </p:nvGrpSpPr>
        <p:grpSpPr>
          <a:xfrm>
            <a:off x="2522537" y="5925543"/>
            <a:ext cx="1259514" cy="698324"/>
            <a:chOff x="2117251" y="6274418"/>
            <a:chExt cx="1071243" cy="738413"/>
          </a:xfrm>
        </p:grpSpPr>
        <p:cxnSp>
          <p:nvCxnSpPr>
            <p:cNvPr id="15" name="Straight Connector 14" hidden="1"/>
            <p:cNvCxnSpPr/>
            <p:nvPr userDrawn="1"/>
          </p:nvCxnSpPr>
          <p:spPr bwMode="auto">
            <a:xfrm flipH="1">
              <a:off x="2117251" y="6296568"/>
              <a:ext cx="1" cy="69411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Rectangle 15" hidden="1"/>
            <p:cNvSpPr/>
            <p:nvPr userDrawn="1"/>
          </p:nvSpPr>
          <p:spPr bwMode="auto">
            <a:xfrm>
              <a:off x="2192615" y="6274418"/>
              <a:ext cx="995879" cy="738413"/>
            </a:xfrm>
            <a:prstGeom prst="rect">
              <a:avLst/>
            </a:prstGeom>
            <a:solidFill>
              <a:schemeClr val="bg1">
                <a:alpha val="43922"/>
              </a:schemeClr>
            </a:solidFill>
            <a:ln w="635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09812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5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CO-BRANDING LOGO</a:t>
              </a:r>
            </a:p>
          </p:txBody>
        </p:sp>
      </p:grpSp>
      <p:sp>
        <p:nvSpPr>
          <p:cNvPr id="27" name="Date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80987" y="1685134"/>
            <a:ext cx="2687764" cy="17464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noAutofit/>
          </a:bodyPr>
          <a:lstStyle>
            <a:lvl1pPr eaLnBrk="0" hangingPunct="0">
              <a:spcBef>
                <a:spcPct val="20000"/>
              </a:spcBef>
              <a:defRPr lang="en-US" sz="1411" b="1" kern="1200" dirty="0" smtClean="0">
                <a:solidFill>
                  <a:schemeClr val="tx1"/>
                </a:solidFill>
                <a:latin typeface="+mj-lt"/>
                <a:ea typeface="SimHei"/>
                <a:cs typeface="Arial" charset="0"/>
              </a:defRPr>
            </a:lvl1pPr>
          </a:lstStyle>
          <a:p>
            <a:pPr lvl="0" eaLnBrk="0" hangingPunct="0">
              <a:spcBef>
                <a:spcPct val="20000"/>
              </a:spcBef>
            </a:pPr>
            <a:r>
              <a:rPr lang="en-US"/>
              <a:t>Date: XXXX</a:t>
            </a:r>
          </a:p>
        </p:txBody>
      </p:sp>
      <p:sp>
        <p:nvSpPr>
          <p:cNvPr id="26" name="Prepared by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80987" y="2014757"/>
            <a:ext cx="2687764" cy="17464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noAutofit/>
          </a:bodyPr>
          <a:lstStyle>
            <a:lvl1pPr>
              <a:defRPr lang="en-US" sz="1411" b="1" kern="1200" dirty="0" smtClean="0">
                <a:solidFill>
                  <a:schemeClr val="tx1"/>
                </a:solidFill>
                <a:latin typeface="+mj-lt"/>
                <a:ea typeface="SimHei"/>
                <a:cs typeface="Arial" charset="0"/>
              </a:defRPr>
            </a:lvl1pPr>
          </a:lstStyle>
          <a:p>
            <a:pPr lvl="0" eaLnBrk="0" hangingPunct="0">
              <a:spcBef>
                <a:spcPct val="20000"/>
              </a:spcBef>
            </a:pPr>
            <a:r>
              <a:rPr lang="en-US"/>
              <a:t>Prepared by: XXXX</a:t>
            </a:r>
          </a:p>
        </p:txBody>
      </p:sp>
      <p:sp>
        <p:nvSpPr>
          <p:cNvPr id="25" name="Master subtitle"/>
          <p:cNvSpPr>
            <a:spLocks noGrp="1" noChangeArrowheads="1"/>
          </p:cNvSpPr>
          <p:nvPr userDrawn="1">
            <p:ph type="subTitle" sz="quarter" idx="1"/>
          </p:nvPr>
        </p:nvSpPr>
        <p:spPr>
          <a:xfrm>
            <a:off x="480986" y="888779"/>
            <a:ext cx="11213355" cy="37838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ClrTx/>
              <a:buFontTx/>
              <a:buNone/>
              <a:defRPr sz="3057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24" name="Master title"/>
          <p:cNvSpPr>
            <a:spLocks noGrp="1" noChangeArrowheads="1"/>
          </p:cNvSpPr>
          <p:nvPr userDrawn="1">
            <p:ph type="ctrTitle" sz="quarter"/>
          </p:nvPr>
        </p:nvSpPr>
        <p:spPr>
          <a:xfrm>
            <a:off x="480987" y="392882"/>
            <a:ext cx="11213355" cy="378388"/>
          </a:xfrm>
          <a:prstGeom prst="rect">
            <a:avLst/>
          </a:prstGeom>
        </p:spPr>
        <p:txBody>
          <a:bodyPr wrap="square" bIns="0">
            <a:noAutofit/>
          </a:bodyPr>
          <a:lstStyle>
            <a:lvl1pPr>
              <a:lnSpc>
                <a:spcPct val="100000"/>
              </a:lnSpc>
              <a:defRPr sz="3057" b="1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pic>
        <p:nvPicPr>
          <p:cNvPr id="4" name="HSBC Masterbrand RGBW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5" name="HSBC Masterbrand MonoB" hidden="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6" name="HSBC Masterbrand MonoW" hidden="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auto">
          <a:xfrm>
            <a:off x="15188" y="1"/>
            <a:ext cx="12176812" cy="6882608"/>
          </a:xfrm>
          <a:prstGeom prst="rect">
            <a:avLst/>
          </a:prstGeom>
          <a:solidFill>
            <a:srgbClr val="000000">
              <a:alpha val="10196"/>
            </a:srgb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6474" tIns="43237" rIns="86474" bIns="4323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1220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567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4806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8025" y="1028763"/>
            <a:ext cx="11502311" cy="293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4" y="3840481"/>
            <a:ext cx="8538855" cy="25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7312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3303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39EA3-B50B-EC53-DF8D-9939FBF4B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80494"/>
            <a:ext cx="11090274" cy="83635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4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B406909-1C50-4C1D-9F0A-F3E3CEB04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84099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807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+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39EA3-B50B-EC53-DF8D-9939FBF4B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80494"/>
            <a:ext cx="11090274" cy="83635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4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873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F9F0C4-11BB-55D5-0BD6-0F5705129259}"/>
              </a:ext>
            </a:extLst>
          </p:cNvPr>
          <p:cNvSpPr txBox="1"/>
          <p:nvPr userDrawn="1"/>
        </p:nvSpPr>
        <p:spPr>
          <a:xfrm>
            <a:off x="4657068" y="6433345"/>
            <a:ext cx="66938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i="0" dirty="0">
                <a:latin typeface="Univers Next for HSBC Light" panose="020B0403030202020203" pitchFamily="34" charset="0"/>
              </a:rPr>
              <a:t>Module 1 – Session 1 – </a:t>
            </a:r>
            <a:r>
              <a:rPr lang="en-GB" sz="100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Income and Money</a:t>
            </a:r>
            <a:endParaRPr lang="en-US" sz="1000" b="0" i="0" dirty="0">
              <a:latin typeface="Univers Next for HSBC Light" panose="020B0403030202020203" pitchFamily="34" charset="0"/>
            </a:endParaRP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7C28ADA2-1FE8-D75A-17FF-7FE6D8B70C7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1353207" y="6433345"/>
            <a:ext cx="64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altLang="zh-TW" sz="1000" b="0" i="0" kern="1200" dirty="0">
              <a:solidFill>
                <a:schemeClr val="tx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3AD26BB-939C-3DA6-B622-3C89C0A19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80494"/>
            <a:ext cx="11090274" cy="83635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4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70179D7-3A30-5DD5-3F12-63A543C6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546" y="1457072"/>
            <a:ext cx="11090275" cy="4351338"/>
          </a:xfrm>
        </p:spPr>
        <p:txBody>
          <a:bodyPr lIns="0" tIns="0" rIns="0" bIns="0">
            <a:normAutofit/>
          </a:bodyPr>
          <a:lstStyle>
            <a:lvl1pPr>
              <a:defRPr sz="1600" b="0" i="0">
                <a:latin typeface="Univers Next for HSBC Light" panose="020B0403030202020203" pitchFamily="34" charset="0"/>
              </a:defRPr>
            </a:lvl1pPr>
            <a:lvl2pPr>
              <a:defRPr sz="1600" b="0" i="0">
                <a:latin typeface="Univers Next for HSBC Light" panose="020B0403030202020203" pitchFamily="34" charset="0"/>
              </a:defRPr>
            </a:lvl2pPr>
            <a:lvl3pPr>
              <a:defRPr sz="1600" b="0" i="0">
                <a:latin typeface="Univers Next for HSBC Light" panose="020B0403030202020203" pitchFamily="34" charset="0"/>
              </a:defRPr>
            </a:lvl3pPr>
            <a:lvl4pPr>
              <a:defRPr sz="1600" b="0" i="0">
                <a:latin typeface="Univers Next for HSBC Light" panose="020B0403030202020203" pitchFamily="34" charset="0"/>
              </a:defRPr>
            </a:lvl4pPr>
            <a:lvl5pPr>
              <a:defRPr sz="1600" b="0" i="0">
                <a:latin typeface="Univers Next for HSBC Light" panose="020B0403030202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558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91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2" name="Master subtitle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80986" y="888779"/>
            <a:ext cx="11213355" cy="378388"/>
          </a:xfrm>
          <a:prstGeom prst="rect">
            <a:avLst/>
          </a:prstGeom>
        </p:spPr>
        <p:txBody>
          <a:bodyPr wrap="square" lIns="0" tIns="0">
            <a:noAutofit/>
          </a:bodyPr>
          <a:lstStyle>
            <a:lvl1pPr marL="0" indent="0">
              <a:buClrTx/>
              <a:buFontTx/>
              <a:buNone/>
              <a:defRPr lang="en-GB" sz="3057" b="1" baseline="0" noProof="0" dirty="0" smtClean="0">
                <a:solidFill>
                  <a:srgbClr val="FFFFFF"/>
                </a:solidFill>
                <a:latin typeface="+mj-lt"/>
                <a:ea typeface="SimHei"/>
                <a:cs typeface="+mj-cs"/>
              </a:defRPr>
            </a:lvl1pPr>
          </a:lstStyle>
          <a:p>
            <a:pPr lvl="0" algn="l" defTabSz="1370058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"/>
          <p:cNvSpPr>
            <a:spLocks noChangeArrowheads="1"/>
          </p:cNvSpPr>
          <p:nvPr userDrawn="1"/>
        </p:nvSpPr>
        <p:spPr bwMode="gray">
          <a:xfrm>
            <a:off x="5995167" y="6345768"/>
            <a:ext cx="201667" cy="16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176" b="0" i="0" baseline="0" smtClean="0">
                <a:solidFill>
                  <a:schemeClr val="bg1"/>
                </a:solidFill>
                <a:latin typeface="+mn-lt"/>
                <a:ea typeface="SimHei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altLang="zh-TW" sz="1176" b="0" i="0" baseline="0">
              <a:solidFill>
                <a:schemeClr val="bg1"/>
              </a:solidFill>
              <a:latin typeface="+mn-lt"/>
              <a:ea typeface="SimHei"/>
            </a:endParaRPr>
          </a:p>
        </p:txBody>
      </p:sp>
      <p:pic>
        <p:nvPicPr>
          <p:cNvPr id="2" name="HSBC Masterbrand RGBB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4" name="HSBC Masterbrand RGBW" hidden="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6" name="HSBC Masterbrand MonoB" hidden="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7" name="HSBC Masterbrand MonoW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818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Master subtitle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80986" y="888779"/>
            <a:ext cx="11213355" cy="378388"/>
          </a:xfrm>
          <a:prstGeom prst="rect">
            <a:avLst/>
          </a:prstGeom>
        </p:spPr>
        <p:txBody>
          <a:bodyPr wrap="square" lIns="0" tIns="0">
            <a:noAutofit/>
          </a:bodyPr>
          <a:lstStyle>
            <a:lvl1pPr>
              <a:defRPr lang="en-GB" sz="3057" b="1" noProof="0" dirty="0" smtClean="0">
                <a:solidFill>
                  <a:schemeClr val="bg1"/>
                </a:solidFill>
                <a:latin typeface="+mj-lt"/>
                <a:cs typeface="+mj-cs"/>
              </a:defRPr>
            </a:lvl1pPr>
          </a:lstStyle>
          <a:p>
            <a:pPr lvl="0" defTabSz="1370058">
              <a:lnSpc>
                <a:spcPct val="100000"/>
              </a:lnSpc>
              <a:spcBef>
                <a:spcPct val="0"/>
              </a:spcBef>
              <a:buClrTx/>
              <a:buFontTx/>
            </a:pPr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"/>
          <p:cNvSpPr>
            <a:spLocks noChangeArrowheads="1"/>
          </p:cNvSpPr>
          <p:nvPr userDrawn="1"/>
        </p:nvSpPr>
        <p:spPr bwMode="gray">
          <a:xfrm>
            <a:off x="5995167" y="6345768"/>
            <a:ext cx="201667" cy="16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176" b="0" i="0" baseline="0" smtClean="0">
                <a:solidFill>
                  <a:schemeClr val="bg1"/>
                </a:solidFill>
                <a:latin typeface="+mn-lt"/>
                <a:ea typeface="SimHei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altLang="zh-TW" sz="1176" b="0" i="0" baseline="0">
              <a:solidFill>
                <a:schemeClr val="bg1"/>
              </a:solidFill>
              <a:latin typeface="+mn-lt"/>
              <a:ea typeface="SimHei"/>
            </a:endParaRPr>
          </a:p>
        </p:txBody>
      </p:sp>
      <p:pic>
        <p:nvPicPr>
          <p:cNvPr id="2" name="HSBC Masterbrand RGBB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5" name="HSBC Masterbrand RGBW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6" name="HSBC Masterbrand MonoB" hidden="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7" name="HSBC Masterbrand MonoW" hidden="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41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2" name="Master subtitle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80986" y="888779"/>
            <a:ext cx="11213355" cy="378388"/>
          </a:xfrm>
          <a:prstGeom prst="rect">
            <a:avLst/>
          </a:prstGeom>
        </p:spPr>
        <p:txBody>
          <a:bodyPr wrap="square" lIns="0" tIns="0">
            <a:noAutofit/>
          </a:bodyPr>
          <a:lstStyle>
            <a:lvl1pPr>
              <a:defRPr lang="en-GB" sz="3057" b="1" noProof="0" dirty="0" smtClean="0">
                <a:solidFill>
                  <a:srgbClr val="FFFFFF"/>
                </a:solidFill>
                <a:latin typeface="+mj-lt"/>
                <a:cs typeface="+mj-cs"/>
              </a:defRPr>
            </a:lvl1pPr>
          </a:lstStyle>
          <a:p>
            <a:pPr lvl="0" defTabSz="1370058">
              <a:lnSpc>
                <a:spcPct val="100000"/>
              </a:lnSpc>
              <a:spcBef>
                <a:spcPct val="0"/>
              </a:spcBef>
              <a:buClrTx/>
              <a:buFontTx/>
            </a:pPr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"/>
          <p:cNvSpPr>
            <a:spLocks noChangeArrowheads="1"/>
          </p:cNvSpPr>
          <p:nvPr userDrawn="1"/>
        </p:nvSpPr>
        <p:spPr bwMode="gray">
          <a:xfrm>
            <a:off x="5995167" y="6345768"/>
            <a:ext cx="201667" cy="16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176" b="0" i="0" baseline="0" smtClean="0">
                <a:solidFill>
                  <a:schemeClr val="bg1"/>
                </a:solidFill>
                <a:latin typeface="+mn-lt"/>
                <a:ea typeface="SimHei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altLang="zh-TW" sz="1176" b="0" i="0" baseline="0">
              <a:solidFill>
                <a:schemeClr val="bg1"/>
              </a:solidFill>
              <a:latin typeface="+mn-lt"/>
              <a:ea typeface="SimHei"/>
            </a:endParaRPr>
          </a:p>
        </p:txBody>
      </p:sp>
      <p:pic>
        <p:nvPicPr>
          <p:cNvPr id="2" name="HSBC Masterbrand RGBB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5" name="HSBC Masterbrand RGBW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6" name="HSBC Masterbrand MonoB" hidden="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7" name="HSBC Masterbrand MonoW" hidden="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43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Master subtitle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80986" y="888779"/>
            <a:ext cx="11213355" cy="378388"/>
          </a:xfrm>
          <a:prstGeom prst="rect">
            <a:avLst/>
          </a:prstGeom>
        </p:spPr>
        <p:txBody>
          <a:bodyPr wrap="square" lIns="0" tIns="0">
            <a:noAutofit/>
          </a:bodyPr>
          <a:lstStyle>
            <a:lvl1pPr marL="0" indent="0">
              <a:buClrTx/>
              <a:buFontTx/>
              <a:buNone/>
              <a:defRPr lang="en-GB" sz="3057" b="1" baseline="0" noProof="0" dirty="0" smtClean="0">
                <a:solidFill>
                  <a:schemeClr val="tx1"/>
                </a:solidFill>
                <a:latin typeface="+mj-lt"/>
                <a:ea typeface="SimHei"/>
                <a:cs typeface="+mj-cs"/>
              </a:defRPr>
            </a:lvl1pPr>
          </a:lstStyle>
          <a:p>
            <a:pPr lvl="0" algn="l" defTabSz="1370058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767676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"/>
          <p:cNvSpPr>
            <a:spLocks noChangeArrowheads="1"/>
          </p:cNvSpPr>
          <p:nvPr userDrawn="1"/>
        </p:nvSpPr>
        <p:spPr bwMode="gray">
          <a:xfrm>
            <a:off x="5995167" y="6345768"/>
            <a:ext cx="201667" cy="16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176" b="0" i="0" baseline="0" smtClean="0">
                <a:solidFill>
                  <a:schemeClr val="tx1"/>
                </a:solidFill>
                <a:latin typeface="+mn-lt"/>
                <a:ea typeface="SimHei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altLang="zh-TW" sz="1176" b="0" i="0" baseline="0">
              <a:solidFill>
                <a:schemeClr val="tx1"/>
              </a:solidFill>
              <a:latin typeface="+mn-lt"/>
              <a:ea typeface="SimHei"/>
            </a:endParaRPr>
          </a:p>
        </p:txBody>
      </p:sp>
      <p:pic>
        <p:nvPicPr>
          <p:cNvPr id="2" name="HSBC Masterbrand RGBB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5" name="HSBC Masterbrand RGBW" hidden="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6" name="HSBC Masterbrand MonoB" hidden="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7" name="HSBC Masterbrand MonoW" hidden="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979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2" name="Master subtitle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80986" y="888779"/>
            <a:ext cx="11213355" cy="378388"/>
          </a:xfrm>
          <a:prstGeom prst="rect">
            <a:avLst/>
          </a:prstGeom>
        </p:spPr>
        <p:txBody>
          <a:bodyPr wrap="square" lIns="0" tIns="0">
            <a:noAutofit/>
          </a:bodyPr>
          <a:lstStyle>
            <a:lvl1pPr marL="0" indent="0">
              <a:buClrTx/>
              <a:buFontTx/>
              <a:buNone/>
              <a:defRPr lang="en-GB" sz="3057" b="1" baseline="0" noProof="0" dirty="0" smtClean="0">
                <a:solidFill>
                  <a:schemeClr val="tx1"/>
                </a:solidFill>
                <a:latin typeface="+mj-lt"/>
                <a:ea typeface="SimHei"/>
                <a:cs typeface="+mj-cs"/>
              </a:defRPr>
            </a:lvl1pPr>
          </a:lstStyle>
          <a:p>
            <a:pPr lvl="0" algn="l" defTabSz="1370058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HSBC Masterbrand RGBB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3" name="HSBC Masterbrand RGBW" hidden="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6" name="HSBC Masterbrand MonoB" hidden="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7" name="HSBC Masterbrand MonoW" hidden="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62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33" y="326792"/>
            <a:ext cx="11217685" cy="2931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5292" y="704141"/>
            <a:ext cx="11217685" cy="3256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16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83799" y="1234078"/>
            <a:ext cx="11210219" cy="500694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3674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3"/>
          <p:cNvSpPr>
            <a:spLocks noChangeAspect="1" noChangeArrowheads="1" noTextEdit="1"/>
          </p:cNvSpPr>
          <p:nvPr userDrawn="1"/>
        </p:nvSpPr>
        <p:spPr bwMode="auto">
          <a:xfrm>
            <a:off x="4735320" y="2855498"/>
            <a:ext cx="2721362" cy="114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511" tIns="53755" rIns="107511" bIns="53755" numCol="1" anchor="t" anchorCtr="0" compatLnSpc="1">
            <a:prstTxWarp prst="textNoShape">
              <a:avLst/>
            </a:prstTxWarp>
          </a:bodyPr>
          <a:lstStyle/>
          <a:p>
            <a:endParaRPr lang="en-US" sz="1411"/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5935481" y="6305518"/>
            <a:ext cx="302373" cy="225197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7511" tIns="53755" rIns="107511" bIns="5375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09812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05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3232785" y="2282010"/>
            <a:ext cx="5726432" cy="2293975"/>
            <a:chOff x="4433888" y="3424238"/>
            <a:chExt cx="809625" cy="403225"/>
          </a:xfrm>
        </p:grpSpPr>
        <p:sp>
          <p:nvSpPr>
            <p:cNvPr id="25" name="Rectangle 5"/>
            <p:cNvSpPr>
              <a:spLocks noChangeArrowheads="1"/>
            </p:cNvSpPr>
            <p:nvPr userDrawn="1"/>
          </p:nvSpPr>
          <p:spPr bwMode="auto">
            <a:xfrm>
              <a:off x="4635501" y="3424238"/>
              <a:ext cx="404813" cy="403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11"/>
            </a:p>
          </p:txBody>
        </p:sp>
        <p:sp>
          <p:nvSpPr>
            <p:cNvPr id="26" name="Freeform 6"/>
            <p:cNvSpPr>
              <a:spLocks/>
            </p:cNvSpPr>
            <p:nvPr userDrawn="1"/>
          </p:nvSpPr>
          <p:spPr bwMode="auto">
            <a:xfrm>
              <a:off x="5040313" y="3424238"/>
              <a:ext cx="203200" cy="403225"/>
            </a:xfrm>
            <a:custGeom>
              <a:avLst/>
              <a:gdLst>
                <a:gd name="T0" fmla="*/ 128 w 128"/>
                <a:gd name="T1" fmla="*/ 127 h 254"/>
                <a:gd name="T2" fmla="*/ 0 w 128"/>
                <a:gd name="T3" fmla="*/ 0 h 254"/>
                <a:gd name="T4" fmla="*/ 0 w 128"/>
                <a:gd name="T5" fmla="*/ 254 h 254"/>
                <a:gd name="T6" fmla="*/ 128 w 128"/>
                <a:gd name="T7" fmla="*/ 12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254">
                  <a:moveTo>
                    <a:pt x="128" y="127"/>
                  </a:moveTo>
                  <a:lnTo>
                    <a:pt x="0" y="0"/>
                  </a:lnTo>
                  <a:lnTo>
                    <a:pt x="0" y="254"/>
                  </a:lnTo>
                  <a:lnTo>
                    <a:pt x="128" y="127"/>
                  </a:lnTo>
                  <a:close/>
                </a:path>
              </a:pathLst>
            </a:custGeom>
            <a:solidFill>
              <a:srgbClr val="DB0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11"/>
            </a:p>
          </p:txBody>
        </p:sp>
        <p:sp>
          <p:nvSpPr>
            <p:cNvPr id="27" name="Freeform 7"/>
            <p:cNvSpPr>
              <a:spLocks/>
            </p:cNvSpPr>
            <p:nvPr userDrawn="1"/>
          </p:nvSpPr>
          <p:spPr bwMode="auto">
            <a:xfrm>
              <a:off x="4635501" y="3424238"/>
              <a:ext cx="404813" cy="201613"/>
            </a:xfrm>
            <a:custGeom>
              <a:avLst/>
              <a:gdLst>
                <a:gd name="T0" fmla="*/ 128 w 255"/>
                <a:gd name="T1" fmla="*/ 127 h 127"/>
                <a:gd name="T2" fmla="*/ 255 w 255"/>
                <a:gd name="T3" fmla="*/ 0 h 127"/>
                <a:gd name="T4" fmla="*/ 0 w 255"/>
                <a:gd name="T5" fmla="*/ 0 h 127"/>
                <a:gd name="T6" fmla="*/ 128 w 255"/>
                <a:gd name="T7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5" h="127">
                  <a:moveTo>
                    <a:pt x="128" y="127"/>
                  </a:moveTo>
                  <a:lnTo>
                    <a:pt x="255" y="0"/>
                  </a:lnTo>
                  <a:lnTo>
                    <a:pt x="0" y="0"/>
                  </a:lnTo>
                  <a:lnTo>
                    <a:pt x="128" y="127"/>
                  </a:lnTo>
                  <a:close/>
                </a:path>
              </a:pathLst>
            </a:custGeom>
            <a:solidFill>
              <a:srgbClr val="DB0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11"/>
            </a:p>
          </p:txBody>
        </p:sp>
        <p:sp>
          <p:nvSpPr>
            <p:cNvPr id="28" name="Freeform 8"/>
            <p:cNvSpPr>
              <a:spLocks/>
            </p:cNvSpPr>
            <p:nvPr userDrawn="1"/>
          </p:nvSpPr>
          <p:spPr bwMode="auto">
            <a:xfrm>
              <a:off x="4433888" y="3424238"/>
              <a:ext cx="201613" cy="403225"/>
            </a:xfrm>
            <a:custGeom>
              <a:avLst/>
              <a:gdLst>
                <a:gd name="T0" fmla="*/ 0 w 127"/>
                <a:gd name="T1" fmla="*/ 127 h 254"/>
                <a:gd name="T2" fmla="*/ 127 w 127"/>
                <a:gd name="T3" fmla="*/ 254 h 254"/>
                <a:gd name="T4" fmla="*/ 127 w 127"/>
                <a:gd name="T5" fmla="*/ 0 h 254"/>
                <a:gd name="T6" fmla="*/ 0 w 127"/>
                <a:gd name="T7" fmla="*/ 12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254">
                  <a:moveTo>
                    <a:pt x="0" y="127"/>
                  </a:moveTo>
                  <a:lnTo>
                    <a:pt x="127" y="254"/>
                  </a:lnTo>
                  <a:lnTo>
                    <a:pt x="127" y="0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DB0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11"/>
            </a:p>
          </p:txBody>
        </p:sp>
        <p:sp>
          <p:nvSpPr>
            <p:cNvPr id="29" name="Freeform 9"/>
            <p:cNvSpPr>
              <a:spLocks/>
            </p:cNvSpPr>
            <p:nvPr userDrawn="1"/>
          </p:nvSpPr>
          <p:spPr bwMode="auto">
            <a:xfrm>
              <a:off x="4635501" y="3625850"/>
              <a:ext cx="404813" cy="201613"/>
            </a:xfrm>
            <a:custGeom>
              <a:avLst/>
              <a:gdLst>
                <a:gd name="T0" fmla="*/ 128 w 255"/>
                <a:gd name="T1" fmla="*/ 0 h 127"/>
                <a:gd name="T2" fmla="*/ 0 w 255"/>
                <a:gd name="T3" fmla="*/ 127 h 127"/>
                <a:gd name="T4" fmla="*/ 255 w 255"/>
                <a:gd name="T5" fmla="*/ 127 h 127"/>
                <a:gd name="T6" fmla="*/ 128 w 255"/>
                <a:gd name="T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5" h="127">
                  <a:moveTo>
                    <a:pt x="128" y="0"/>
                  </a:moveTo>
                  <a:lnTo>
                    <a:pt x="0" y="127"/>
                  </a:lnTo>
                  <a:lnTo>
                    <a:pt x="255" y="127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DB0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11"/>
            </a:p>
          </p:txBody>
        </p:sp>
      </p:grpSp>
    </p:spTree>
    <p:extLst>
      <p:ext uri="{BB962C8B-B14F-4D97-AF65-F5344CB8AC3E}">
        <p14:creationId xmlns:p14="http://schemas.microsoft.com/office/powerpoint/2010/main" val="2162791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875" y="1312590"/>
            <a:ext cx="11400381" cy="293129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065342" y="497150"/>
            <a:ext cx="2718671" cy="254173"/>
          </a:xfrm>
        </p:spPr>
        <p:txBody>
          <a:bodyPr/>
          <a:lstStyle/>
          <a:p>
            <a:fld id="{1E899A84-0A7C-4488-B245-0310F52DBB7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306638" y="1773239"/>
            <a:ext cx="1716087" cy="11525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306638" y="3078480"/>
            <a:ext cx="1716087" cy="3098484"/>
          </a:xfrm>
        </p:spPr>
        <p:txBody>
          <a:bodyPr>
            <a:noAutofit/>
          </a:bodyPr>
          <a:lstStyle>
            <a:lvl1pPr marL="182560" indent="-182560">
              <a:defRPr sz="1050"/>
            </a:lvl1pPr>
            <a:lvl2pPr marL="355594" indent="-173035">
              <a:defRPr sz="1050"/>
            </a:lvl2pPr>
            <a:lvl3pPr marL="538154" indent="-182560">
              <a:defRPr sz="1050"/>
            </a:lvl3pPr>
            <a:lvl4pPr marL="720713" indent="-182560">
              <a:defRPr sz="1050"/>
            </a:lvl4pPr>
            <a:lvl5pPr marL="893748" indent="-177797">
              <a:defRPr sz="105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383458" y="1773239"/>
            <a:ext cx="1716087" cy="11525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Drag picture to placeholder or click icon to add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383458" y="3078480"/>
            <a:ext cx="1716087" cy="3098484"/>
          </a:xfrm>
        </p:spPr>
        <p:txBody>
          <a:bodyPr>
            <a:noAutofit/>
          </a:bodyPr>
          <a:lstStyle>
            <a:lvl1pPr marL="182560" indent="-182560">
              <a:defRPr sz="1050"/>
            </a:lvl1pPr>
            <a:lvl2pPr marL="355594" indent="-173035">
              <a:defRPr sz="1050"/>
            </a:lvl2pPr>
            <a:lvl3pPr marL="538154" indent="-182560">
              <a:defRPr sz="1050"/>
            </a:lvl3pPr>
            <a:lvl4pPr marL="720713" indent="-182560">
              <a:defRPr sz="1050"/>
            </a:lvl4pPr>
            <a:lvl5pPr marL="893748" indent="-177797">
              <a:defRPr sz="105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6211405" y="1773239"/>
            <a:ext cx="1716087" cy="11525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Drag picture to placeholder or click icon to add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6211405" y="3078480"/>
            <a:ext cx="1716087" cy="3098484"/>
          </a:xfrm>
        </p:spPr>
        <p:txBody>
          <a:bodyPr>
            <a:noAutofit/>
          </a:bodyPr>
          <a:lstStyle>
            <a:lvl1pPr marL="182560" indent="-182560">
              <a:defRPr sz="1050"/>
            </a:lvl1pPr>
            <a:lvl2pPr marL="355594" indent="-173035">
              <a:defRPr sz="1050"/>
            </a:lvl2pPr>
            <a:lvl3pPr marL="538154" indent="-182560">
              <a:defRPr sz="1050"/>
            </a:lvl3pPr>
            <a:lvl4pPr marL="720713" indent="-182560">
              <a:defRPr sz="1050"/>
            </a:lvl4pPr>
            <a:lvl5pPr marL="893748" indent="-177797">
              <a:defRPr sz="105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4239978" y="1773239"/>
            <a:ext cx="1716087" cy="11525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Drag picture to placeholder or click icon to add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4239978" y="3078480"/>
            <a:ext cx="1716087" cy="3098484"/>
          </a:xfrm>
        </p:spPr>
        <p:txBody>
          <a:bodyPr>
            <a:noAutofit/>
          </a:bodyPr>
          <a:lstStyle>
            <a:lvl1pPr marL="182560" indent="-182560">
              <a:defRPr sz="1050"/>
            </a:lvl1pPr>
            <a:lvl2pPr marL="355594" indent="-173035">
              <a:defRPr sz="1050"/>
            </a:lvl2pPr>
            <a:lvl3pPr marL="538154" indent="-182560">
              <a:defRPr sz="1050"/>
            </a:lvl3pPr>
            <a:lvl4pPr marL="720713" indent="-182560">
              <a:defRPr sz="1050"/>
            </a:lvl4pPr>
            <a:lvl5pPr marL="893748" indent="-177797">
              <a:defRPr sz="105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10067925" y="1773239"/>
            <a:ext cx="1716087" cy="11525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Drag picture to placeholder or click icon to add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10067925" y="3078480"/>
            <a:ext cx="1716087" cy="3098484"/>
          </a:xfrm>
        </p:spPr>
        <p:txBody>
          <a:bodyPr>
            <a:noAutofit/>
          </a:bodyPr>
          <a:lstStyle>
            <a:lvl1pPr marL="182560" indent="-182560">
              <a:defRPr sz="1050"/>
            </a:lvl1pPr>
            <a:lvl2pPr marL="355594" indent="-173035">
              <a:defRPr sz="1050"/>
            </a:lvl2pPr>
            <a:lvl3pPr marL="538154" indent="-182560">
              <a:defRPr sz="1050"/>
            </a:lvl3pPr>
            <a:lvl4pPr marL="720713" indent="-182560">
              <a:defRPr sz="1050"/>
            </a:lvl4pPr>
            <a:lvl5pPr marL="893748" indent="-177797">
              <a:defRPr sz="105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24"/>
          </p:nvPr>
        </p:nvSpPr>
        <p:spPr>
          <a:xfrm>
            <a:off x="8134586" y="1773239"/>
            <a:ext cx="1716087" cy="11525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Drag picture to placeholder or click icon to add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5"/>
          </p:nvPr>
        </p:nvSpPr>
        <p:spPr>
          <a:xfrm>
            <a:off x="8134586" y="3078480"/>
            <a:ext cx="1716087" cy="3098484"/>
          </a:xfrm>
        </p:spPr>
        <p:txBody>
          <a:bodyPr>
            <a:noAutofit/>
          </a:bodyPr>
          <a:lstStyle>
            <a:lvl1pPr marL="182560" indent="-182560">
              <a:defRPr sz="1050"/>
            </a:lvl1pPr>
            <a:lvl2pPr marL="355594" indent="-173035">
              <a:defRPr sz="1050"/>
            </a:lvl2pPr>
            <a:lvl3pPr marL="538154" indent="-182560">
              <a:defRPr sz="1050"/>
            </a:lvl3pPr>
            <a:lvl4pPr marL="720713" indent="-182560">
              <a:defRPr sz="1050"/>
            </a:lvl4pPr>
            <a:lvl5pPr marL="893748" indent="-177797">
              <a:defRPr sz="105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51F9C7-A8A4-45FE-A48B-C3D0FB959577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903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587991" y="347928"/>
            <a:ext cx="11217685" cy="293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zh-TW"/>
              <a:t>Click to edit Master title style</a:t>
            </a:r>
          </a:p>
        </p:txBody>
      </p:sp>
      <p:sp>
        <p:nvSpPr>
          <p:cNvPr id="28" name="Footer Placeholder 2"/>
          <p:cNvSpPr>
            <a:spLocks noGrp="1"/>
          </p:cNvSpPr>
          <p:nvPr>
            <p:ph type="ftr" sz="quarter" idx="3"/>
          </p:nvPr>
        </p:nvSpPr>
        <p:spPr bwMode="gray">
          <a:xfrm>
            <a:off x="8981350" y="6347913"/>
            <a:ext cx="2721626" cy="160014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 altLang="zh-TW" sz="1176" b="0" i="0" kern="1200" smtClean="0">
                <a:solidFill>
                  <a:srgbClr val="D7D8D6"/>
                </a:solidFill>
                <a:latin typeface="+mj-lt"/>
                <a:ea typeface="SimHei"/>
                <a:cs typeface="Arial" charset="0"/>
              </a:defRPr>
            </a:lvl1pPr>
          </a:lstStyle>
          <a:p>
            <a:endParaRPr lang="en-US"/>
          </a:p>
        </p:txBody>
      </p:sp>
      <p:grpSp>
        <p:nvGrpSpPr>
          <p:cNvPr id="11" name="Background grid" hidden="1"/>
          <p:cNvGrpSpPr/>
          <p:nvPr userDrawn="1"/>
        </p:nvGrpSpPr>
        <p:grpSpPr>
          <a:xfrm>
            <a:off x="492758" y="415863"/>
            <a:ext cx="11213950" cy="5826598"/>
            <a:chOff x="419101" y="439737"/>
            <a:chExt cx="9537698" cy="6161088"/>
          </a:xfrm>
        </p:grpSpPr>
        <p:sp>
          <p:nvSpPr>
            <p:cNvPr id="12" name="Rectangle 446" hidden="1"/>
            <p:cNvSpPr>
              <a:spLocks noChangeArrowheads="1"/>
            </p:cNvSpPr>
            <p:nvPr/>
          </p:nvSpPr>
          <p:spPr bwMode="auto">
            <a:xfrm>
              <a:off x="8805991" y="439737"/>
              <a:ext cx="1150808" cy="576263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321" tIns="45162" rIns="90321" bIns="45162" anchor="ctr"/>
            <a:lstStyle>
              <a:lvl1pPr defTabSz="9017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017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017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017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017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defTabSz="9017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defTabSz="9017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defTabSz="9017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defTabSz="9017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lnSpc>
                  <a:spcPts val="823"/>
                </a:lnSpc>
                <a:defRPr/>
              </a:pPr>
              <a:r>
                <a:rPr lang="en-GB" altLang="en-US" sz="941" b="0">
                  <a:solidFill>
                    <a:schemeClr val="bg1">
                      <a:lumMod val="75000"/>
                    </a:schemeClr>
                  </a:solidFill>
                </a:rPr>
                <a:t>Third party logo</a:t>
              </a:r>
            </a:p>
          </p:txBody>
        </p:sp>
        <p:sp>
          <p:nvSpPr>
            <p:cNvPr id="13" name="Rectangle 204" hidden="1"/>
            <p:cNvSpPr>
              <a:spLocks noChangeArrowheads="1"/>
            </p:cNvSpPr>
            <p:nvPr userDrawn="1"/>
          </p:nvSpPr>
          <p:spPr bwMode="auto">
            <a:xfrm>
              <a:off x="419101" y="1333501"/>
              <a:ext cx="4673509" cy="2543555"/>
            </a:xfrm>
            <a:prstGeom prst="rect">
              <a:avLst/>
            </a:prstGeom>
            <a:noFill/>
            <a:ln w="6350" algn="ctr">
              <a:solidFill>
                <a:srgbClr val="A5A6A9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defRPr/>
              </a:pPr>
              <a:endParaRPr lang="en-US" altLang="en-US" sz="1411"/>
            </a:p>
          </p:txBody>
        </p:sp>
        <p:sp>
          <p:nvSpPr>
            <p:cNvPr id="14" name="Rectangle 206" hidden="1"/>
            <p:cNvSpPr>
              <a:spLocks noChangeArrowheads="1"/>
            </p:cNvSpPr>
            <p:nvPr userDrawn="1"/>
          </p:nvSpPr>
          <p:spPr bwMode="auto">
            <a:xfrm>
              <a:off x="419101" y="4059936"/>
              <a:ext cx="4673509" cy="2540889"/>
            </a:xfrm>
            <a:prstGeom prst="rect">
              <a:avLst/>
            </a:prstGeom>
            <a:noFill/>
            <a:ln w="6350" algn="ctr">
              <a:solidFill>
                <a:srgbClr val="A5A6A9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defRPr/>
              </a:pPr>
              <a:endParaRPr lang="en-US" altLang="en-US" sz="1411"/>
            </a:p>
          </p:txBody>
        </p:sp>
        <p:sp>
          <p:nvSpPr>
            <p:cNvPr id="15" name="Rectangle 223" hidden="1"/>
            <p:cNvSpPr>
              <a:spLocks noChangeArrowheads="1"/>
            </p:cNvSpPr>
            <p:nvPr userDrawn="1"/>
          </p:nvSpPr>
          <p:spPr bwMode="auto">
            <a:xfrm>
              <a:off x="5280548" y="1333501"/>
              <a:ext cx="4671361" cy="2543555"/>
            </a:xfrm>
            <a:prstGeom prst="rect">
              <a:avLst/>
            </a:prstGeom>
            <a:noFill/>
            <a:ln w="6350" algn="ctr">
              <a:solidFill>
                <a:srgbClr val="A5A6A9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defRPr/>
              </a:pPr>
              <a:endParaRPr lang="en-US" altLang="en-US" sz="1411"/>
            </a:p>
          </p:txBody>
        </p:sp>
        <p:sp>
          <p:nvSpPr>
            <p:cNvPr id="16" name="Rectangle 224" hidden="1"/>
            <p:cNvSpPr>
              <a:spLocks noChangeArrowheads="1"/>
            </p:cNvSpPr>
            <p:nvPr userDrawn="1"/>
          </p:nvSpPr>
          <p:spPr bwMode="auto">
            <a:xfrm>
              <a:off x="5280548" y="4059936"/>
              <a:ext cx="4671361" cy="2540889"/>
            </a:xfrm>
            <a:prstGeom prst="rect">
              <a:avLst/>
            </a:prstGeom>
            <a:noFill/>
            <a:ln w="6350" algn="ctr">
              <a:solidFill>
                <a:srgbClr val="A5A6A9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defRPr/>
              </a:pPr>
              <a:endParaRPr lang="en-US" altLang="en-US" sz="1411"/>
            </a:p>
          </p:txBody>
        </p:sp>
      </p:grpSp>
      <p:cxnSp>
        <p:nvCxnSpPr>
          <p:cNvPr id="18" name="Straight Connector 17"/>
          <p:cNvCxnSpPr/>
          <p:nvPr userDrawn="1"/>
        </p:nvCxnSpPr>
        <p:spPr bwMode="auto">
          <a:xfrm>
            <a:off x="478493" y="641057"/>
            <a:ext cx="11440414" cy="19043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MSIPCMContentMarking" descr="{&quot;HashCode&quot;:1316537984,&quot;Placement&quot;:&quot;Footer&quot;,&quot;Top&quot;:519.343,&quot;Left&quot;:454.760162,&quot;SlideWidth&quot;:960,&quot;SlideHeight&quot;:540}">
            <a:extLst>
              <a:ext uri="{FF2B5EF4-FFF2-40B4-BE49-F238E27FC236}">
                <a16:creationId xmlns:a16="http://schemas.microsoft.com/office/drawing/2014/main" id="{4AE24454-F475-0746-D089-E4FDB4D2C454}"/>
              </a:ext>
            </a:extLst>
          </p:cNvPr>
          <p:cNvSpPr txBox="1"/>
          <p:nvPr userDrawn="1"/>
        </p:nvSpPr>
        <p:spPr>
          <a:xfrm>
            <a:off x="5775454" y="6595656"/>
            <a:ext cx="641091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664361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hdr="0" ftr="0" dt="0"/>
  <p:txStyles>
    <p:titleStyle>
      <a:lvl1pPr algn="l" defTabSz="13700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16" b="1" baseline="0">
          <a:solidFill>
            <a:schemeClr val="tx1"/>
          </a:solidFill>
          <a:latin typeface="+mj-lt"/>
          <a:ea typeface="SimHei"/>
          <a:cs typeface="+mj-cs"/>
        </a:defRPr>
      </a:lvl1pPr>
      <a:lvl2pPr algn="l" defTabSz="13700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86">
          <a:solidFill>
            <a:schemeClr val="tx2"/>
          </a:solidFill>
          <a:latin typeface="Arial" charset="0"/>
          <a:cs typeface="Arial" charset="0"/>
        </a:defRPr>
      </a:lvl2pPr>
      <a:lvl3pPr algn="l" defTabSz="13700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86">
          <a:solidFill>
            <a:schemeClr val="tx2"/>
          </a:solidFill>
          <a:latin typeface="Arial" charset="0"/>
          <a:cs typeface="Arial" charset="0"/>
        </a:defRPr>
      </a:lvl3pPr>
      <a:lvl4pPr algn="l" defTabSz="13700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86">
          <a:solidFill>
            <a:schemeClr val="tx2"/>
          </a:solidFill>
          <a:latin typeface="Arial" charset="0"/>
          <a:cs typeface="Arial" charset="0"/>
        </a:defRPr>
      </a:lvl4pPr>
      <a:lvl5pPr algn="l" defTabSz="13700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86">
          <a:solidFill>
            <a:schemeClr val="tx2"/>
          </a:solidFill>
          <a:latin typeface="Arial" charset="0"/>
          <a:cs typeface="Arial" charset="0"/>
        </a:defRPr>
      </a:lvl5pPr>
      <a:lvl6pPr marL="537571" algn="l" defTabSz="1304729" rtl="0" fontAlgn="base">
        <a:spcBef>
          <a:spcPct val="0"/>
        </a:spcBef>
        <a:spcAft>
          <a:spcPct val="0"/>
        </a:spcAft>
        <a:defRPr sz="2822">
          <a:solidFill>
            <a:schemeClr val="accent1"/>
          </a:solidFill>
          <a:latin typeface="Arial" charset="0"/>
          <a:cs typeface="Arial" charset="0"/>
        </a:defRPr>
      </a:lvl6pPr>
      <a:lvl7pPr marL="1075142" algn="l" defTabSz="1304729" rtl="0" fontAlgn="base">
        <a:spcBef>
          <a:spcPct val="0"/>
        </a:spcBef>
        <a:spcAft>
          <a:spcPct val="0"/>
        </a:spcAft>
        <a:defRPr sz="2822">
          <a:solidFill>
            <a:schemeClr val="accent1"/>
          </a:solidFill>
          <a:latin typeface="Arial" charset="0"/>
          <a:cs typeface="Arial" charset="0"/>
        </a:defRPr>
      </a:lvl7pPr>
      <a:lvl8pPr marL="1612712" algn="l" defTabSz="1304729" rtl="0" fontAlgn="base">
        <a:spcBef>
          <a:spcPct val="0"/>
        </a:spcBef>
        <a:spcAft>
          <a:spcPct val="0"/>
        </a:spcAft>
        <a:defRPr sz="2822">
          <a:solidFill>
            <a:schemeClr val="accent1"/>
          </a:solidFill>
          <a:latin typeface="Arial" charset="0"/>
          <a:cs typeface="Arial" charset="0"/>
        </a:defRPr>
      </a:lvl8pPr>
      <a:lvl9pPr marL="2150283" algn="l" defTabSz="1304729" rtl="0" fontAlgn="base">
        <a:spcBef>
          <a:spcPct val="0"/>
        </a:spcBef>
        <a:spcAft>
          <a:spcPct val="0"/>
        </a:spcAft>
        <a:defRPr sz="2822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0" indent="0" algn="l" defTabSz="1060209" rtl="0" eaLnBrk="0" fontAlgn="base" hangingPunct="0">
        <a:spcBef>
          <a:spcPts val="235"/>
        </a:spcBef>
        <a:spcAft>
          <a:spcPct val="0"/>
        </a:spcAft>
        <a:buClr>
          <a:schemeClr val="tx2"/>
        </a:buClr>
        <a:buFont typeface="Symbol" pitchFamily="18" charset="2"/>
        <a:buNone/>
        <a:defRPr lang="en-GB" altLang="zh-TW" sz="1646" baseline="0" dirty="0" smtClean="0">
          <a:solidFill>
            <a:schemeClr val="tx1"/>
          </a:solidFill>
          <a:latin typeface="+mn-lt"/>
          <a:ea typeface="SimHei"/>
          <a:cs typeface="+mn-cs"/>
        </a:defRPr>
      </a:lvl1pPr>
      <a:lvl2pPr marL="268785" indent="-268785" algn="l" defTabSz="1060209" rtl="0" eaLnBrk="0" fontAlgn="base" hangingPunct="0">
        <a:spcBef>
          <a:spcPts val="235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buChar char="u"/>
        <a:defRPr lang="en-GB" altLang="zh-TW" sz="1646" baseline="0" dirty="0" smtClean="0">
          <a:solidFill>
            <a:schemeClr val="tx1"/>
          </a:solidFill>
          <a:latin typeface="+mn-lt"/>
          <a:ea typeface="SimHei"/>
          <a:cs typeface="+mn-cs"/>
        </a:defRPr>
      </a:lvl2pPr>
      <a:lvl3pPr marL="543171" indent="-274385" algn="l" defTabSz="1060209" rtl="0" eaLnBrk="0" fontAlgn="base" hangingPunct="0">
        <a:spcBef>
          <a:spcPts val="235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"/>
        <a:defRPr lang="en-GB" altLang="zh-TW" sz="1411" baseline="0" dirty="0" smtClean="0">
          <a:solidFill>
            <a:schemeClr val="tx1"/>
          </a:solidFill>
          <a:latin typeface="+mn-lt"/>
          <a:ea typeface="SimHei"/>
          <a:cs typeface="+mn-cs"/>
        </a:defRPr>
      </a:lvl3pPr>
      <a:lvl4pPr marL="804490" indent="-261319" algn="l" defTabSz="1060209" rtl="0" eaLnBrk="0" fontAlgn="base" hangingPunct="0">
        <a:spcBef>
          <a:spcPts val="235"/>
        </a:spcBef>
        <a:spcAft>
          <a:spcPct val="0"/>
        </a:spcAft>
        <a:buClr>
          <a:schemeClr val="accent1"/>
        </a:buClr>
        <a:buFont typeface="Helvetica Neue for HSBC Lt" panose="020B0404020202020204" pitchFamily="34" charset="0"/>
        <a:buChar char="–"/>
        <a:defRPr lang="en-GB" altLang="zh-TW" sz="1176" baseline="0" dirty="0" smtClean="0">
          <a:solidFill>
            <a:schemeClr val="tx1"/>
          </a:solidFill>
          <a:latin typeface="+mn-lt"/>
          <a:ea typeface="SimHei"/>
          <a:cs typeface="+mn-cs"/>
        </a:defRPr>
      </a:lvl4pPr>
      <a:lvl5pPr marL="1075142" indent="-270653" algn="l" defTabSz="1370058" rtl="0" eaLnBrk="0" fontAlgn="base" hangingPunct="0">
        <a:spcBef>
          <a:spcPts val="235"/>
        </a:spcBef>
        <a:spcAft>
          <a:spcPct val="0"/>
        </a:spcAft>
        <a:buClr>
          <a:schemeClr val="accent1"/>
        </a:buClr>
        <a:buFont typeface="Helvetica Neue for HSBC Lt" panose="020B0404020202020204" pitchFamily="34" charset="0"/>
        <a:buChar char="–"/>
        <a:defRPr lang="en-GB" altLang="zh-TW" sz="1058" dirty="0">
          <a:solidFill>
            <a:schemeClr val="tx1"/>
          </a:solidFill>
          <a:latin typeface="+mn-lt"/>
          <a:ea typeface="SimHei"/>
          <a:cs typeface="+mn-cs"/>
        </a:defRPr>
      </a:lvl5pPr>
      <a:lvl6pPr marL="1816168" indent="-250120" algn="l" defTabSz="1304729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 New Roman" pitchFamily="18" charset="0"/>
        <a:buChar char="–"/>
        <a:defRPr sz="941">
          <a:solidFill>
            <a:schemeClr val="tx1"/>
          </a:solidFill>
          <a:latin typeface="+mn-lt"/>
          <a:cs typeface="+mn-cs"/>
        </a:defRPr>
      </a:lvl6pPr>
      <a:lvl7pPr marL="2353739" indent="-250120" algn="l" defTabSz="1304729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 New Roman" pitchFamily="18" charset="0"/>
        <a:buChar char="–"/>
        <a:defRPr sz="941">
          <a:solidFill>
            <a:schemeClr val="tx1"/>
          </a:solidFill>
          <a:latin typeface="+mn-lt"/>
          <a:cs typeface="+mn-cs"/>
        </a:defRPr>
      </a:lvl7pPr>
      <a:lvl8pPr marL="2891309" indent="-250120" algn="l" defTabSz="1304729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 New Roman" pitchFamily="18" charset="0"/>
        <a:buChar char="–"/>
        <a:defRPr sz="941">
          <a:solidFill>
            <a:schemeClr val="tx1"/>
          </a:solidFill>
          <a:latin typeface="+mn-lt"/>
          <a:cs typeface="+mn-cs"/>
        </a:defRPr>
      </a:lvl8pPr>
      <a:lvl9pPr marL="3428880" indent="-250120" algn="l" defTabSz="1304729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 New Roman" pitchFamily="18" charset="0"/>
        <a:buChar char="–"/>
        <a:defRPr sz="94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075142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1pPr>
      <a:lvl2pPr marL="537571" algn="l" defTabSz="1075142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2pPr>
      <a:lvl3pPr marL="1075142" algn="l" defTabSz="1075142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3pPr>
      <a:lvl4pPr marL="1612712" algn="l" defTabSz="1075142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4pPr>
      <a:lvl5pPr marL="2150283" algn="l" defTabSz="1075142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5pPr>
      <a:lvl6pPr marL="2687853" algn="l" defTabSz="1075142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6pPr>
      <a:lvl7pPr marL="3225424" algn="l" defTabSz="1075142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7pPr>
      <a:lvl8pPr marL="3762994" algn="l" defTabSz="1075142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8pPr>
      <a:lvl9pPr marL="4300565" algn="l" defTabSz="1075142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38EFFE-950B-7AF6-5E3C-20AD0FF20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82" y="1346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70A21-725D-635D-E8FE-5F9F97CA8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84099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MSIPCMContentMarking" descr="{&quot;HashCode&quot;:1316537984,&quot;Placement&quot;:&quot;Footer&quot;,&quot;Top&quot;:519.343,&quot;Left&quot;:454.760162,&quot;SlideWidth&quot;:960,&quot;SlideHeight&quot;:540}">
            <a:extLst>
              <a:ext uri="{FF2B5EF4-FFF2-40B4-BE49-F238E27FC236}">
                <a16:creationId xmlns:a16="http://schemas.microsoft.com/office/drawing/2014/main" id="{CA54193B-2F0D-68CA-A284-8B2B03467A46}"/>
              </a:ext>
            </a:extLst>
          </p:cNvPr>
          <p:cNvSpPr txBox="1"/>
          <p:nvPr userDrawn="1"/>
        </p:nvSpPr>
        <p:spPr>
          <a:xfrm>
            <a:off x="5775454" y="6595656"/>
            <a:ext cx="641091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91398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36" r:id="rId2"/>
    <p:sldLayoutId id="2147483735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baseline="0">
          <a:solidFill>
            <a:schemeClr val="tx1"/>
          </a:solidFill>
          <a:latin typeface="Univers Next for HSBC Thin" panose="020B030303020202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Univers Next for HSBC Light" panose="020B0403030202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Univers Next for HSBC Light" panose="020B0403030202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Univers Next for HSBC Light" panose="020B0403030202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Univers Next for HSBC Light" panose="020B0403030202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Univers Next for HSBC Light" panose="020B0403030202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pos="347" userDrawn="1">
          <p15:clr>
            <a:srgbClr val="F26B43"/>
          </p15:clr>
        </p15:guide>
        <p15:guide id="4" pos="3940" userDrawn="1">
          <p15:clr>
            <a:srgbClr val="F26B43"/>
          </p15:clr>
        </p15:guide>
        <p15:guide id="5" orient="horz" pos="61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tionaldebtline.org/" TargetMode="External"/><Relationship Id="rId3" Type="http://schemas.openxmlformats.org/officeDocument/2006/relationships/image" Target="../media/image31.png"/><Relationship Id="rId7" Type="http://schemas.openxmlformats.org/officeDocument/2006/relationships/hyperlink" Target="http://www.stepchange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citizensadvice.org.uk/" TargetMode="External"/><Relationship Id="rId5" Type="http://schemas.openxmlformats.org/officeDocument/2006/relationships/hyperlink" Target="http://www.shelter.org.uk/" TargetMode="External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3EC29C8-2478-7565-858B-9BA8191EA8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1710149" cy="6858000"/>
          </a:xfrm>
          <a:prstGeom prst="rect">
            <a:avLst/>
          </a:prstGeom>
        </p:spPr>
      </p:pic>
      <p:pic>
        <p:nvPicPr>
          <p:cNvPr id="5" name="Picture 4" descr="A couple of women sitting on a ledge&#10;&#10;Description automatically generated">
            <a:extLst>
              <a:ext uri="{FF2B5EF4-FFF2-40B4-BE49-F238E27FC236}">
                <a16:creationId xmlns:a16="http://schemas.microsoft.com/office/drawing/2014/main" id="{DA79F0B5-0041-72FA-B8F8-C814BCEB27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9332" y="5503333"/>
            <a:ext cx="4402667" cy="135734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37108" y="2271713"/>
            <a:ext cx="6607175" cy="1674812"/>
          </a:xfrm>
          <a:prstGeom prst="rect">
            <a:avLst/>
          </a:prstGeom>
        </p:spPr>
        <p:txBody>
          <a:bodyPr vert="horz" wrap="square" lIns="0" tIns="12724" rIns="0" bIns="0" rtlCol="0" anchor="ctr">
            <a:noAutofit/>
          </a:bodyPr>
          <a:lstStyle/>
          <a:p>
            <a:pPr marL="12724">
              <a:lnSpc>
                <a:spcPct val="100000"/>
              </a:lnSpc>
              <a:spcBef>
                <a:spcPts val="0"/>
              </a:spcBef>
            </a:pPr>
            <a:r>
              <a:rPr lang="en-GB" sz="5000" spc="-150" dirty="0">
                <a:solidFill>
                  <a:srgbClr val="000000"/>
                </a:solidFill>
                <a:latin typeface="Univers Next for HSBC Thin" panose="020B0303030202020203" pitchFamily="34" charset="77"/>
              </a:rPr>
              <a:t>Overspending </a:t>
            </a:r>
            <a:br>
              <a:rPr lang="en-GB" sz="5000" spc="-150" dirty="0">
                <a:solidFill>
                  <a:srgbClr val="000000"/>
                </a:solidFill>
                <a:latin typeface="Univers Next for HSBC Thin" panose="020B0303030202020203" pitchFamily="34" charset="77"/>
              </a:rPr>
            </a:br>
            <a:r>
              <a:rPr lang="en-GB" sz="5000" spc="-150" dirty="0">
                <a:solidFill>
                  <a:srgbClr val="000000"/>
                </a:solidFill>
                <a:latin typeface="Univers Next for HSBC Thin" panose="020B0303030202020203" pitchFamily="34" charset="77"/>
              </a:rPr>
              <a:t>and Cost of Living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8AC1A1-0CEC-799F-8009-AF4AFCE78262}"/>
              </a:ext>
            </a:extLst>
          </p:cNvPr>
          <p:cNvSpPr txBox="1"/>
          <p:nvPr/>
        </p:nvSpPr>
        <p:spPr>
          <a:xfrm>
            <a:off x="6983320" y="4231825"/>
            <a:ext cx="38700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spc="30" dirty="0">
                <a:solidFill>
                  <a:srgbClr val="000000"/>
                </a:solidFill>
                <a:latin typeface="Univers Next for HSBC Regular" panose="020B0503030202020203" pitchFamily="34" charset="0"/>
              </a:rPr>
              <a:t>Session </a:t>
            </a:r>
            <a:r>
              <a:rPr lang="en-GB" b="1" spc="30" dirty="0">
                <a:solidFill>
                  <a:srgbClr val="000000"/>
                </a:solidFill>
                <a:latin typeface="Univers Next for HSBC Regular" panose="020B0503030202020203" pitchFamily="34" charset="0"/>
              </a:rPr>
              <a:t>11</a:t>
            </a:r>
            <a:r>
              <a:rPr lang="en-GB" sz="1800" b="1" spc="30" dirty="0">
                <a:solidFill>
                  <a:srgbClr val="000000"/>
                </a:solidFill>
                <a:latin typeface="Univers Next for HSBC Regular" panose="020B0503030202020203" pitchFamily="34" charset="0"/>
              </a:rPr>
              <a:t>: Managing the </a:t>
            </a:r>
            <a:br>
              <a:rPr lang="en-GB" sz="1800" b="1" spc="30" dirty="0">
                <a:solidFill>
                  <a:srgbClr val="000000"/>
                </a:solidFill>
                <a:latin typeface="Univers Next for HSBC Regular" panose="020B0503030202020203" pitchFamily="34" charset="0"/>
              </a:rPr>
            </a:br>
            <a:r>
              <a:rPr lang="en-GB" sz="1800" b="1" spc="30" dirty="0">
                <a:solidFill>
                  <a:srgbClr val="000000"/>
                </a:solidFill>
                <a:latin typeface="Univers Next for HSBC Regular" panose="020B0503030202020203" pitchFamily="34" charset="0"/>
              </a:rPr>
              <a:t>cost of living</a:t>
            </a:r>
            <a:endParaRPr lang="en-US" b="1" spc="30" dirty="0">
              <a:latin typeface="Univers Next for HSBC Regular" panose="020B0503030202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C5DBC4-3685-C386-86F7-924505999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5784" y="613242"/>
            <a:ext cx="27559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656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C80483-A87F-8D7F-8803-040A4A0A90DE}"/>
              </a:ext>
            </a:extLst>
          </p:cNvPr>
          <p:cNvSpPr/>
          <p:nvPr/>
        </p:nvSpPr>
        <p:spPr>
          <a:xfrm>
            <a:off x="7031066" y="-76200"/>
            <a:ext cx="5160934" cy="6934200"/>
          </a:xfrm>
          <a:prstGeom prst="rect">
            <a:avLst/>
          </a:prstGeom>
          <a:solidFill>
            <a:srgbClr val="D7D8D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Slide number">
            <a:extLst>
              <a:ext uri="{FF2B5EF4-FFF2-40B4-BE49-F238E27FC236}">
                <a16:creationId xmlns:a16="http://schemas.microsoft.com/office/drawing/2014/main" id="{61938D25-F250-8378-418E-6F79241E24A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43472" y="6593968"/>
            <a:ext cx="64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10</a:t>
            </a:fld>
            <a:endParaRPr lang="en-GB" altLang="zh-TW" sz="1000" b="0" i="0" kern="1200" dirty="0">
              <a:solidFill>
                <a:schemeClr val="tx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EDD57F1B-5ED9-C6AA-82C7-0D42F44B6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149" y="396969"/>
            <a:ext cx="6797518" cy="1364097"/>
          </a:xfrm>
        </p:spPr>
        <p:txBody>
          <a:bodyPr>
            <a:normAutofit/>
          </a:bodyPr>
          <a:lstStyle/>
          <a:p>
            <a:r>
              <a:rPr lang="en-GB" noProof="0" dirty="0"/>
              <a:t>Building healthy finances: </a:t>
            </a:r>
            <a:br>
              <a:rPr lang="en-GB" noProof="0" dirty="0"/>
            </a:br>
            <a:r>
              <a:rPr lang="en-GB" noProof="0" dirty="0"/>
              <a:t>Emergency </a:t>
            </a:r>
            <a:r>
              <a:rPr lang="en-GB" dirty="0"/>
              <a:t>f</a:t>
            </a:r>
            <a:r>
              <a:rPr lang="en-GB" noProof="0" dirty="0"/>
              <a:t>und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5BCD6C5-CD44-E0C9-87A8-BAEE43F6C2E8}"/>
              </a:ext>
            </a:extLst>
          </p:cNvPr>
          <p:cNvSpPr txBox="1"/>
          <p:nvPr/>
        </p:nvSpPr>
        <p:spPr>
          <a:xfrm>
            <a:off x="434583" y="2023081"/>
            <a:ext cx="4726353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spcAft>
                <a:spcPts val="1200"/>
              </a:spcAft>
              <a:buClr>
                <a:srgbClr val="DB0011"/>
              </a:buClr>
              <a:buSzPct val="110000"/>
            </a:pPr>
            <a:r>
              <a:rPr kumimoji="0" lang="en-GB" sz="1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Regular" panose="020B0503030202020203" pitchFamily="34" charset="0"/>
              </a:rPr>
              <a:t>What is an Emergency Fund? 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800" kern="0" dirty="0">
                <a:solidFill>
                  <a:prstClr val="black"/>
                </a:solidFill>
                <a:latin typeface="Univers Next for HSBC Light"/>
              </a:rPr>
              <a:t>An emergency fund is a pot of money you keep separate from your day to day finances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800" kern="0" dirty="0">
                <a:solidFill>
                  <a:prstClr val="black"/>
                </a:solidFill>
                <a:latin typeface="Univers Next for HSBC Light"/>
              </a:rPr>
              <a:t>If there is an emergency, you can use the money to make sure you can pay your bills 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800" kern="0" dirty="0">
                <a:solidFill>
                  <a:prstClr val="black"/>
                </a:solidFill>
                <a:latin typeface="Univers Next for HSBC Light"/>
              </a:rPr>
              <a:t>This is useful for emergencies including sickness, injury, an expensive repair or if you lose your job 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800" kern="0" dirty="0">
                <a:solidFill>
                  <a:prstClr val="black"/>
                </a:solidFill>
                <a:latin typeface="Univers Next for HSBC Light"/>
              </a:rPr>
              <a:t>Think about using your budget surplus now to build a reserve for future challenging financial situations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endParaRPr lang="en-GB" sz="1800" kern="0" dirty="0">
              <a:solidFill>
                <a:prstClr val="black"/>
              </a:solidFill>
              <a:latin typeface="Univers Next for HSBC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82A0B0-BE8A-08B3-8131-27E5DE2BF061}"/>
              </a:ext>
            </a:extLst>
          </p:cNvPr>
          <p:cNvSpPr txBox="1"/>
          <p:nvPr/>
        </p:nvSpPr>
        <p:spPr>
          <a:xfrm>
            <a:off x="6197601" y="6593968"/>
            <a:ext cx="5443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i="0" dirty="0">
                <a:latin typeface="Univers Next for HSBC Light" panose="020B0403030202020203" pitchFamily="34" charset="0"/>
              </a:rPr>
              <a:t>Module 5 – Session 11 – </a:t>
            </a:r>
            <a:r>
              <a:rPr lang="en-GB" sz="100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Managing the cost of living</a:t>
            </a:r>
            <a:endParaRPr lang="en-US" sz="1000" b="0" i="0" dirty="0">
              <a:latin typeface="Univers Next for HSBC Light" panose="020B0403030202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836BC4-592C-76E2-32A9-77EA866A9030}"/>
              </a:ext>
            </a:extLst>
          </p:cNvPr>
          <p:cNvSpPr txBox="1"/>
          <p:nvPr/>
        </p:nvSpPr>
        <p:spPr>
          <a:xfrm>
            <a:off x="7323667" y="4160621"/>
            <a:ext cx="431747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latin typeface="Univers Next for HSBC Regular" panose="020B0503030202020203" pitchFamily="34" charset="0"/>
              </a:rPr>
              <a:t>40% </a:t>
            </a:r>
            <a:r>
              <a:rPr lang="en-GB" dirty="0">
                <a:latin typeface="Univers Next for HSBC Light" panose="020B0403030202020203" pitchFamily="34" charset="0"/>
              </a:rPr>
              <a:t>of working-age people have no emergency fund, with less than </a:t>
            </a:r>
            <a:r>
              <a:rPr lang="en-GB" b="1" dirty="0">
                <a:latin typeface="Univers Next for HSBC Regular" panose="020B0503030202020203" pitchFamily="34" charset="0"/>
              </a:rPr>
              <a:t>£100 </a:t>
            </a:r>
            <a:r>
              <a:rPr lang="en-GB" dirty="0">
                <a:latin typeface="Univers Next for HSBC Light" panose="020B0403030202020203" pitchFamily="34" charset="0"/>
              </a:rPr>
              <a:t>in savings available to them at any time*  </a:t>
            </a:r>
          </a:p>
          <a:p>
            <a:endParaRPr lang="en-GB" dirty="0">
              <a:latin typeface="Univers Next for HSBC Light" panose="020B0403030202020203" pitchFamily="34" charset="0"/>
            </a:endParaRPr>
          </a:p>
          <a:p>
            <a:r>
              <a:rPr lang="en-GB" b="1" dirty="0">
                <a:latin typeface="Univers Next for HSBC Regular" panose="020B0503030202020203" pitchFamily="34" charset="0"/>
              </a:rPr>
              <a:t>What is the impact of not having an emergency fund? 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BBF81DE-1839-DAA3-FBC7-2101B70CA81F}"/>
              </a:ext>
            </a:extLst>
          </p:cNvPr>
          <p:cNvSpPr txBox="1">
            <a:spLocks/>
          </p:cNvSpPr>
          <p:nvPr/>
        </p:nvSpPr>
        <p:spPr>
          <a:xfrm>
            <a:off x="7323667" y="2081134"/>
            <a:ext cx="4496648" cy="19534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/>
              <a:t>How much on average do you think people should have in emergency funds?</a:t>
            </a:r>
          </a:p>
          <a:p>
            <a:pPr marL="0" indent="0">
              <a:buNone/>
            </a:pPr>
            <a:r>
              <a:rPr lang="en-GB" sz="1800" dirty="0"/>
              <a:t>1 to 3 month’s worth of living costs</a:t>
            </a:r>
          </a:p>
          <a:p>
            <a:pPr marL="0" indent="0">
              <a:buNone/>
            </a:pPr>
            <a:r>
              <a:rPr lang="en-GB" sz="1800" dirty="0"/>
              <a:t>3 to 6 month’s worth of living costs</a:t>
            </a:r>
          </a:p>
          <a:p>
            <a:pPr marL="0" indent="0">
              <a:buNone/>
            </a:pPr>
            <a:r>
              <a:rPr lang="en-GB" sz="1800" dirty="0"/>
              <a:t>6 to 9 month’s worth of living costs</a:t>
            </a:r>
          </a:p>
          <a:p>
            <a:endParaRPr lang="en-GB" sz="2400" b="1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7B9C3CE-3547-FB08-F399-2223B8096D31}"/>
              </a:ext>
            </a:extLst>
          </p:cNvPr>
          <p:cNvGrpSpPr/>
          <p:nvPr/>
        </p:nvGrpSpPr>
        <p:grpSpPr>
          <a:xfrm>
            <a:off x="7322288" y="3045590"/>
            <a:ext cx="4318849" cy="369332"/>
            <a:chOff x="7322288" y="3045590"/>
            <a:chExt cx="4318849" cy="36933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44D75D5-F5DD-EC94-96AF-B9492BAEA766}"/>
                </a:ext>
              </a:extLst>
            </p:cNvPr>
            <p:cNvSpPr/>
            <p:nvPr/>
          </p:nvSpPr>
          <p:spPr>
            <a:xfrm>
              <a:off x="7323667" y="3057873"/>
              <a:ext cx="4317470" cy="333027"/>
            </a:xfrm>
            <a:prstGeom prst="rect">
              <a:avLst/>
            </a:prstGeom>
            <a:solidFill>
              <a:srgbClr val="DB00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67EF146-589A-6F76-F6D2-70C4C4F49B9E}"/>
                </a:ext>
              </a:extLst>
            </p:cNvPr>
            <p:cNvSpPr txBox="1"/>
            <p:nvPr/>
          </p:nvSpPr>
          <p:spPr>
            <a:xfrm>
              <a:off x="7322288" y="3045590"/>
              <a:ext cx="389151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en-GB" sz="1800" dirty="0">
                  <a:solidFill>
                    <a:schemeClr val="bg1"/>
                  </a:solidFill>
                  <a:latin typeface="Univers Next for HSBC Light" panose="020B0403030202020203" pitchFamily="34" charset="0"/>
                </a:rPr>
                <a:t>3 to 6 month’s worth of living costs</a:t>
              </a:r>
            </a:p>
          </p:txBody>
        </p:sp>
      </p:grpSp>
      <p:pic>
        <p:nvPicPr>
          <p:cNvPr id="15" name="Picture 14" descr="A pink suitcase with a heart on it&#10;&#10;Description automatically generated">
            <a:extLst>
              <a:ext uri="{FF2B5EF4-FFF2-40B4-BE49-F238E27FC236}">
                <a16:creationId xmlns:a16="http://schemas.microsoft.com/office/drawing/2014/main" id="{AD902DEB-2EF7-E4F6-912B-00D749E1B6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95344">
            <a:off x="5152882" y="4694977"/>
            <a:ext cx="2084767" cy="20847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441C2C-7E38-4E69-D9A3-E3C7BF85B4D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67527" y="368274"/>
            <a:ext cx="865050" cy="8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2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507ABE-644E-C551-3E56-37A12AC00D4E}"/>
              </a:ext>
            </a:extLst>
          </p:cNvPr>
          <p:cNvSpPr/>
          <p:nvPr/>
        </p:nvSpPr>
        <p:spPr>
          <a:xfrm>
            <a:off x="-58316" y="17811"/>
            <a:ext cx="6254750" cy="6858000"/>
          </a:xfrm>
          <a:prstGeom prst="rect">
            <a:avLst/>
          </a:prstGeom>
          <a:solidFill>
            <a:srgbClr val="D7D8D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78E516-DCF4-D648-C984-6B7367B9E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GB" sz="4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Thin" panose="020B0303030202020203" pitchFamily="34" charset="77"/>
                <a:ea typeface="+mn-ea"/>
                <a:cs typeface="+mn-cs"/>
              </a:rPr>
              <a:t>Stretch Challenge</a:t>
            </a: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9FEB72E5-0182-D282-6EC1-478BBC819C92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43472" y="6593968"/>
            <a:ext cx="64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11</a:t>
            </a:fld>
            <a:endParaRPr lang="en-GB" altLang="zh-TW" sz="1000" b="0" i="0" kern="1200" dirty="0">
              <a:solidFill>
                <a:schemeClr val="tx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76862359-02D6-4D16-F72C-2B647B9A24D3}"/>
              </a:ext>
            </a:extLst>
          </p:cNvPr>
          <p:cNvSpPr txBox="1"/>
          <p:nvPr/>
        </p:nvSpPr>
        <p:spPr>
          <a:xfrm>
            <a:off x="550862" y="1449388"/>
            <a:ext cx="4531091" cy="3145859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marR="5080">
              <a:spcAft>
                <a:spcPts val="1200"/>
              </a:spcAft>
              <a:buClr>
                <a:srgbClr val="DB0011"/>
              </a:buClr>
              <a:buSzPct val="110000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Earlier in the session we challenged you to estimate the average increase of common outgoings from the cost-of-living crisis. Your challenge is to research the original and new costs of these outgoings to help work out the real % difference.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You may want to use your own home bills by talking to your parent/guardian or by researching the UK averages online.  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Remember to work out % change to use the following formula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81A1E3E-8618-40A5-DE05-AFBC3E9BA9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5291" y="139700"/>
            <a:ext cx="7718243" cy="514363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80C3FFE-1DED-5ADD-BE7F-819DD680EFB5}"/>
              </a:ext>
            </a:extLst>
          </p:cNvPr>
          <p:cNvSpPr/>
          <p:nvPr/>
        </p:nvSpPr>
        <p:spPr>
          <a:xfrm>
            <a:off x="5265928" y="7448041"/>
            <a:ext cx="2023872" cy="235459"/>
          </a:xfrm>
          <a:prstGeom prst="ellipse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2E74F6-AC6A-E9C9-7873-C77DA7B9AECD}"/>
              </a:ext>
            </a:extLst>
          </p:cNvPr>
          <p:cNvSpPr txBox="1"/>
          <p:nvPr/>
        </p:nvSpPr>
        <p:spPr>
          <a:xfrm>
            <a:off x="6197601" y="6593968"/>
            <a:ext cx="5443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i="0" dirty="0">
                <a:latin typeface="Univers Next for HSBC Light" panose="020B0403030202020203" pitchFamily="34" charset="0"/>
              </a:rPr>
              <a:t>Module 5 – Session 11 – </a:t>
            </a:r>
            <a:r>
              <a:rPr lang="en-GB" sz="100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Managing the cost of living</a:t>
            </a:r>
            <a:endParaRPr lang="en-US" sz="1000" b="0" i="0" dirty="0">
              <a:latin typeface="Univers Next for HSBC Light" panose="020B0403030202020203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2AC4F36-BA78-471A-CA52-08494C649F29}"/>
              </a:ext>
            </a:extLst>
          </p:cNvPr>
          <p:cNvGrpSpPr/>
          <p:nvPr/>
        </p:nvGrpSpPr>
        <p:grpSpPr>
          <a:xfrm>
            <a:off x="429373" y="4638139"/>
            <a:ext cx="2417789" cy="694709"/>
            <a:chOff x="441108" y="4800545"/>
            <a:chExt cx="2417789" cy="69470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4CD2842-20AA-4EF7-E014-F2F02DC19BCF}"/>
                </a:ext>
              </a:extLst>
            </p:cNvPr>
            <p:cNvSpPr txBox="1"/>
            <p:nvPr/>
          </p:nvSpPr>
          <p:spPr>
            <a:xfrm>
              <a:off x="441108" y="4800545"/>
              <a:ext cx="185367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spcAft>
                  <a:spcPts val="1200"/>
                </a:spcAft>
                <a:buClr>
                  <a:srgbClr val="DB0011"/>
                </a:buClr>
                <a:buSzPct val="110000"/>
              </a:pPr>
              <a:r>
                <a:rPr lang="en-GB" sz="1600" kern="0" dirty="0">
                  <a:solidFill>
                    <a:prstClr val="black"/>
                  </a:solidFill>
                  <a:latin typeface="Univers Next for HSBC Light"/>
                </a:rPr>
                <a:t>Difference in cost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1B09ED4-C0F1-E9CA-9701-3FEA5B040743}"/>
                </a:ext>
              </a:extLst>
            </p:cNvPr>
            <p:cNvCxnSpPr>
              <a:cxnSpLocks/>
            </p:cNvCxnSpPr>
            <p:nvPr/>
          </p:nvCxnSpPr>
          <p:spPr>
            <a:xfrm>
              <a:off x="562597" y="5147899"/>
              <a:ext cx="158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4694403-D72C-81F6-8F83-3E6E7A78398B}"/>
                </a:ext>
              </a:extLst>
            </p:cNvPr>
            <p:cNvSpPr txBox="1"/>
            <p:nvPr/>
          </p:nvSpPr>
          <p:spPr>
            <a:xfrm>
              <a:off x="550862" y="5156700"/>
              <a:ext cx="161660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 algn="ctr">
                <a:spcAft>
                  <a:spcPts val="1200"/>
                </a:spcAft>
                <a:buClr>
                  <a:srgbClr val="DB0011"/>
                </a:buClr>
                <a:buSzPct val="110000"/>
              </a:pPr>
              <a:r>
                <a:rPr lang="en-GB" sz="1600" kern="0" dirty="0">
                  <a:solidFill>
                    <a:prstClr val="black"/>
                  </a:solidFill>
                  <a:latin typeface="Univers Next for HSBC Light"/>
                </a:rPr>
                <a:t>Original cost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896668F-1CDA-1A47-BB7D-729F89B057AC}"/>
                </a:ext>
              </a:extLst>
            </p:cNvPr>
            <p:cNvSpPr txBox="1"/>
            <p:nvPr/>
          </p:nvSpPr>
          <p:spPr>
            <a:xfrm>
              <a:off x="2172785" y="4953530"/>
              <a:ext cx="68611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spcAft>
                  <a:spcPts val="1200"/>
                </a:spcAft>
                <a:buClr>
                  <a:srgbClr val="DB0011"/>
                </a:buClr>
                <a:buSzPct val="110000"/>
              </a:pPr>
              <a:r>
                <a:rPr lang="en-GB" sz="1600" kern="0" dirty="0">
                  <a:solidFill>
                    <a:prstClr val="black"/>
                  </a:solidFill>
                  <a:latin typeface="Univers Next for HSBC Light"/>
                </a:rPr>
                <a:t>x100</a:t>
              </a:r>
            </a:p>
          </p:txBody>
        </p:sp>
      </p:grpSp>
      <p:pic>
        <p:nvPicPr>
          <p:cNvPr id="20" name="Picture 19" descr="A red envelope with a white paper in it&#10;&#10;Description automatically generated">
            <a:extLst>
              <a:ext uri="{FF2B5EF4-FFF2-40B4-BE49-F238E27FC236}">
                <a16:creationId xmlns:a16="http://schemas.microsoft.com/office/drawing/2014/main" id="{AC718D93-C2CF-DCAA-CEFB-5BEC903EECC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25448">
            <a:off x="5593061" y="3980170"/>
            <a:ext cx="2333312" cy="233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5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43EC31E6-C3F5-7DC9-C3F4-DD8CDEB00451}"/>
              </a:ext>
            </a:extLst>
          </p:cNvPr>
          <p:cNvSpPr txBox="1"/>
          <p:nvPr/>
        </p:nvSpPr>
        <p:spPr>
          <a:xfrm>
            <a:off x="7865389" y="6593968"/>
            <a:ext cx="37757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i="0" dirty="0">
                <a:latin typeface="Univers Next for HSBC Light" panose="020B0403030202020203" pitchFamily="34" charset="0"/>
              </a:rPr>
              <a:t>Module 5 – Session 11 – </a:t>
            </a:r>
            <a:r>
              <a:rPr lang="en-GB" sz="100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Managing the cost of living</a:t>
            </a:r>
            <a:endParaRPr lang="en-US" sz="1000" b="0" i="0" dirty="0">
              <a:latin typeface="Univers Next for HSBC Light" panose="020B0403030202020203" pitchFamily="34" charset="0"/>
            </a:endParaRPr>
          </a:p>
        </p:txBody>
      </p:sp>
      <p:sp>
        <p:nvSpPr>
          <p:cNvPr id="21" name="Slide number">
            <a:extLst>
              <a:ext uri="{FF2B5EF4-FFF2-40B4-BE49-F238E27FC236}">
                <a16:creationId xmlns:a16="http://schemas.microsoft.com/office/drawing/2014/main" id="{68263FEC-AC6C-7FD8-7507-53A64AB23945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43472" y="6593968"/>
            <a:ext cx="64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2</a:t>
            </a:fld>
            <a:endParaRPr lang="en-GB" altLang="zh-TW" sz="1000" b="0" i="0" kern="1200" dirty="0">
              <a:solidFill>
                <a:schemeClr val="tx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18AE71B-3080-80F8-1044-58C29CB58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380494"/>
            <a:ext cx="7314527" cy="836354"/>
          </a:xfrm>
        </p:spPr>
        <p:txBody>
          <a:bodyPr>
            <a:normAutofit/>
          </a:bodyPr>
          <a:lstStyle/>
          <a:p>
            <a:pPr lvl="0"/>
            <a:r>
              <a:rPr lang="en-GB" noProof="0" dirty="0"/>
              <a:t>Changes in economic activity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6190949-B0E8-5EFF-5EC4-D4A9C7A5AD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67527" y="368274"/>
            <a:ext cx="865050" cy="865050"/>
          </a:xfrm>
          <a:prstGeom prst="rect">
            <a:avLst/>
          </a:prstGeom>
        </p:spPr>
      </p:pic>
      <p:sp>
        <p:nvSpPr>
          <p:cNvPr id="4" name="object 7">
            <a:extLst>
              <a:ext uri="{FF2B5EF4-FFF2-40B4-BE49-F238E27FC236}">
                <a16:creationId xmlns:a16="http://schemas.microsoft.com/office/drawing/2014/main" id="{6FD0E963-40AB-0B77-F97E-003A2C811FA7}"/>
              </a:ext>
            </a:extLst>
          </p:cNvPr>
          <p:cNvSpPr txBox="1"/>
          <p:nvPr/>
        </p:nvSpPr>
        <p:spPr>
          <a:xfrm>
            <a:off x="562750" y="1449388"/>
            <a:ext cx="2591155" cy="3138397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With the current rise in cost of living, 71% of UK adults are most concerned about not being able to maintain their standard of living*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Financial challenges like these disrupt our status quo and can cause damage to our financial and mental health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endParaRPr lang="en-GB" sz="1600" kern="0" dirty="0">
              <a:solidFill>
                <a:prstClr val="black"/>
              </a:solidFill>
              <a:latin typeface="Univers Next for HSBC Light"/>
            </a:endParaRP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endParaRPr lang="en-GB" sz="1600" kern="0" dirty="0">
              <a:solidFill>
                <a:prstClr val="black"/>
              </a:solidFill>
              <a:latin typeface="Univers Next for HSBC Light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012E8F5-3F90-8187-FADF-49C502E8CBF1}"/>
              </a:ext>
            </a:extLst>
          </p:cNvPr>
          <p:cNvSpPr/>
          <p:nvPr/>
        </p:nvSpPr>
        <p:spPr>
          <a:xfrm>
            <a:off x="3505222" y="1449388"/>
            <a:ext cx="2610983" cy="4810096"/>
          </a:xfrm>
          <a:prstGeom prst="rect">
            <a:avLst/>
          </a:prstGeom>
          <a:solidFill>
            <a:srgbClr val="D7D8D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bject 7">
            <a:extLst>
              <a:ext uri="{FF2B5EF4-FFF2-40B4-BE49-F238E27FC236}">
                <a16:creationId xmlns:a16="http://schemas.microsoft.com/office/drawing/2014/main" id="{61961E6A-0E18-2DDA-7C0E-B9EF0B9B1288}"/>
              </a:ext>
            </a:extLst>
          </p:cNvPr>
          <p:cNvSpPr txBox="1"/>
          <p:nvPr/>
        </p:nvSpPr>
        <p:spPr>
          <a:xfrm>
            <a:off x="3694468" y="1631371"/>
            <a:ext cx="2264629" cy="393169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marR="5080">
              <a:spcAft>
                <a:spcPts val="1200"/>
              </a:spcAft>
              <a:buClr>
                <a:srgbClr val="DB0011"/>
              </a:buClr>
              <a:buSzPct val="110000"/>
            </a:pPr>
            <a:r>
              <a:rPr lang="en-GB" sz="1600" b="1" kern="0" dirty="0">
                <a:latin typeface="Univers Next for HSBC Regular" panose="020B0503030202020203" pitchFamily="34" charset="0"/>
              </a:rPr>
              <a:t>Inflation </a:t>
            </a:r>
          </a:p>
          <a:p>
            <a:pPr marL="12700" marR="5080">
              <a:spcAft>
                <a:spcPts val="1200"/>
              </a:spcAft>
              <a:buClr>
                <a:srgbClr val="DB0011"/>
              </a:buClr>
              <a:buSzPct val="110000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The rate at which the cost of everyday goods and services increases. </a:t>
            </a:r>
          </a:p>
          <a:p>
            <a:pPr marL="12700" marR="5080">
              <a:spcAft>
                <a:spcPts val="1200"/>
              </a:spcAft>
              <a:buClr>
                <a:srgbClr val="DB0011"/>
              </a:buClr>
              <a:buSzPct val="110000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If inflation is too high, our salaries are not able to keep up with the cost of living.</a:t>
            </a:r>
          </a:p>
          <a:p>
            <a:pPr marL="12700" marR="5080">
              <a:spcAft>
                <a:spcPts val="1200"/>
              </a:spcAft>
              <a:buClr>
                <a:srgbClr val="DB0011"/>
              </a:buClr>
              <a:buSzPct val="110000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Interest rates are raised to stop people spending money and slow demand and the rate of inflation.</a:t>
            </a:r>
          </a:p>
          <a:p>
            <a:pPr marL="12700" marR="5080">
              <a:spcAft>
                <a:spcPts val="1200"/>
              </a:spcAft>
              <a:buClr>
                <a:srgbClr val="DB0011"/>
              </a:buClr>
              <a:buSzPct val="110000"/>
            </a:pPr>
            <a:endParaRPr lang="en-GB" sz="1600" kern="0" dirty="0">
              <a:solidFill>
                <a:prstClr val="black"/>
              </a:solidFill>
              <a:latin typeface="Univers Next for HSBC Light"/>
            </a:endParaRPr>
          </a:p>
          <a:p>
            <a:pPr marL="12700" marR="5080">
              <a:spcAft>
                <a:spcPts val="1200"/>
              </a:spcAft>
              <a:buClr>
                <a:srgbClr val="DB0011"/>
              </a:buClr>
              <a:buSzPct val="110000"/>
            </a:pPr>
            <a:endParaRPr lang="en-GB" sz="1600" kern="0" dirty="0">
              <a:solidFill>
                <a:prstClr val="black"/>
              </a:solidFill>
              <a:latin typeface="Univers Next for HSBC Light"/>
            </a:endParaRPr>
          </a:p>
          <a:p>
            <a:pPr marL="12700" marR="5080">
              <a:spcAft>
                <a:spcPts val="1200"/>
              </a:spcAft>
              <a:buClr>
                <a:srgbClr val="DB0011"/>
              </a:buClr>
              <a:buSzPct val="110000"/>
            </a:pPr>
            <a:endParaRPr lang="en-GB" sz="1600" kern="0" dirty="0">
              <a:solidFill>
                <a:prstClr val="black"/>
              </a:solidFill>
              <a:latin typeface="Univers Next for HSBC Light"/>
            </a:endParaRPr>
          </a:p>
          <a:p>
            <a:pPr marL="12700" marR="5080">
              <a:spcAft>
                <a:spcPts val="1200"/>
              </a:spcAft>
              <a:buClr>
                <a:srgbClr val="DB0011"/>
              </a:buClr>
              <a:buSzPct val="110000"/>
            </a:pPr>
            <a:endParaRPr lang="en-GB" sz="1600" kern="0" dirty="0">
              <a:solidFill>
                <a:prstClr val="black"/>
              </a:solidFill>
              <a:latin typeface="Univers Next for HSBC Light"/>
            </a:endParaRPr>
          </a:p>
          <a:p>
            <a:pPr marL="12700" marR="5080">
              <a:spcAft>
                <a:spcPts val="1200"/>
              </a:spcAft>
              <a:buClr>
                <a:srgbClr val="DB0011"/>
              </a:buClr>
              <a:buSzPct val="110000"/>
            </a:pPr>
            <a:endParaRPr lang="en-GB" sz="1600" kern="0" dirty="0">
              <a:solidFill>
                <a:prstClr val="black"/>
              </a:solidFill>
              <a:latin typeface="Univers Next for HSBC Light"/>
            </a:endParaRPr>
          </a:p>
          <a:p>
            <a:pPr marL="12700" marR="5080">
              <a:spcAft>
                <a:spcPts val="1200"/>
              </a:spcAft>
              <a:buClr>
                <a:srgbClr val="DB0011"/>
              </a:buClr>
              <a:buSzPct val="110000"/>
            </a:pPr>
            <a:endParaRPr lang="en-GB" sz="1600" kern="0" dirty="0">
              <a:solidFill>
                <a:prstClr val="black"/>
              </a:solidFill>
              <a:latin typeface="Univers Next for HSBC Light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A2FBF40-490D-3784-C778-8C2C951B62CD}"/>
              </a:ext>
            </a:extLst>
          </p:cNvPr>
          <p:cNvSpPr/>
          <p:nvPr/>
        </p:nvSpPr>
        <p:spPr>
          <a:xfrm>
            <a:off x="6278635" y="1449388"/>
            <a:ext cx="2610983" cy="4810096"/>
          </a:xfrm>
          <a:prstGeom prst="rect">
            <a:avLst/>
          </a:prstGeom>
          <a:solidFill>
            <a:srgbClr val="D7D8D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bject 7">
            <a:extLst>
              <a:ext uri="{FF2B5EF4-FFF2-40B4-BE49-F238E27FC236}">
                <a16:creationId xmlns:a16="http://schemas.microsoft.com/office/drawing/2014/main" id="{0B045BA8-4538-C426-7624-CA7C4CCEE3E2}"/>
              </a:ext>
            </a:extLst>
          </p:cNvPr>
          <p:cNvSpPr txBox="1"/>
          <p:nvPr/>
        </p:nvSpPr>
        <p:spPr>
          <a:xfrm>
            <a:off x="6467522" y="1631371"/>
            <a:ext cx="2197205" cy="460654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marR="5080">
              <a:spcAft>
                <a:spcPts val="1200"/>
              </a:spcAft>
              <a:buClr>
                <a:srgbClr val="DB0011"/>
              </a:buClr>
              <a:buSzPct val="110000"/>
            </a:pPr>
            <a:r>
              <a:rPr lang="en-GB" sz="1600" b="1" kern="0" dirty="0">
                <a:latin typeface="Univers Next for HSBC Regular" panose="020B0503030202020203" pitchFamily="34" charset="0"/>
              </a:rPr>
              <a:t>Recession </a:t>
            </a:r>
          </a:p>
          <a:p>
            <a:pPr marL="12700" marR="5080">
              <a:spcAft>
                <a:spcPts val="1200"/>
              </a:spcAft>
              <a:buClr>
                <a:srgbClr val="DB0011"/>
              </a:buClr>
              <a:buSzPct val="110000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Recession is when our economic activity is in a downturn (2 months of negative growth).</a:t>
            </a:r>
          </a:p>
          <a:p>
            <a:pPr marL="12700" marR="5080">
              <a:spcAft>
                <a:spcPts val="1200"/>
              </a:spcAft>
              <a:buClr>
                <a:srgbClr val="DB0011"/>
              </a:buClr>
              <a:buSzPct val="110000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As demand falls companies may need fewer workers and </a:t>
            </a:r>
            <a:br>
              <a:rPr lang="en-GB" sz="1600" kern="0" dirty="0">
                <a:solidFill>
                  <a:prstClr val="black"/>
                </a:solidFill>
                <a:latin typeface="Univers Next for HSBC Light"/>
              </a:rPr>
            </a:b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make cuts.</a:t>
            </a:r>
          </a:p>
          <a:p>
            <a:pPr marL="12700" marR="5080">
              <a:spcAft>
                <a:spcPts val="1200"/>
              </a:spcAft>
              <a:buClr>
                <a:srgbClr val="DB0011"/>
              </a:buClr>
              <a:buSzPct val="110000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People losing their jobs must then review their own spending.</a:t>
            </a:r>
          </a:p>
          <a:p>
            <a:pPr marL="12700" marR="5080">
              <a:spcAft>
                <a:spcPts val="1200"/>
              </a:spcAft>
              <a:buClr>
                <a:srgbClr val="DB0011"/>
              </a:buClr>
              <a:buSzPct val="110000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This creates further cuts to demand and the cycle repeats.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940C3C8-AB74-9E59-D919-3BEDD19FC35A}"/>
              </a:ext>
            </a:extLst>
          </p:cNvPr>
          <p:cNvSpPr/>
          <p:nvPr/>
        </p:nvSpPr>
        <p:spPr>
          <a:xfrm>
            <a:off x="9034723" y="1449388"/>
            <a:ext cx="2610983" cy="4810096"/>
          </a:xfrm>
          <a:prstGeom prst="rect">
            <a:avLst/>
          </a:prstGeom>
          <a:solidFill>
            <a:srgbClr val="D7D8D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bject 7">
            <a:extLst>
              <a:ext uri="{FF2B5EF4-FFF2-40B4-BE49-F238E27FC236}">
                <a16:creationId xmlns:a16="http://schemas.microsoft.com/office/drawing/2014/main" id="{B445FD65-C073-6A1B-F1B8-4DF28D934219}"/>
              </a:ext>
            </a:extLst>
          </p:cNvPr>
          <p:cNvSpPr txBox="1"/>
          <p:nvPr/>
        </p:nvSpPr>
        <p:spPr>
          <a:xfrm>
            <a:off x="9190495" y="1631371"/>
            <a:ext cx="2378990" cy="393169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marR="5080">
              <a:spcAft>
                <a:spcPts val="1200"/>
              </a:spcAft>
              <a:buClr>
                <a:srgbClr val="DB0011"/>
              </a:buClr>
              <a:buSzPct val="110000"/>
            </a:pPr>
            <a:r>
              <a:rPr lang="en-GB" sz="1600" b="1" kern="0" dirty="0">
                <a:latin typeface="Univers Next for HSBC Regular" panose="020B0503030202020203" pitchFamily="34" charset="0"/>
              </a:rPr>
              <a:t>Depression</a:t>
            </a:r>
          </a:p>
          <a:p>
            <a:pPr marL="12700" marR="5080">
              <a:spcAft>
                <a:spcPts val="1200"/>
              </a:spcAft>
              <a:buClr>
                <a:srgbClr val="DB0011"/>
              </a:buClr>
              <a:buSzPct val="110000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Depression is an extreme recession that lasts 3+ years or is when our economic activity drops by at least 10% per year.</a:t>
            </a:r>
          </a:p>
          <a:p>
            <a:pPr marL="12700" marR="5080">
              <a:spcAft>
                <a:spcPts val="1200"/>
              </a:spcAft>
              <a:buClr>
                <a:srgbClr val="DB0011"/>
              </a:buClr>
              <a:buSzPct val="110000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The Great Depression (1929-1941) created mass unemployment and suffering from poverty and hunger.</a:t>
            </a:r>
          </a:p>
          <a:p>
            <a:pPr marL="12700" marR="5080">
              <a:spcAft>
                <a:spcPts val="1200"/>
              </a:spcAft>
              <a:buClr>
                <a:srgbClr val="DB0011"/>
              </a:buClr>
              <a:buSzPct val="110000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Modern governments and banks would be expected to intervene to prevent this from happening again.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B1D75BB-E9CC-E32A-BDF7-3906656A0B15}"/>
              </a:ext>
            </a:extLst>
          </p:cNvPr>
          <p:cNvSpPr txBox="1"/>
          <p:nvPr/>
        </p:nvSpPr>
        <p:spPr>
          <a:xfrm>
            <a:off x="3433540" y="6259484"/>
            <a:ext cx="240932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>
                <a:latin typeface="Univers Next for HSBC Light" panose="020B0403030202020203" pitchFamily="34" charset="0"/>
              </a:rPr>
              <a:t>*</a:t>
            </a:r>
            <a:r>
              <a:rPr lang="en-GB" sz="1000" dirty="0" err="1">
                <a:latin typeface="Univers Next for HSBC Light" panose="020B0403030202020203" pitchFamily="34" charset="0"/>
              </a:rPr>
              <a:t>mentalhealth.org.uk</a:t>
            </a:r>
            <a:r>
              <a:rPr lang="en-GB" sz="1000" dirty="0">
                <a:latin typeface="Univers Next for HSBC Light" panose="020B0403030202020203" pitchFamily="34" charset="0"/>
              </a:rPr>
              <a:t> NOV 2022</a:t>
            </a:r>
          </a:p>
        </p:txBody>
      </p:sp>
      <p:pic>
        <p:nvPicPr>
          <p:cNvPr id="54" name="Picture 53" descr="A newspaper with a black background&#10;&#10;Description automatically generated">
            <a:extLst>
              <a:ext uri="{FF2B5EF4-FFF2-40B4-BE49-F238E27FC236}">
                <a16:creationId xmlns:a16="http://schemas.microsoft.com/office/drawing/2014/main" id="{B11391CE-4F6A-6E80-72DE-4164965EF17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73534">
            <a:off x="533923" y="3995037"/>
            <a:ext cx="2919460" cy="291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1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318AE71B-3080-80F8-1044-58C29CB58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149" y="491707"/>
            <a:ext cx="7961146" cy="1615620"/>
          </a:xfrm>
        </p:spPr>
        <p:txBody>
          <a:bodyPr anchor="t">
            <a:normAutofit/>
          </a:bodyPr>
          <a:lstStyle/>
          <a:p>
            <a:pPr lvl="0"/>
            <a:r>
              <a:rPr lang="en-GB" noProof="0" dirty="0"/>
              <a:t>How has the increase in cost of living affected our finances?</a:t>
            </a:r>
          </a:p>
        </p:txBody>
      </p:sp>
      <p:sp>
        <p:nvSpPr>
          <p:cNvPr id="21" name="Slide number">
            <a:extLst>
              <a:ext uri="{FF2B5EF4-FFF2-40B4-BE49-F238E27FC236}">
                <a16:creationId xmlns:a16="http://schemas.microsoft.com/office/drawing/2014/main" id="{68263FEC-AC6C-7FD8-7507-53A64AB23945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43472" y="6593968"/>
            <a:ext cx="64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3</a:t>
            </a:fld>
            <a:endParaRPr lang="en-GB" altLang="zh-TW" sz="1000" b="0" i="0" kern="1200" dirty="0">
              <a:solidFill>
                <a:schemeClr val="tx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611455BA-B691-5054-6620-EDD0F4EE86C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3228" y="447810"/>
            <a:ext cx="857908" cy="576169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363E3585-2013-D2C9-81E7-425D1317665C}"/>
              </a:ext>
            </a:extLst>
          </p:cNvPr>
          <p:cNvSpPr/>
          <p:nvPr/>
        </p:nvSpPr>
        <p:spPr>
          <a:xfrm>
            <a:off x="1636255" y="2710865"/>
            <a:ext cx="2736240" cy="1419291"/>
          </a:xfrm>
          <a:prstGeom prst="rect">
            <a:avLst/>
          </a:prstGeom>
          <a:solidFill>
            <a:srgbClr val="D7D8D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02F7738-A53F-F26A-0C9F-C0DDB1476D32}"/>
              </a:ext>
            </a:extLst>
          </p:cNvPr>
          <p:cNvSpPr txBox="1"/>
          <p:nvPr/>
        </p:nvSpPr>
        <p:spPr>
          <a:xfrm>
            <a:off x="2115931" y="3494576"/>
            <a:ext cx="1776888" cy="505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/>
                <a:ea typeface="+mn-ea"/>
                <a:cs typeface="+mn-cs"/>
              </a:rPr>
              <a:t>Household bills</a:t>
            </a:r>
          </a:p>
        </p:txBody>
      </p:sp>
      <p:pic>
        <p:nvPicPr>
          <p:cNvPr id="49" name="Picture 48" descr="A red envelope with a white paper in it&#10;&#10;Description automatically generated">
            <a:extLst>
              <a:ext uri="{FF2B5EF4-FFF2-40B4-BE49-F238E27FC236}">
                <a16:creationId xmlns:a16="http://schemas.microsoft.com/office/drawing/2014/main" id="{EE2F012D-B4D5-3270-20F1-EFAE6616265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7917" y="2071704"/>
            <a:ext cx="1512916" cy="1512916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0B28F32B-FEAD-1CEE-69C6-9B028EFFF486}"/>
              </a:ext>
            </a:extLst>
          </p:cNvPr>
          <p:cNvSpPr/>
          <p:nvPr/>
        </p:nvSpPr>
        <p:spPr>
          <a:xfrm>
            <a:off x="4684609" y="2710865"/>
            <a:ext cx="2736240" cy="1419291"/>
          </a:xfrm>
          <a:prstGeom prst="rect">
            <a:avLst/>
          </a:prstGeom>
          <a:solidFill>
            <a:srgbClr val="D7D8D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22C689F-6F27-5656-BD6F-BA528C3B5C9B}"/>
              </a:ext>
            </a:extLst>
          </p:cNvPr>
          <p:cNvSpPr txBox="1"/>
          <p:nvPr/>
        </p:nvSpPr>
        <p:spPr>
          <a:xfrm>
            <a:off x="5164285" y="3494576"/>
            <a:ext cx="1776888" cy="505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/>
                <a:ea typeface="+mn-ea"/>
                <a:cs typeface="+mn-cs"/>
              </a:rPr>
              <a:t>Food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71B0190-35B4-519B-29AE-D0D4695163C5}"/>
              </a:ext>
            </a:extLst>
          </p:cNvPr>
          <p:cNvSpPr/>
          <p:nvPr/>
        </p:nvSpPr>
        <p:spPr>
          <a:xfrm>
            <a:off x="7727067" y="2710865"/>
            <a:ext cx="2736240" cy="1419291"/>
          </a:xfrm>
          <a:prstGeom prst="rect">
            <a:avLst/>
          </a:prstGeom>
          <a:solidFill>
            <a:srgbClr val="D7D8D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ECD4A06-CD46-94B9-0EEE-AF564A27C978}"/>
              </a:ext>
            </a:extLst>
          </p:cNvPr>
          <p:cNvSpPr txBox="1"/>
          <p:nvPr/>
        </p:nvSpPr>
        <p:spPr>
          <a:xfrm>
            <a:off x="8036355" y="3494576"/>
            <a:ext cx="2117664" cy="505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prstClr val="black"/>
                </a:solidFill>
                <a:latin typeface="Univers Next for HSBC Light"/>
              </a:rPr>
              <a:t>Mortgage rate APR</a:t>
            </a:r>
            <a:endParaRPr kumimoji="0" lang="en-GB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Next for HSBC Light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61F2519-FC25-217A-949F-9B25AB0246BF}"/>
              </a:ext>
            </a:extLst>
          </p:cNvPr>
          <p:cNvSpPr/>
          <p:nvPr/>
        </p:nvSpPr>
        <p:spPr>
          <a:xfrm>
            <a:off x="1636255" y="4897113"/>
            <a:ext cx="2736240" cy="1419291"/>
          </a:xfrm>
          <a:prstGeom prst="rect">
            <a:avLst/>
          </a:prstGeom>
          <a:solidFill>
            <a:srgbClr val="D7D8D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E26066F-A60B-4224-5C3F-04FE263851D8}"/>
              </a:ext>
            </a:extLst>
          </p:cNvPr>
          <p:cNvSpPr txBox="1"/>
          <p:nvPr/>
        </p:nvSpPr>
        <p:spPr>
          <a:xfrm>
            <a:off x="2115931" y="5680824"/>
            <a:ext cx="1776888" cy="505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/>
                <a:ea typeface="+mn-ea"/>
                <a:cs typeface="+mn-cs"/>
              </a:rPr>
              <a:t>Credit card APR 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4E6DA99-0BBC-18CF-6A22-2BAFF84889DF}"/>
              </a:ext>
            </a:extLst>
          </p:cNvPr>
          <p:cNvSpPr/>
          <p:nvPr/>
        </p:nvSpPr>
        <p:spPr>
          <a:xfrm>
            <a:off x="4684609" y="4897113"/>
            <a:ext cx="2736240" cy="1419291"/>
          </a:xfrm>
          <a:prstGeom prst="rect">
            <a:avLst/>
          </a:prstGeom>
          <a:solidFill>
            <a:srgbClr val="D7D8D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6B003B0-CC08-ECD5-45BB-CEB334C87466}"/>
              </a:ext>
            </a:extLst>
          </p:cNvPr>
          <p:cNvSpPr txBox="1"/>
          <p:nvPr/>
        </p:nvSpPr>
        <p:spPr>
          <a:xfrm>
            <a:off x="5164285" y="5680824"/>
            <a:ext cx="1776888" cy="505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/>
                <a:ea typeface="+mn-ea"/>
                <a:cs typeface="+mn-cs"/>
              </a:rPr>
              <a:t>Train tickets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3FC8AF4-2599-0D96-5C86-59CBFCD508BD}"/>
              </a:ext>
            </a:extLst>
          </p:cNvPr>
          <p:cNvSpPr/>
          <p:nvPr/>
        </p:nvSpPr>
        <p:spPr>
          <a:xfrm>
            <a:off x="7727067" y="4897113"/>
            <a:ext cx="2736240" cy="1419291"/>
          </a:xfrm>
          <a:prstGeom prst="rect">
            <a:avLst/>
          </a:prstGeom>
          <a:solidFill>
            <a:srgbClr val="D7D8D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2283EFB-0447-6234-393F-376F434D154D}"/>
              </a:ext>
            </a:extLst>
          </p:cNvPr>
          <p:cNvSpPr txBox="1"/>
          <p:nvPr/>
        </p:nvSpPr>
        <p:spPr>
          <a:xfrm>
            <a:off x="8206743" y="5680824"/>
            <a:ext cx="1869326" cy="998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/>
                <a:ea typeface="+mn-ea"/>
                <a:cs typeface="+mn-cs"/>
              </a:rPr>
              <a:t>Savings rate AER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Next for HSBC Light"/>
              <a:ea typeface="+mn-ea"/>
              <a:cs typeface="+mn-cs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D49828EF-48B2-C204-3FA9-6419EEFD4F9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0274" y="1943908"/>
            <a:ext cx="1813280" cy="1813280"/>
          </a:xfrm>
          <a:prstGeom prst="rect">
            <a:avLst/>
          </a:prstGeom>
        </p:spPr>
      </p:pic>
      <p:pic>
        <p:nvPicPr>
          <p:cNvPr id="68" name="Picture 67" descr="A house with a red roof&#10;&#10;Description automatically generated">
            <a:extLst>
              <a:ext uri="{FF2B5EF4-FFF2-40B4-BE49-F238E27FC236}">
                <a16:creationId xmlns:a16="http://schemas.microsoft.com/office/drawing/2014/main" id="{019BBA47-4051-527D-98E3-100C7483AB8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4016" y="1842420"/>
            <a:ext cx="2032053" cy="2032053"/>
          </a:xfrm>
          <a:prstGeom prst="rect">
            <a:avLst/>
          </a:prstGeom>
        </p:spPr>
      </p:pic>
      <p:pic>
        <p:nvPicPr>
          <p:cNvPr id="71" name="Picture 70" descr="A hand holding a credit card&#10;&#10;Description automatically generated">
            <a:extLst>
              <a:ext uri="{FF2B5EF4-FFF2-40B4-BE49-F238E27FC236}">
                <a16:creationId xmlns:a16="http://schemas.microsoft.com/office/drawing/2014/main" id="{D6CFF9D3-C6F5-7D49-6A2B-79F9261AA8A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305" y="4116762"/>
            <a:ext cx="1885623" cy="1885623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BB0B730F-99BF-03DE-261A-1F58997D4E7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6499" y="4230503"/>
            <a:ext cx="1658139" cy="1658139"/>
          </a:xfrm>
          <a:prstGeom prst="rect">
            <a:avLst/>
          </a:prstGeom>
        </p:spPr>
      </p:pic>
      <p:pic>
        <p:nvPicPr>
          <p:cNvPr id="76" name="Picture 75" descr="A safe with a coin on top&#10;&#10;Description automatically generated">
            <a:extLst>
              <a:ext uri="{FF2B5EF4-FFF2-40B4-BE49-F238E27FC236}">
                <a16:creationId xmlns:a16="http://schemas.microsoft.com/office/drawing/2014/main" id="{F3995269-9365-47A7-0814-74DBF63E32D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2337" y="4165443"/>
            <a:ext cx="1658138" cy="1658138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9D3C5983-AE63-7EAC-79D1-7EE10933DFC3}"/>
              </a:ext>
            </a:extLst>
          </p:cNvPr>
          <p:cNvSpPr txBox="1"/>
          <p:nvPr/>
        </p:nvSpPr>
        <p:spPr>
          <a:xfrm>
            <a:off x="6197601" y="6593968"/>
            <a:ext cx="5443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i="0" dirty="0">
                <a:latin typeface="Univers Next for HSBC Light" panose="020B0403030202020203" pitchFamily="34" charset="0"/>
              </a:rPr>
              <a:t>Module 5 – Session 11 – </a:t>
            </a:r>
            <a:r>
              <a:rPr lang="en-GB" sz="100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Managing the cost of living</a:t>
            </a:r>
            <a:endParaRPr lang="en-US" sz="1000" b="0" i="0" dirty="0">
              <a:latin typeface="Univers Next for HSBC Light" panose="020B040303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370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">
            <a:extLst>
              <a:ext uri="{FF2B5EF4-FFF2-40B4-BE49-F238E27FC236}">
                <a16:creationId xmlns:a16="http://schemas.microsoft.com/office/drawing/2014/main" id="{EAAD5218-6F97-308D-1262-89D4120CF076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43472" y="6593968"/>
            <a:ext cx="64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4</a:t>
            </a:fld>
            <a:endParaRPr lang="en-GB" altLang="zh-TW" sz="1000" b="0" i="0" kern="1200" dirty="0">
              <a:solidFill>
                <a:schemeClr val="tx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272C5D8-A8EC-8265-1B29-B051D19F5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Revisiting your budget: Non-essentials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005B95-08CB-D6F7-4F02-4D3BAF6C78A4}"/>
              </a:ext>
            </a:extLst>
          </p:cNvPr>
          <p:cNvSpPr txBox="1"/>
          <p:nvPr/>
        </p:nvSpPr>
        <p:spPr>
          <a:xfrm>
            <a:off x="455603" y="1459898"/>
            <a:ext cx="4461613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800" kern="0" dirty="0">
                <a:solidFill>
                  <a:prstClr val="black"/>
                </a:solidFill>
                <a:latin typeface="Univers Next for HSBC Light"/>
              </a:rPr>
              <a:t>What is realistic?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800" kern="0" dirty="0">
                <a:solidFill>
                  <a:prstClr val="black"/>
                </a:solidFill>
                <a:latin typeface="Univers Next for HSBC Light"/>
              </a:rPr>
              <a:t>Automate your finances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800" kern="0" dirty="0">
                <a:solidFill>
                  <a:prstClr val="black"/>
                </a:solidFill>
                <a:latin typeface="Univers Next for HSBC Light"/>
              </a:rPr>
              <a:t>Picture the alternative</a:t>
            </a:r>
          </a:p>
          <a:p>
            <a:pPr marL="298450" marR="5080" indent="-285750">
              <a:spcAft>
                <a:spcPts val="24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800" kern="0" dirty="0">
                <a:solidFill>
                  <a:prstClr val="black"/>
                </a:solidFill>
                <a:latin typeface="Univers Next for HSBC Light"/>
              </a:rPr>
              <a:t>Set up alerts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F51E7D0-619C-1B39-F473-EC9FAE218E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67527" y="368274"/>
            <a:ext cx="865050" cy="86505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9769522-8DAB-CB3E-AC5B-13EAAB2537BF}"/>
              </a:ext>
            </a:extLst>
          </p:cNvPr>
          <p:cNvSpPr txBox="1"/>
          <p:nvPr/>
        </p:nvSpPr>
        <p:spPr>
          <a:xfrm>
            <a:off x="6197601" y="6593968"/>
            <a:ext cx="5443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i="0" dirty="0">
                <a:latin typeface="Univers Next for HSBC Light" panose="020B0403030202020203" pitchFamily="34" charset="0"/>
              </a:rPr>
              <a:t>Module 5 – Session 11 – </a:t>
            </a:r>
            <a:r>
              <a:rPr lang="en-GB" sz="100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Managing the cost of living</a:t>
            </a:r>
            <a:endParaRPr lang="en-US" sz="1000" b="0" i="0" dirty="0">
              <a:latin typeface="Univers Next for HSBC Light" panose="020B0403030202020203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EB1D73D-2389-7269-AEED-4B592AA219B2}"/>
              </a:ext>
            </a:extLst>
          </p:cNvPr>
          <p:cNvGrpSpPr/>
          <p:nvPr/>
        </p:nvGrpSpPr>
        <p:grpSpPr>
          <a:xfrm>
            <a:off x="6096000" y="1113167"/>
            <a:ext cx="5545136" cy="4442976"/>
            <a:chOff x="6096000" y="1113167"/>
            <a:chExt cx="5545136" cy="4442976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1BB6945-DD37-D592-D3A2-42FF4FCDFC4F}"/>
                </a:ext>
              </a:extLst>
            </p:cNvPr>
            <p:cNvSpPr/>
            <p:nvPr/>
          </p:nvSpPr>
          <p:spPr>
            <a:xfrm>
              <a:off x="6096000" y="2022529"/>
              <a:ext cx="5545136" cy="3533614"/>
            </a:xfrm>
            <a:prstGeom prst="rect">
              <a:avLst/>
            </a:prstGeom>
            <a:solidFill>
              <a:srgbClr val="D7D8D6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40F05FD-01A4-7C45-820C-880A5713148B}"/>
                </a:ext>
              </a:extLst>
            </p:cNvPr>
            <p:cNvSpPr txBox="1"/>
            <p:nvPr/>
          </p:nvSpPr>
          <p:spPr>
            <a:xfrm>
              <a:off x="6396644" y="3075270"/>
              <a:ext cx="2223654" cy="23391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spcAft>
                  <a:spcPts val="1200"/>
                </a:spcAft>
                <a:buClr>
                  <a:srgbClr val="DB0011"/>
                </a:buClr>
                <a:buSzPct val="110000"/>
              </a:pPr>
              <a:r>
                <a:rPr lang="en-GB" sz="1600" b="1" dirty="0">
                  <a:solidFill>
                    <a:srgbClr val="000000"/>
                  </a:solidFill>
                  <a:latin typeface="Univers Next for HSBC Regular" panose="020B0503030202020203" pitchFamily="34" charset="0"/>
                  <a:ea typeface="ＭＳ Ｐゴシック"/>
                </a:rPr>
                <a:t>Essentials/Needs</a:t>
              </a:r>
              <a:r>
                <a:rPr lang="en-GB" sz="1600" dirty="0">
                  <a:solidFill>
                    <a:srgbClr val="000000"/>
                  </a:solidFill>
                  <a:latin typeface="Univers Next for HSBC Regular" panose="020B0503030202020203" pitchFamily="34" charset="0"/>
                  <a:ea typeface="ＭＳ Ｐゴシック"/>
                </a:rPr>
                <a:t>:</a:t>
              </a:r>
              <a:endParaRPr lang="en-GB" sz="1600" kern="0" dirty="0">
                <a:solidFill>
                  <a:prstClr val="black"/>
                </a:solidFill>
                <a:latin typeface="Univers Next for HSBC Light"/>
              </a:endParaRPr>
            </a:p>
            <a:p>
              <a:pPr marL="298450" marR="5080" indent="-285750">
                <a:spcAft>
                  <a:spcPts val="1200"/>
                </a:spcAft>
                <a:buClr>
                  <a:srgbClr val="DB0011"/>
                </a:buClr>
                <a:buSzPct val="110000"/>
                <a:buFont typeface="System Font Regular"/>
                <a:buChar char="●"/>
              </a:pPr>
              <a:r>
                <a:rPr lang="en-GB" sz="1600" kern="0" dirty="0">
                  <a:solidFill>
                    <a:prstClr val="black"/>
                  </a:solidFill>
                  <a:latin typeface="Univers Next for HSBC Light"/>
                </a:rPr>
                <a:t>Rent </a:t>
              </a:r>
            </a:p>
            <a:p>
              <a:pPr marL="298450" marR="5080" indent="-285750">
                <a:spcAft>
                  <a:spcPts val="1200"/>
                </a:spcAft>
                <a:buClr>
                  <a:srgbClr val="DB0011"/>
                </a:buClr>
                <a:buSzPct val="110000"/>
                <a:buFont typeface="System Font Regular"/>
                <a:buChar char="●"/>
              </a:pPr>
              <a:r>
                <a:rPr lang="en-GB" sz="1600" kern="0" dirty="0">
                  <a:solidFill>
                    <a:prstClr val="black"/>
                  </a:solidFill>
                  <a:latin typeface="Univers Next for HSBC Light"/>
                </a:rPr>
                <a:t>Food</a:t>
              </a:r>
            </a:p>
            <a:p>
              <a:pPr marL="298450" marR="5080" indent="-285750">
                <a:spcAft>
                  <a:spcPts val="1200"/>
                </a:spcAft>
                <a:buClr>
                  <a:srgbClr val="DB0011"/>
                </a:buClr>
                <a:buSzPct val="110000"/>
                <a:buFont typeface="System Font Regular"/>
                <a:buChar char="●"/>
              </a:pPr>
              <a:r>
                <a:rPr lang="en-GB" sz="1600" kern="0" dirty="0">
                  <a:solidFill>
                    <a:prstClr val="black"/>
                  </a:solidFill>
                  <a:latin typeface="Univers Next for HSBC Light"/>
                </a:rPr>
                <a:t>Utilities</a:t>
              </a:r>
            </a:p>
            <a:p>
              <a:pPr marL="298450" marR="5080" indent="-285750">
                <a:spcAft>
                  <a:spcPts val="1200"/>
                </a:spcAft>
                <a:buClr>
                  <a:srgbClr val="DB0011"/>
                </a:buClr>
                <a:buSzPct val="110000"/>
                <a:buFont typeface="System Font Regular"/>
                <a:buChar char="●"/>
              </a:pPr>
              <a:r>
                <a:rPr lang="en-GB" sz="1600" kern="0" dirty="0">
                  <a:solidFill>
                    <a:prstClr val="black"/>
                  </a:solidFill>
                  <a:latin typeface="Univers Next for HSBC Light"/>
                </a:rPr>
                <a:t>Travel</a:t>
              </a:r>
            </a:p>
            <a:p>
              <a:pPr marL="298450" marR="5080" indent="-285750">
                <a:spcAft>
                  <a:spcPts val="1200"/>
                </a:spcAft>
                <a:buClr>
                  <a:srgbClr val="DB0011"/>
                </a:buClr>
                <a:buSzPct val="110000"/>
                <a:buFont typeface="System Font Regular"/>
                <a:buChar char="●"/>
              </a:pPr>
              <a:r>
                <a:rPr lang="en-GB" sz="1600" kern="0" dirty="0">
                  <a:solidFill>
                    <a:prstClr val="black"/>
                  </a:solidFill>
                  <a:latin typeface="Univers Next for HSBC Light"/>
                </a:rPr>
                <a:t>Insurance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F517893-4ADF-8D8E-62C8-3AD5DE3DABC9}"/>
                </a:ext>
              </a:extLst>
            </p:cNvPr>
            <p:cNvSpPr txBox="1"/>
            <p:nvPr/>
          </p:nvSpPr>
          <p:spPr>
            <a:xfrm>
              <a:off x="9015153" y="3075270"/>
              <a:ext cx="2223654" cy="23391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spcAft>
                  <a:spcPts val="1200"/>
                </a:spcAft>
                <a:buClr>
                  <a:srgbClr val="DB0011"/>
                </a:buClr>
                <a:buSzPct val="110000"/>
              </a:pPr>
              <a:r>
                <a:rPr lang="en-GB" sz="1600" b="1" dirty="0">
                  <a:solidFill>
                    <a:srgbClr val="000000"/>
                  </a:solidFill>
                  <a:latin typeface="Univers Next for HSBC Regular" panose="020B0503030202020203" pitchFamily="34" charset="0"/>
                  <a:ea typeface="ＭＳ Ｐゴシック"/>
                </a:rPr>
                <a:t>Non-essentials:</a:t>
              </a:r>
              <a:endParaRPr lang="en-GB" sz="1600" kern="0" dirty="0">
                <a:solidFill>
                  <a:prstClr val="black"/>
                </a:solidFill>
                <a:latin typeface="Univers Next for HSBC Light"/>
              </a:endParaRPr>
            </a:p>
            <a:p>
              <a:pPr marL="298450" marR="5080" indent="-285750">
                <a:spcAft>
                  <a:spcPts val="1200"/>
                </a:spcAft>
                <a:buClr>
                  <a:srgbClr val="DB0011"/>
                </a:buClr>
                <a:buSzPct val="110000"/>
                <a:buFont typeface="System Font Regular"/>
                <a:buChar char="●"/>
              </a:pPr>
              <a:r>
                <a:rPr lang="en-GB" sz="1600" kern="0" dirty="0">
                  <a:solidFill>
                    <a:prstClr val="black"/>
                  </a:solidFill>
                  <a:latin typeface="Univers Next for HSBC Light"/>
                </a:rPr>
                <a:t>Holidays</a:t>
              </a:r>
            </a:p>
            <a:p>
              <a:pPr marL="298450" marR="5080" indent="-285750">
                <a:spcAft>
                  <a:spcPts val="1200"/>
                </a:spcAft>
                <a:buClr>
                  <a:srgbClr val="DB0011"/>
                </a:buClr>
                <a:buSzPct val="110000"/>
                <a:buFont typeface="System Font Regular"/>
                <a:buChar char="●"/>
              </a:pPr>
              <a:r>
                <a:rPr lang="en-GB" sz="1600" kern="0" dirty="0">
                  <a:solidFill>
                    <a:prstClr val="black"/>
                  </a:solidFill>
                  <a:latin typeface="Univers Next for HSBC Light"/>
                </a:rPr>
                <a:t>TV streaming</a:t>
              </a:r>
            </a:p>
            <a:p>
              <a:pPr marL="298450" marR="5080" indent="-285750">
                <a:spcAft>
                  <a:spcPts val="1200"/>
                </a:spcAft>
                <a:buClr>
                  <a:srgbClr val="DB0011"/>
                </a:buClr>
                <a:buSzPct val="110000"/>
                <a:buFont typeface="System Font Regular"/>
                <a:buChar char="●"/>
              </a:pPr>
              <a:r>
                <a:rPr lang="en-GB" sz="1600" kern="0" dirty="0">
                  <a:solidFill>
                    <a:prstClr val="black"/>
                  </a:solidFill>
                  <a:latin typeface="Univers Next for HSBC Light"/>
                </a:rPr>
                <a:t>Gaming subs</a:t>
              </a:r>
            </a:p>
            <a:p>
              <a:pPr marL="298450" marR="5080" indent="-285750">
                <a:spcAft>
                  <a:spcPts val="1200"/>
                </a:spcAft>
                <a:buClr>
                  <a:srgbClr val="DB0011"/>
                </a:buClr>
                <a:buSzPct val="110000"/>
                <a:buFont typeface="System Font Regular"/>
                <a:buChar char="●"/>
              </a:pPr>
              <a:r>
                <a:rPr lang="en-GB" sz="1600" kern="0" dirty="0">
                  <a:solidFill>
                    <a:prstClr val="black"/>
                  </a:solidFill>
                  <a:latin typeface="Univers Next for HSBC Light"/>
                </a:rPr>
                <a:t>Going out</a:t>
              </a:r>
            </a:p>
            <a:p>
              <a:pPr marL="298450" marR="5080" indent="-285750">
                <a:spcAft>
                  <a:spcPts val="1200"/>
                </a:spcAft>
                <a:buClr>
                  <a:srgbClr val="DB0011"/>
                </a:buClr>
                <a:buSzPct val="110000"/>
                <a:buFont typeface="System Font Regular"/>
                <a:buChar char="●"/>
              </a:pPr>
              <a:r>
                <a:rPr lang="en-GB" sz="1600" kern="0" dirty="0">
                  <a:solidFill>
                    <a:prstClr val="black"/>
                  </a:solidFill>
                  <a:latin typeface="Univers Next for HSBC Light"/>
                </a:rPr>
                <a:t>Takeaways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9A2C053-F462-AA7B-A640-CA9A9CF05410}"/>
                </a:ext>
              </a:extLst>
            </p:cNvPr>
            <p:cNvSpPr txBox="1"/>
            <p:nvPr/>
          </p:nvSpPr>
          <p:spPr>
            <a:xfrm>
              <a:off x="6396644" y="2529366"/>
              <a:ext cx="222365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spcAft>
                  <a:spcPts val="1200"/>
                </a:spcAft>
                <a:buClr>
                  <a:srgbClr val="DB0011"/>
                </a:buClr>
                <a:buSzPct val="110000"/>
              </a:pPr>
              <a:r>
                <a:rPr lang="en-GB" sz="2000" dirty="0">
                  <a:solidFill>
                    <a:srgbClr val="000000"/>
                  </a:solidFill>
                  <a:latin typeface="Univers Next for HSBC Light" panose="020B0403030202020203" pitchFamily="34" charset="0"/>
                  <a:ea typeface="ＭＳ Ｐゴシック"/>
                </a:rPr>
                <a:t>Outgoings</a:t>
              </a:r>
              <a:endParaRPr lang="en-GB" sz="2000" kern="0" dirty="0">
                <a:solidFill>
                  <a:prstClr val="black"/>
                </a:solidFill>
                <a:latin typeface="Univers Next for HSBC Light" panose="020B0403030202020203" pitchFamily="34" charset="0"/>
              </a:endParaRPr>
            </a:p>
          </p:txBody>
        </p:sp>
        <p:pic>
          <p:nvPicPr>
            <p:cNvPr id="31" name="Picture 30" descr="A pink house with a coin on top of it&#10;&#10;Description automatically generated">
              <a:extLst>
                <a:ext uri="{FF2B5EF4-FFF2-40B4-BE49-F238E27FC236}">
                  <a16:creationId xmlns:a16="http://schemas.microsoft.com/office/drawing/2014/main" id="{8DF93B6B-FDAB-1C12-7530-72DB56B22B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97601" y="1113167"/>
              <a:ext cx="1787237" cy="156594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A98B912-B863-F12A-ADCC-D03992B90DDB}"/>
              </a:ext>
            </a:extLst>
          </p:cNvPr>
          <p:cNvSpPr txBox="1"/>
          <p:nvPr/>
        </p:nvSpPr>
        <p:spPr>
          <a:xfrm>
            <a:off x="455603" y="3468312"/>
            <a:ext cx="5238068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B0011"/>
              </a:buClr>
              <a:buSzPct val="110000"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nivers Next for HSBC Regular" panose="020B0503030202020203" pitchFamily="34" charset="0"/>
                <a:ea typeface="ＭＳ Ｐゴシック"/>
                <a:cs typeface="+mn-cs"/>
              </a:rPr>
              <a:t>Looking at the list of non-essentials: 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Next for HSBC Regular" panose="020B0503030202020203" pitchFamily="34" charset="0"/>
              <a:ea typeface="+mn-ea"/>
              <a:cs typeface="+mn-cs"/>
            </a:endParaRPr>
          </a:p>
          <a:p>
            <a:pPr marL="298450" marR="508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/>
                <a:ea typeface="+mn-ea"/>
                <a:cs typeface="+mn-cs"/>
              </a:rPr>
              <a:t>What would you find hardest to cut back spending on?</a:t>
            </a:r>
          </a:p>
          <a:p>
            <a:pPr marL="298450" marR="508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/>
                <a:ea typeface="+mn-ea"/>
                <a:cs typeface="+mn-cs"/>
              </a:rPr>
              <a:t>Are there any cancellation/hidden fees you would need to consider?</a:t>
            </a:r>
          </a:p>
          <a:p>
            <a:pPr marL="298450" marR="508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/>
                <a:ea typeface="+mn-ea"/>
                <a:cs typeface="+mn-cs"/>
              </a:rPr>
              <a:t>How could you still enjoy these whilst trying to minimise costs? </a:t>
            </a:r>
          </a:p>
        </p:txBody>
      </p:sp>
    </p:spTree>
    <p:extLst>
      <p:ext uri="{BB962C8B-B14F-4D97-AF65-F5344CB8AC3E}">
        <p14:creationId xmlns:p14="http://schemas.microsoft.com/office/powerpoint/2010/main" val="345620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">
            <a:extLst>
              <a:ext uri="{FF2B5EF4-FFF2-40B4-BE49-F238E27FC236}">
                <a16:creationId xmlns:a16="http://schemas.microsoft.com/office/drawing/2014/main" id="{EAAD5218-6F97-308D-1262-89D4120CF076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43472" y="6593968"/>
            <a:ext cx="64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5</a:t>
            </a:fld>
            <a:endParaRPr lang="en-GB" altLang="zh-TW" sz="1000" b="0" i="0" kern="1200" dirty="0">
              <a:solidFill>
                <a:schemeClr val="tx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005B95-08CB-D6F7-4F02-4D3BAF6C78A4}"/>
              </a:ext>
            </a:extLst>
          </p:cNvPr>
          <p:cNvSpPr txBox="1"/>
          <p:nvPr/>
        </p:nvSpPr>
        <p:spPr>
          <a:xfrm>
            <a:off x="434583" y="1449388"/>
            <a:ext cx="4461613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800" kern="0" dirty="0">
                <a:solidFill>
                  <a:prstClr val="black"/>
                </a:solidFill>
                <a:latin typeface="Univers Next for HSBC Light"/>
              </a:rPr>
              <a:t>Choose the best way to pay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800" kern="0" dirty="0">
                <a:solidFill>
                  <a:prstClr val="black"/>
                </a:solidFill>
                <a:latin typeface="Univers Next for HSBC Light"/>
              </a:rPr>
              <a:t>Pay your bills on time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800" kern="0" dirty="0">
                <a:solidFill>
                  <a:prstClr val="black"/>
                </a:solidFill>
                <a:latin typeface="Univers Next for HSBC Light"/>
              </a:rPr>
              <a:t>See if you can save by paying annually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800" kern="0" dirty="0">
                <a:solidFill>
                  <a:prstClr val="black"/>
                </a:solidFill>
                <a:latin typeface="Univers Next for HSBC Light"/>
              </a:rPr>
              <a:t>Look for cheaper options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800" kern="0" dirty="0">
                <a:solidFill>
                  <a:prstClr val="black"/>
                </a:solidFill>
                <a:latin typeface="Univers Next for HSBC Light"/>
              </a:rPr>
              <a:t>Cut back usage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endParaRPr lang="en-GB" sz="1800" kern="0" dirty="0">
              <a:solidFill>
                <a:prstClr val="black"/>
              </a:solidFill>
              <a:latin typeface="Univers Next for HSBC Light"/>
            </a:endParaRPr>
          </a:p>
          <a:p>
            <a:pPr marL="12700" marR="5080">
              <a:spcAft>
                <a:spcPts val="1200"/>
              </a:spcAft>
              <a:buClr>
                <a:srgbClr val="DB0011"/>
              </a:buClr>
              <a:buSzPct val="110000"/>
            </a:pPr>
            <a:r>
              <a:rPr lang="en-GB" b="1" dirty="0">
                <a:solidFill>
                  <a:srgbClr val="000000"/>
                </a:solidFill>
                <a:latin typeface="Univers Next for HSBC Regular" panose="020B0503030202020203" pitchFamily="34" charset="0"/>
                <a:ea typeface="ＭＳ Ｐゴシック"/>
              </a:rPr>
              <a:t>Looking at the list of essentials: </a:t>
            </a:r>
            <a:endParaRPr lang="en-GB" b="1" kern="0" dirty="0">
              <a:solidFill>
                <a:prstClr val="black"/>
              </a:solidFill>
              <a:latin typeface="Univers Next for HSBC Regular" panose="020B0503030202020203" pitchFamily="34" charset="0"/>
            </a:endParaRP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800" kern="0" dirty="0">
                <a:solidFill>
                  <a:prstClr val="black"/>
                </a:solidFill>
                <a:latin typeface="Univers Next for HSBC Light"/>
              </a:rPr>
              <a:t>How could you check you are getting good value for money in those areas? 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800" kern="0" dirty="0">
                <a:solidFill>
                  <a:prstClr val="black"/>
                </a:solidFill>
                <a:latin typeface="Univers Next for HSBC Light"/>
              </a:rPr>
              <a:t>What would be the consequence of not being able to pay for these items?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5A63BC8-6755-560E-F8F1-82CB9465363A}"/>
              </a:ext>
            </a:extLst>
          </p:cNvPr>
          <p:cNvGrpSpPr/>
          <p:nvPr/>
        </p:nvGrpSpPr>
        <p:grpSpPr>
          <a:xfrm>
            <a:off x="6096000" y="1113167"/>
            <a:ext cx="5545136" cy="4442976"/>
            <a:chOff x="6096000" y="1113167"/>
            <a:chExt cx="5545136" cy="444297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072BDDC-133F-835C-3719-43BE61F554D3}"/>
                </a:ext>
              </a:extLst>
            </p:cNvPr>
            <p:cNvSpPr/>
            <p:nvPr/>
          </p:nvSpPr>
          <p:spPr>
            <a:xfrm>
              <a:off x="6096000" y="2022529"/>
              <a:ext cx="5545136" cy="3533614"/>
            </a:xfrm>
            <a:prstGeom prst="rect">
              <a:avLst/>
            </a:prstGeom>
            <a:solidFill>
              <a:srgbClr val="D7D8D6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4E8DD17-EB7A-30F0-67E0-E7D18A7E0FEF}"/>
                </a:ext>
              </a:extLst>
            </p:cNvPr>
            <p:cNvSpPr txBox="1"/>
            <p:nvPr/>
          </p:nvSpPr>
          <p:spPr>
            <a:xfrm>
              <a:off x="6396644" y="3075270"/>
              <a:ext cx="2223654" cy="23391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spcAft>
                  <a:spcPts val="1200"/>
                </a:spcAft>
                <a:buClr>
                  <a:srgbClr val="DB0011"/>
                </a:buClr>
                <a:buSzPct val="110000"/>
              </a:pPr>
              <a:r>
                <a:rPr lang="en-GB" sz="1600" b="1" dirty="0">
                  <a:solidFill>
                    <a:srgbClr val="000000"/>
                  </a:solidFill>
                  <a:latin typeface="Univers Next for HSBC Regular" panose="020B0503030202020203" pitchFamily="34" charset="0"/>
                  <a:ea typeface="ＭＳ Ｐゴシック"/>
                </a:rPr>
                <a:t>Essentials/Needs</a:t>
              </a:r>
              <a:r>
                <a:rPr lang="en-GB" sz="1600" dirty="0">
                  <a:solidFill>
                    <a:srgbClr val="000000"/>
                  </a:solidFill>
                  <a:latin typeface="Univers Next for HSBC Regular" panose="020B0503030202020203" pitchFamily="34" charset="0"/>
                  <a:ea typeface="ＭＳ Ｐゴシック"/>
                </a:rPr>
                <a:t>:</a:t>
              </a:r>
              <a:endParaRPr lang="en-GB" sz="1600" kern="0" dirty="0">
                <a:solidFill>
                  <a:prstClr val="black"/>
                </a:solidFill>
                <a:latin typeface="Univers Next for HSBC Light"/>
              </a:endParaRPr>
            </a:p>
            <a:p>
              <a:pPr marL="298450" marR="5080" indent="-285750">
                <a:spcAft>
                  <a:spcPts val="1200"/>
                </a:spcAft>
                <a:buClr>
                  <a:srgbClr val="DB0011"/>
                </a:buClr>
                <a:buSzPct val="110000"/>
                <a:buFont typeface="System Font Regular"/>
                <a:buChar char="●"/>
              </a:pPr>
              <a:r>
                <a:rPr lang="en-GB" sz="1600" kern="0" dirty="0">
                  <a:solidFill>
                    <a:prstClr val="black"/>
                  </a:solidFill>
                  <a:latin typeface="Univers Next for HSBC Light"/>
                </a:rPr>
                <a:t>Rent </a:t>
              </a:r>
            </a:p>
            <a:p>
              <a:pPr marL="298450" marR="5080" indent="-285750">
                <a:spcAft>
                  <a:spcPts val="1200"/>
                </a:spcAft>
                <a:buClr>
                  <a:srgbClr val="DB0011"/>
                </a:buClr>
                <a:buSzPct val="110000"/>
                <a:buFont typeface="System Font Regular"/>
                <a:buChar char="●"/>
              </a:pPr>
              <a:r>
                <a:rPr lang="en-GB" sz="1600" kern="0" dirty="0">
                  <a:solidFill>
                    <a:prstClr val="black"/>
                  </a:solidFill>
                  <a:latin typeface="Univers Next for HSBC Light"/>
                </a:rPr>
                <a:t>Food</a:t>
              </a:r>
            </a:p>
            <a:p>
              <a:pPr marL="298450" marR="5080" indent="-285750">
                <a:spcAft>
                  <a:spcPts val="1200"/>
                </a:spcAft>
                <a:buClr>
                  <a:srgbClr val="DB0011"/>
                </a:buClr>
                <a:buSzPct val="110000"/>
                <a:buFont typeface="System Font Regular"/>
                <a:buChar char="●"/>
              </a:pPr>
              <a:r>
                <a:rPr lang="en-GB" sz="1600" kern="0" dirty="0">
                  <a:solidFill>
                    <a:prstClr val="black"/>
                  </a:solidFill>
                  <a:latin typeface="Univers Next for HSBC Light"/>
                </a:rPr>
                <a:t>Utilities</a:t>
              </a:r>
            </a:p>
            <a:p>
              <a:pPr marL="298450" marR="5080" indent="-285750">
                <a:spcAft>
                  <a:spcPts val="1200"/>
                </a:spcAft>
                <a:buClr>
                  <a:srgbClr val="DB0011"/>
                </a:buClr>
                <a:buSzPct val="110000"/>
                <a:buFont typeface="System Font Regular"/>
                <a:buChar char="●"/>
              </a:pPr>
              <a:r>
                <a:rPr lang="en-GB" sz="1600" kern="0" dirty="0">
                  <a:solidFill>
                    <a:prstClr val="black"/>
                  </a:solidFill>
                  <a:latin typeface="Univers Next for HSBC Light"/>
                </a:rPr>
                <a:t>Travel</a:t>
              </a:r>
            </a:p>
            <a:p>
              <a:pPr marL="298450" marR="5080" indent="-285750">
                <a:spcAft>
                  <a:spcPts val="1200"/>
                </a:spcAft>
                <a:buClr>
                  <a:srgbClr val="DB0011"/>
                </a:buClr>
                <a:buSzPct val="110000"/>
                <a:buFont typeface="System Font Regular"/>
                <a:buChar char="●"/>
              </a:pPr>
              <a:r>
                <a:rPr lang="en-GB" sz="1600" kern="0" dirty="0">
                  <a:solidFill>
                    <a:prstClr val="black"/>
                  </a:solidFill>
                  <a:latin typeface="Univers Next for HSBC Light"/>
                </a:rPr>
                <a:t>Insurance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B617BBE-0AD9-72CA-7C64-5477DB753C76}"/>
                </a:ext>
              </a:extLst>
            </p:cNvPr>
            <p:cNvSpPr txBox="1"/>
            <p:nvPr/>
          </p:nvSpPr>
          <p:spPr>
            <a:xfrm>
              <a:off x="9015153" y="3075270"/>
              <a:ext cx="2223654" cy="23391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spcAft>
                  <a:spcPts val="1200"/>
                </a:spcAft>
                <a:buClr>
                  <a:srgbClr val="DB0011"/>
                </a:buClr>
                <a:buSzPct val="110000"/>
              </a:pPr>
              <a:r>
                <a:rPr lang="en-GB" sz="1600" b="1" dirty="0">
                  <a:solidFill>
                    <a:srgbClr val="000000"/>
                  </a:solidFill>
                  <a:latin typeface="Univers Next for HSBC Regular" panose="020B0503030202020203" pitchFamily="34" charset="0"/>
                  <a:ea typeface="ＭＳ Ｐゴシック"/>
                </a:rPr>
                <a:t>Non-essentials:</a:t>
              </a:r>
              <a:endParaRPr lang="en-GB" sz="1600" kern="0" dirty="0">
                <a:solidFill>
                  <a:prstClr val="black"/>
                </a:solidFill>
                <a:latin typeface="Univers Next for HSBC Light"/>
              </a:endParaRPr>
            </a:p>
            <a:p>
              <a:pPr marL="298450" marR="5080" indent="-285750">
                <a:spcAft>
                  <a:spcPts val="1200"/>
                </a:spcAft>
                <a:buClr>
                  <a:srgbClr val="DB0011"/>
                </a:buClr>
                <a:buSzPct val="110000"/>
                <a:buFont typeface="System Font Regular"/>
                <a:buChar char="●"/>
              </a:pPr>
              <a:r>
                <a:rPr lang="en-GB" sz="1600" kern="0" dirty="0">
                  <a:solidFill>
                    <a:prstClr val="black"/>
                  </a:solidFill>
                  <a:latin typeface="Univers Next for HSBC Light"/>
                </a:rPr>
                <a:t>Holidays</a:t>
              </a:r>
            </a:p>
            <a:p>
              <a:pPr marL="298450" marR="5080" indent="-285750">
                <a:spcAft>
                  <a:spcPts val="1200"/>
                </a:spcAft>
                <a:buClr>
                  <a:srgbClr val="DB0011"/>
                </a:buClr>
                <a:buSzPct val="110000"/>
                <a:buFont typeface="System Font Regular"/>
                <a:buChar char="●"/>
              </a:pPr>
              <a:r>
                <a:rPr lang="en-GB" sz="1600" kern="0" dirty="0">
                  <a:solidFill>
                    <a:prstClr val="black"/>
                  </a:solidFill>
                  <a:latin typeface="Univers Next for HSBC Light"/>
                </a:rPr>
                <a:t>TV streaming</a:t>
              </a:r>
            </a:p>
            <a:p>
              <a:pPr marL="298450" marR="5080" indent="-285750">
                <a:spcAft>
                  <a:spcPts val="1200"/>
                </a:spcAft>
                <a:buClr>
                  <a:srgbClr val="DB0011"/>
                </a:buClr>
                <a:buSzPct val="110000"/>
                <a:buFont typeface="System Font Regular"/>
                <a:buChar char="●"/>
              </a:pPr>
              <a:r>
                <a:rPr lang="en-GB" sz="1600" kern="0" dirty="0">
                  <a:solidFill>
                    <a:prstClr val="black"/>
                  </a:solidFill>
                  <a:latin typeface="Univers Next for HSBC Light"/>
                </a:rPr>
                <a:t>Gaming subs</a:t>
              </a:r>
            </a:p>
            <a:p>
              <a:pPr marL="298450" marR="5080" indent="-285750">
                <a:spcAft>
                  <a:spcPts val="1200"/>
                </a:spcAft>
                <a:buClr>
                  <a:srgbClr val="DB0011"/>
                </a:buClr>
                <a:buSzPct val="110000"/>
                <a:buFont typeface="System Font Regular"/>
                <a:buChar char="●"/>
              </a:pPr>
              <a:r>
                <a:rPr lang="en-GB" sz="1600" kern="0" dirty="0">
                  <a:solidFill>
                    <a:prstClr val="black"/>
                  </a:solidFill>
                  <a:latin typeface="Univers Next for HSBC Light"/>
                </a:rPr>
                <a:t>Going out</a:t>
              </a:r>
            </a:p>
            <a:p>
              <a:pPr marL="298450" marR="5080" indent="-285750">
                <a:spcAft>
                  <a:spcPts val="1200"/>
                </a:spcAft>
                <a:buClr>
                  <a:srgbClr val="DB0011"/>
                </a:buClr>
                <a:buSzPct val="110000"/>
                <a:buFont typeface="System Font Regular"/>
                <a:buChar char="●"/>
              </a:pPr>
              <a:r>
                <a:rPr lang="en-GB" sz="1600" kern="0" dirty="0">
                  <a:solidFill>
                    <a:prstClr val="black"/>
                  </a:solidFill>
                  <a:latin typeface="Univers Next for HSBC Light"/>
                </a:rPr>
                <a:t>Takeaways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C103BA1-1CB7-9CD9-1595-CCB2C8261210}"/>
                </a:ext>
              </a:extLst>
            </p:cNvPr>
            <p:cNvSpPr txBox="1"/>
            <p:nvPr/>
          </p:nvSpPr>
          <p:spPr>
            <a:xfrm>
              <a:off x="6396644" y="2529366"/>
              <a:ext cx="222365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 marR="5080">
                <a:spcAft>
                  <a:spcPts val="1200"/>
                </a:spcAft>
                <a:buClr>
                  <a:srgbClr val="DB0011"/>
                </a:buClr>
                <a:buSzPct val="110000"/>
              </a:pPr>
              <a:r>
                <a:rPr lang="en-GB" sz="2000" dirty="0">
                  <a:solidFill>
                    <a:srgbClr val="000000"/>
                  </a:solidFill>
                  <a:latin typeface="Univers Next for HSBC Light" panose="020B0403030202020203" pitchFamily="34" charset="0"/>
                  <a:ea typeface="ＭＳ Ｐゴシック"/>
                </a:rPr>
                <a:t>Outgoings</a:t>
              </a:r>
              <a:endParaRPr lang="en-GB" sz="2000" kern="0" dirty="0">
                <a:solidFill>
                  <a:prstClr val="black"/>
                </a:solidFill>
                <a:latin typeface="Univers Next for HSBC Light" panose="020B0403030202020203" pitchFamily="34" charset="0"/>
              </a:endParaRPr>
            </a:p>
          </p:txBody>
        </p:sp>
        <p:pic>
          <p:nvPicPr>
            <p:cNvPr id="18" name="Picture 17" descr="A pink house with a coin on top of it&#10;&#10;Description automatically generated">
              <a:extLst>
                <a:ext uri="{FF2B5EF4-FFF2-40B4-BE49-F238E27FC236}">
                  <a16:creationId xmlns:a16="http://schemas.microsoft.com/office/drawing/2014/main" id="{DE70CEEE-8E05-6937-E465-616BFA494A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97601" y="1113167"/>
              <a:ext cx="1787237" cy="1565940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AF51E7D0-619C-1B39-F473-EC9FAE218ED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67527" y="368274"/>
            <a:ext cx="865050" cy="8650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45A596-2291-8107-9C6C-3D06D7D646C6}"/>
              </a:ext>
            </a:extLst>
          </p:cNvPr>
          <p:cNvSpPr txBox="1"/>
          <p:nvPr/>
        </p:nvSpPr>
        <p:spPr>
          <a:xfrm>
            <a:off x="6197601" y="6593968"/>
            <a:ext cx="5443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i="0" dirty="0">
                <a:latin typeface="Univers Next for HSBC Light" panose="020B0403030202020203" pitchFamily="34" charset="0"/>
              </a:rPr>
              <a:t>Module 5 – Session 11 – </a:t>
            </a:r>
            <a:r>
              <a:rPr lang="en-GB" sz="100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Managing the cost of living</a:t>
            </a:r>
            <a:endParaRPr lang="en-US" sz="1000" b="0" i="0" dirty="0">
              <a:latin typeface="Univers Next for HSBC Light" panose="020B0403030202020203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5A8E2B6-7719-E0BD-02B2-157C81179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Revisiting your budget: </a:t>
            </a:r>
            <a:r>
              <a:rPr lang="en-GB" sz="4400" dirty="0"/>
              <a:t>Essential bills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31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">
            <a:extLst>
              <a:ext uri="{FF2B5EF4-FFF2-40B4-BE49-F238E27FC236}">
                <a16:creationId xmlns:a16="http://schemas.microsoft.com/office/drawing/2014/main" id="{68263FEC-AC6C-7FD8-7507-53A64AB23945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43472" y="6593968"/>
            <a:ext cx="64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en-GB" altLang="zh-TW" sz="1000" b="0" i="0" kern="1200" dirty="0">
              <a:solidFill>
                <a:schemeClr val="tx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63E3585-2013-D2C9-81E7-425D1317665C}"/>
              </a:ext>
            </a:extLst>
          </p:cNvPr>
          <p:cNvSpPr/>
          <p:nvPr/>
        </p:nvSpPr>
        <p:spPr>
          <a:xfrm>
            <a:off x="1636255" y="2710865"/>
            <a:ext cx="2736240" cy="1419291"/>
          </a:xfrm>
          <a:prstGeom prst="rect">
            <a:avLst/>
          </a:prstGeom>
          <a:solidFill>
            <a:srgbClr val="D7D8D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02F7738-A53F-F26A-0C9F-C0DDB1476D32}"/>
              </a:ext>
            </a:extLst>
          </p:cNvPr>
          <p:cNvSpPr txBox="1"/>
          <p:nvPr/>
        </p:nvSpPr>
        <p:spPr>
          <a:xfrm>
            <a:off x="2115931" y="3494576"/>
            <a:ext cx="1776888" cy="505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/>
                <a:ea typeface="+mn-ea"/>
                <a:cs typeface="+mn-cs"/>
              </a:rPr>
              <a:t>Setting a budget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B28F32B-FEAD-1CEE-69C6-9B028EFFF486}"/>
              </a:ext>
            </a:extLst>
          </p:cNvPr>
          <p:cNvSpPr/>
          <p:nvPr/>
        </p:nvSpPr>
        <p:spPr>
          <a:xfrm>
            <a:off x="4684609" y="2710865"/>
            <a:ext cx="2736240" cy="1419291"/>
          </a:xfrm>
          <a:prstGeom prst="rect">
            <a:avLst/>
          </a:prstGeom>
          <a:solidFill>
            <a:srgbClr val="D7D8D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22C689F-6F27-5656-BD6F-BA528C3B5C9B}"/>
              </a:ext>
            </a:extLst>
          </p:cNvPr>
          <p:cNvSpPr txBox="1"/>
          <p:nvPr/>
        </p:nvSpPr>
        <p:spPr>
          <a:xfrm>
            <a:off x="5164284" y="3494576"/>
            <a:ext cx="1885623" cy="505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/>
                <a:ea typeface="+mn-ea"/>
                <a:cs typeface="+mn-cs"/>
              </a:rPr>
              <a:t>Needs and Wants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71B0190-35B4-519B-29AE-D0D4695163C5}"/>
              </a:ext>
            </a:extLst>
          </p:cNvPr>
          <p:cNvSpPr/>
          <p:nvPr/>
        </p:nvSpPr>
        <p:spPr>
          <a:xfrm>
            <a:off x="7727067" y="2710865"/>
            <a:ext cx="2736240" cy="1419291"/>
          </a:xfrm>
          <a:prstGeom prst="rect">
            <a:avLst/>
          </a:prstGeom>
          <a:solidFill>
            <a:srgbClr val="D7D8D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ECD4A06-CD46-94B9-0EEE-AF564A27C978}"/>
              </a:ext>
            </a:extLst>
          </p:cNvPr>
          <p:cNvSpPr txBox="1"/>
          <p:nvPr/>
        </p:nvSpPr>
        <p:spPr>
          <a:xfrm>
            <a:off x="8036355" y="3494576"/>
            <a:ext cx="2117664" cy="505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prstClr val="black"/>
                </a:solidFill>
                <a:latin typeface="Univers Next for HSBC Light"/>
              </a:rPr>
              <a:t>Planning Ahead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61F2519-FC25-217A-949F-9B25AB0246BF}"/>
              </a:ext>
            </a:extLst>
          </p:cNvPr>
          <p:cNvSpPr/>
          <p:nvPr/>
        </p:nvSpPr>
        <p:spPr>
          <a:xfrm>
            <a:off x="1636255" y="4897113"/>
            <a:ext cx="2736240" cy="1419291"/>
          </a:xfrm>
          <a:prstGeom prst="rect">
            <a:avLst/>
          </a:prstGeom>
          <a:solidFill>
            <a:srgbClr val="D7D8D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E26066F-A60B-4224-5C3F-04FE263851D8}"/>
              </a:ext>
            </a:extLst>
          </p:cNvPr>
          <p:cNvSpPr txBox="1"/>
          <p:nvPr/>
        </p:nvSpPr>
        <p:spPr>
          <a:xfrm>
            <a:off x="2115931" y="5680824"/>
            <a:ext cx="1776888" cy="505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/>
                <a:ea typeface="+mn-ea"/>
                <a:cs typeface="+mn-cs"/>
              </a:rPr>
              <a:t>Planning meals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4E6DA99-0BBC-18CF-6A22-2BAFF84889DF}"/>
              </a:ext>
            </a:extLst>
          </p:cNvPr>
          <p:cNvSpPr/>
          <p:nvPr/>
        </p:nvSpPr>
        <p:spPr>
          <a:xfrm>
            <a:off x="4684609" y="4897113"/>
            <a:ext cx="2736240" cy="1419291"/>
          </a:xfrm>
          <a:prstGeom prst="rect">
            <a:avLst/>
          </a:prstGeom>
          <a:solidFill>
            <a:srgbClr val="D7D8D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6B003B0-CC08-ECD5-45BB-CEB334C87466}"/>
              </a:ext>
            </a:extLst>
          </p:cNvPr>
          <p:cNvSpPr txBox="1"/>
          <p:nvPr/>
        </p:nvSpPr>
        <p:spPr>
          <a:xfrm>
            <a:off x="5105254" y="5680824"/>
            <a:ext cx="2003681" cy="505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/>
                <a:ea typeface="+mn-ea"/>
                <a:cs typeface="+mn-cs"/>
              </a:rPr>
              <a:t>Buying responsibly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3FC8AF4-2599-0D96-5C86-59CBFCD508BD}"/>
              </a:ext>
            </a:extLst>
          </p:cNvPr>
          <p:cNvSpPr/>
          <p:nvPr/>
        </p:nvSpPr>
        <p:spPr>
          <a:xfrm>
            <a:off x="7727067" y="4897113"/>
            <a:ext cx="2736240" cy="1419291"/>
          </a:xfrm>
          <a:prstGeom prst="rect">
            <a:avLst/>
          </a:prstGeom>
          <a:solidFill>
            <a:srgbClr val="D7D8D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2283EFB-0447-6234-393F-376F434D154D}"/>
              </a:ext>
            </a:extLst>
          </p:cNvPr>
          <p:cNvSpPr txBox="1"/>
          <p:nvPr/>
        </p:nvSpPr>
        <p:spPr>
          <a:xfrm>
            <a:off x="8206743" y="5680824"/>
            <a:ext cx="1869326" cy="505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/>
                <a:ea typeface="+mn-ea"/>
                <a:cs typeface="+mn-cs"/>
              </a:rPr>
              <a:t>Best Deals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D3C5983-AE63-7EAC-79D1-7EE10933DFC3}"/>
              </a:ext>
            </a:extLst>
          </p:cNvPr>
          <p:cNvSpPr txBox="1"/>
          <p:nvPr/>
        </p:nvSpPr>
        <p:spPr>
          <a:xfrm>
            <a:off x="8415579" y="6593968"/>
            <a:ext cx="32255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i="0" dirty="0">
                <a:latin typeface="Univers Next for HSBC Light" panose="020B0403030202020203" pitchFamily="34" charset="0"/>
              </a:rPr>
              <a:t>Module 5 – Session 11 – </a:t>
            </a:r>
            <a:r>
              <a:rPr lang="en-GB" sz="100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Managing the cost of living</a:t>
            </a:r>
            <a:endParaRPr lang="en-US" sz="1000" b="0" i="0" dirty="0">
              <a:latin typeface="Univers Next for HSBC Light" panose="020B0403030202020203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6EBDC7-590E-4EDC-06B6-CF095F3DE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can we </a:t>
            </a:r>
            <a:r>
              <a:rPr lang="en-US" dirty="0" err="1"/>
              <a:t>minimise</a:t>
            </a:r>
            <a:r>
              <a:rPr lang="en-US" dirty="0"/>
              <a:t> food costs?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AFCA9A-F7A5-5E79-EE0D-7A5D28821267}"/>
              </a:ext>
            </a:extLst>
          </p:cNvPr>
          <p:cNvSpPr txBox="1"/>
          <p:nvPr/>
        </p:nvSpPr>
        <p:spPr>
          <a:xfrm>
            <a:off x="550863" y="1273423"/>
            <a:ext cx="11319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Univers Next for HSBC Light" panose="020B0403030202020203" pitchFamily="34" charset="0"/>
              </a:rPr>
              <a:t>According to the office of national statistics, food prices have increased by 27% between 2021 and 2023*</a:t>
            </a:r>
          </a:p>
        </p:txBody>
      </p:sp>
      <p:pic>
        <p:nvPicPr>
          <p:cNvPr id="7" name="Picture 6" descr="A red and pink shopping bags&#10;&#10;Description automatically generated">
            <a:extLst>
              <a:ext uri="{FF2B5EF4-FFF2-40B4-BE49-F238E27FC236}">
                <a16:creationId xmlns:a16="http://schemas.microsoft.com/office/drawing/2014/main" id="{3393BAEA-5399-76F4-8C95-B3C02506FF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8469" y="4036272"/>
            <a:ext cx="2131438" cy="2131438"/>
          </a:xfrm>
          <a:prstGeom prst="rect">
            <a:avLst/>
          </a:prstGeom>
        </p:spPr>
      </p:pic>
      <p:pic>
        <p:nvPicPr>
          <p:cNvPr id="9" name="Picture 8" descr="A clock with a red border&#10;&#10;Description automatically generated">
            <a:extLst>
              <a:ext uri="{FF2B5EF4-FFF2-40B4-BE49-F238E27FC236}">
                <a16:creationId xmlns:a16="http://schemas.microsoft.com/office/drawing/2014/main" id="{2D85C65C-7A66-53A9-792E-9996FE6016F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5366" y="2043202"/>
            <a:ext cx="1593365" cy="15933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E6DB80-E117-C521-49B9-5AC6C4289D6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5931" y="4248395"/>
            <a:ext cx="1875107" cy="18751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9EF83A0-F741-6459-45CC-78ECFAA303D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5582" y="4037064"/>
            <a:ext cx="1922775" cy="19227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3168656-725C-F177-0832-F237A8284F5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1247" y="1588851"/>
            <a:ext cx="2411313" cy="24113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31BCCC-25D2-12CE-6E5B-85A718B58B6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6958" y="1909624"/>
            <a:ext cx="1821842" cy="182184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EE42169-52D6-2415-35CB-CAA480371F3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67527" y="368274"/>
            <a:ext cx="865050" cy="8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0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  <p:bldP spid="50" grpId="0" animBg="1"/>
      <p:bldP spid="51" grpId="0"/>
      <p:bldP spid="53" grpId="0" animBg="1"/>
      <p:bldP spid="54" grpId="0"/>
      <p:bldP spid="56" grpId="0" animBg="1"/>
      <p:bldP spid="57" grpId="0"/>
      <p:bldP spid="59" grpId="0" animBg="1"/>
      <p:bldP spid="60" grpId="0"/>
      <p:bldP spid="62" grpId="0" animBg="1"/>
      <p:bldP spid="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9A5A64F3-5C04-8D00-6084-1CB3AB573E3B}"/>
              </a:ext>
            </a:extLst>
          </p:cNvPr>
          <p:cNvSpPr/>
          <p:nvPr/>
        </p:nvSpPr>
        <p:spPr>
          <a:xfrm>
            <a:off x="0" y="5093712"/>
            <a:ext cx="12192000" cy="1764287"/>
          </a:xfrm>
          <a:prstGeom prst="rect">
            <a:avLst/>
          </a:prstGeom>
          <a:solidFill>
            <a:srgbClr val="D7D8D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lide number">
            <a:extLst>
              <a:ext uri="{FF2B5EF4-FFF2-40B4-BE49-F238E27FC236}">
                <a16:creationId xmlns:a16="http://schemas.microsoft.com/office/drawing/2014/main" id="{EAAD5218-6F97-308D-1262-89D4120CF076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43472" y="6593968"/>
            <a:ext cx="64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7</a:t>
            </a:fld>
            <a:endParaRPr lang="en-GB" altLang="zh-TW" sz="1000" b="0" i="0" kern="1200" dirty="0">
              <a:solidFill>
                <a:schemeClr val="tx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2C7814D-2767-D49A-ACFA-38C1FE03F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Making daily savings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03AA25B-5BAE-2D90-FF4F-67FE95B6A2F2}"/>
              </a:ext>
            </a:extLst>
          </p:cNvPr>
          <p:cNvSpPr txBox="1"/>
          <p:nvPr/>
        </p:nvSpPr>
        <p:spPr>
          <a:xfrm>
            <a:off x="465291" y="5277227"/>
            <a:ext cx="62303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6137"/>
            <a:r>
              <a:rPr lang="en-GB" sz="1800" dirty="0">
                <a:solidFill>
                  <a:prstClr val="black"/>
                </a:solidFill>
                <a:latin typeface="Univers Next for HSBC Light" panose="020B0403030202020203" pitchFamily="34" charset="0"/>
                <a:ea typeface="ＭＳ Ｐゴシック" charset="0"/>
                <a:cs typeface="Arial" charset="0"/>
              </a:rPr>
              <a:t>And don’t forget the environmental costs too!</a:t>
            </a:r>
          </a:p>
          <a:p>
            <a:pPr defTabSz="916137"/>
            <a:r>
              <a:rPr lang="en-GB" sz="1800" dirty="0">
                <a:solidFill>
                  <a:prstClr val="black"/>
                </a:solidFill>
                <a:latin typeface="Univers Next for HSBC Light" panose="020B0403030202020203" pitchFamily="34" charset="0"/>
                <a:ea typeface="ＭＳ Ｐゴシック" charset="0"/>
                <a:cs typeface="Arial" charset="0"/>
              </a:rPr>
              <a:t>Making lunch at home saves: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369BA3B-3306-DAA8-9F15-4A26173E3260}"/>
              </a:ext>
            </a:extLst>
          </p:cNvPr>
          <p:cNvSpPr txBox="1"/>
          <p:nvPr/>
        </p:nvSpPr>
        <p:spPr>
          <a:xfrm>
            <a:off x="5804210" y="5277227"/>
            <a:ext cx="6230318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261 sandwich packets a year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261 drinks bottles/cans/cups a year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261 bags for your lunch</a:t>
            </a:r>
            <a:endParaRPr lang="en-GB" sz="1800" kern="0" dirty="0">
              <a:solidFill>
                <a:prstClr val="black"/>
              </a:solidFill>
              <a:latin typeface="Univers Next for HSBC Light"/>
            </a:endParaRPr>
          </a:p>
        </p:txBody>
      </p:sp>
      <p:graphicFrame>
        <p:nvGraphicFramePr>
          <p:cNvPr id="32" name="Table 6">
            <a:extLst>
              <a:ext uri="{FF2B5EF4-FFF2-40B4-BE49-F238E27FC236}">
                <a16:creationId xmlns:a16="http://schemas.microsoft.com/office/drawing/2014/main" id="{82C70FF8-91B1-CA7B-744C-59E89B0E4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32191"/>
              </p:ext>
            </p:extLst>
          </p:nvPr>
        </p:nvGraphicFramePr>
        <p:xfrm>
          <a:off x="550863" y="1453406"/>
          <a:ext cx="4977958" cy="1114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4744">
                  <a:extLst>
                    <a:ext uri="{9D8B030D-6E8A-4147-A177-3AD203B41FA5}">
                      <a16:colId xmlns:a16="http://schemas.microsoft.com/office/drawing/2014/main" val="4029375955"/>
                    </a:ext>
                  </a:extLst>
                </a:gridCol>
                <a:gridCol w="1933214">
                  <a:extLst>
                    <a:ext uri="{9D8B030D-6E8A-4147-A177-3AD203B41FA5}">
                      <a16:colId xmlns:a16="http://schemas.microsoft.com/office/drawing/2014/main" val="4159094788"/>
                    </a:ext>
                  </a:extLst>
                </a:gridCol>
              </a:tblGrid>
              <a:tr h="315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spc="-15" dirty="0">
                          <a:latin typeface="Univers Next for HSBC Regular" panose="020B0503030202020203" pitchFamily="34" charset="0"/>
                          <a:cs typeface="UniversNextforHSBC-Light"/>
                        </a:rPr>
                        <a:t>Out </a:t>
                      </a:r>
                      <a:r>
                        <a:rPr lang="en-GB" sz="1200" b="1" i="0" spc="-10" dirty="0">
                          <a:latin typeface="Univers Next for HSBC Regular" panose="020B0503030202020203" pitchFamily="34" charset="0"/>
                          <a:cs typeface="UniversNextforHSBC-Light"/>
                        </a:rPr>
                        <a:t>of </a:t>
                      </a:r>
                      <a:r>
                        <a:rPr lang="en-GB" sz="1200" b="1" i="0" spc="-15" dirty="0">
                          <a:latin typeface="Univers Next for HSBC Regular" panose="020B0503030202020203" pitchFamily="34" charset="0"/>
                          <a:cs typeface="UniversNextforHSBC-Light"/>
                        </a:rPr>
                        <a:t>home</a:t>
                      </a:r>
                      <a:r>
                        <a:rPr lang="en-GB" sz="1200" b="1" i="0" spc="-160" dirty="0">
                          <a:latin typeface="Univers Next for HSBC Regular" panose="020B0503030202020203" pitchFamily="34" charset="0"/>
                          <a:cs typeface="UniversNextforHSBC-Light"/>
                        </a:rPr>
                        <a:t> </a:t>
                      </a:r>
                      <a:r>
                        <a:rPr lang="en-GB" sz="1200" b="1" i="0" spc="-20" dirty="0">
                          <a:latin typeface="Univers Next for HSBC Regular" panose="020B0503030202020203" pitchFamily="34" charset="0"/>
                          <a:cs typeface="UniversNextforHSBC-Light"/>
                        </a:rPr>
                        <a:t>spending</a:t>
                      </a:r>
                      <a:endParaRPr lang="en-GB" sz="1200" b="1" i="0" dirty="0">
                        <a:latin typeface="Univers Next for HSBC Regular" panose="020B0503030202020203" pitchFamily="34" charset="0"/>
                        <a:cs typeface="UniversNextforHSBC-Light"/>
                      </a:endParaRPr>
                    </a:p>
                  </a:txBody>
                  <a:tcPr marT="28800" marB="28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67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b="1" i="0" dirty="0">
                        <a:latin typeface="Univers Next for HSBC Regular" panose="020B0503030202020203" pitchFamily="34" charset="0"/>
                      </a:endParaRPr>
                    </a:p>
                  </a:txBody>
                  <a:tcPr marT="28800" marB="28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6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764539"/>
                  </a:ext>
                </a:extLst>
              </a:tr>
              <a:tr h="415262">
                <a:tc>
                  <a:txBody>
                    <a:bodyPr/>
                    <a:lstStyle/>
                    <a:p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Univers Next for HSBC Light" panose="020B0403030202020203" pitchFamily="34" charset="0"/>
                        </a:rPr>
                        <a:t>Sandwich, crisps &amp; drink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Univers Next for HSBC Light" panose="020B0403030202020203" pitchFamily="34" charset="0"/>
                        </a:rPr>
                        <a:t>£4.00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214007"/>
                  </a:ext>
                </a:extLst>
              </a:tr>
              <a:tr h="383854">
                <a:tc>
                  <a:txBody>
                    <a:bodyPr/>
                    <a:lstStyle/>
                    <a:p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Univers Next for HSBC Light" panose="020B0403030202020203" pitchFamily="34" charset="0"/>
                        </a:rPr>
                        <a:t>Chocolate 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Univers Next for HSBC Light" panose="020B0403030202020203" pitchFamily="34" charset="0"/>
                        </a:rPr>
                        <a:t>£1.00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723108"/>
                  </a:ext>
                </a:extLst>
              </a:tr>
            </a:tbl>
          </a:graphicData>
        </a:graphic>
      </p:graphicFrame>
      <p:graphicFrame>
        <p:nvGraphicFramePr>
          <p:cNvPr id="33" name="Table 6">
            <a:extLst>
              <a:ext uri="{FF2B5EF4-FFF2-40B4-BE49-F238E27FC236}">
                <a16:creationId xmlns:a16="http://schemas.microsoft.com/office/drawing/2014/main" id="{79AEFD06-4C7F-B069-31BA-2FB14936F4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432488"/>
              </p:ext>
            </p:extLst>
          </p:nvPr>
        </p:nvGraphicFramePr>
        <p:xfrm>
          <a:off x="550863" y="3270761"/>
          <a:ext cx="4977958" cy="1566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4744">
                  <a:extLst>
                    <a:ext uri="{9D8B030D-6E8A-4147-A177-3AD203B41FA5}">
                      <a16:colId xmlns:a16="http://schemas.microsoft.com/office/drawing/2014/main" val="4029375955"/>
                    </a:ext>
                  </a:extLst>
                </a:gridCol>
                <a:gridCol w="1933214">
                  <a:extLst>
                    <a:ext uri="{9D8B030D-6E8A-4147-A177-3AD203B41FA5}">
                      <a16:colId xmlns:a16="http://schemas.microsoft.com/office/drawing/2014/main" val="4159094788"/>
                    </a:ext>
                  </a:extLst>
                </a:gridCol>
              </a:tblGrid>
              <a:tr h="415262">
                <a:tc>
                  <a:txBody>
                    <a:bodyPr/>
                    <a:lstStyle/>
                    <a:p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Univers Next for HSBC Light" panose="020B0403030202020203" pitchFamily="34" charset="0"/>
                        </a:rPr>
                        <a:t>Daily Spend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Univers Next for HSBC Light" panose="020B0403030202020203" pitchFamily="34" charset="0"/>
                        </a:rPr>
                        <a:t>£5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214007"/>
                  </a:ext>
                </a:extLst>
              </a:tr>
              <a:tr h="383854">
                <a:tc>
                  <a:txBody>
                    <a:bodyPr/>
                    <a:lstStyle/>
                    <a:p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Univers Next for HSBC Light" panose="020B0403030202020203" pitchFamily="34" charset="0"/>
                        </a:rPr>
                        <a:t>Weekly Spend (5 Working Days)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nivers Next for HSBC Light" panose="020B0403030202020203" pitchFamily="34" charset="0"/>
                          <a:ea typeface="+mn-ea"/>
                          <a:cs typeface="UniversNextforHSBC-Light"/>
                        </a:rPr>
                        <a:t>£25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723108"/>
                  </a:ext>
                </a:extLst>
              </a:tr>
              <a:tr h="383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>
                          <a:latin typeface="Univers Next for HSBC Light" panose="020B0403030202020203" pitchFamily="34" charset="0"/>
                          <a:cs typeface="Univers Next for HSBC Regular"/>
                        </a:rPr>
                        <a:t>Monthly Spend (21 Working Days) 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nivers Next for HSBC Light" panose="020B0403030202020203" pitchFamily="34" charset="0"/>
                          <a:ea typeface="+mn-ea"/>
                          <a:cs typeface="UniversNextforHSBC-Light"/>
                        </a:rPr>
                        <a:t>£105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317761"/>
                  </a:ext>
                </a:extLst>
              </a:tr>
              <a:tr h="383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>
                          <a:latin typeface="Univers Next for HSBC Light" panose="020B0403030202020203" pitchFamily="34" charset="0"/>
                          <a:cs typeface="Univers Next for HSBC Regular"/>
                        </a:rPr>
                        <a:t>Yearly Spend (261 Working Days)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nivers Next for HSBC Light" panose="020B0403030202020203" pitchFamily="34" charset="0"/>
                          <a:ea typeface="+mn-ea"/>
                          <a:cs typeface="UniversNextforHSBC-Light"/>
                        </a:rPr>
                        <a:t>£1,305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337591"/>
                  </a:ext>
                </a:extLst>
              </a:tr>
            </a:tbl>
          </a:graphicData>
        </a:graphic>
      </p:graphicFrame>
      <p:graphicFrame>
        <p:nvGraphicFramePr>
          <p:cNvPr id="34" name="Table 6">
            <a:extLst>
              <a:ext uri="{FF2B5EF4-FFF2-40B4-BE49-F238E27FC236}">
                <a16:creationId xmlns:a16="http://schemas.microsoft.com/office/drawing/2014/main" id="{CF3B62B6-F6A7-01D3-DA60-A800869D4A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554812"/>
              </p:ext>
            </p:extLst>
          </p:nvPr>
        </p:nvGraphicFramePr>
        <p:xfrm>
          <a:off x="6254750" y="1453406"/>
          <a:ext cx="4977958" cy="1498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4744">
                  <a:extLst>
                    <a:ext uri="{9D8B030D-6E8A-4147-A177-3AD203B41FA5}">
                      <a16:colId xmlns:a16="http://schemas.microsoft.com/office/drawing/2014/main" val="4029375955"/>
                    </a:ext>
                  </a:extLst>
                </a:gridCol>
                <a:gridCol w="1933214">
                  <a:extLst>
                    <a:ext uri="{9D8B030D-6E8A-4147-A177-3AD203B41FA5}">
                      <a16:colId xmlns:a16="http://schemas.microsoft.com/office/drawing/2014/main" val="4159094788"/>
                    </a:ext>
                  </a:extLst>
                </a:gridCol>
              </a:tblGrid>
              <a:tr h="315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spc="-15" dirty="0">
                          <a:latin typeface="Univers Next for HSBC Regular" panose="020B0503030202020203" pitchFamily="34" charset="0"/>
                          <a:cs typeface="UniversNextforHSBC-Light"/>
                        </a:rPr>
                        <a:t>Homemade </a:t>
                      </a:r>
                      <a:r>
                        <a:rPr lang="en-GB" sz="1200" b="1" i="0" spc="-20" dirty="0">
                          <a:latin typeface="Univers Next for HSBC Regular" panose="020B0503030202020203" pitchFamily="34" charset="0"/>
                          <a:cs typeface="UniversNextforHSBC-Light"/>
                        </a:rPr>
                        <a:t>spending</a:t>
                      </a:r>
                      <a:endParaRPr lang="en-GB" sz="1200" b="1" i="0" dirty="0">
                        <a:latin typeface="Univers Next for HSBC Regular" panose="020B0503030202020203" pitchFamily="34" charset="0"/>
                        <a:cs typeface="UniversNextforHSBC-Light"/>
                      </a:endParaRPr>
                    </a:p>
                  </a:txBody>
                  <a:tcPr marT="28800" marB="288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67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b="1" i="0" dirty="0">
                        <a:latin typeface="Univers Next for HSBC Regular" panose="020B0503030202020203" pitchFamily="34" charset="0"/>
                      </a:endParaRPr>
                    </a:p>
                  </a:txBody>
                  <a:tcPr marT="28800" marB="28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6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764539"/>
                  </a:ext>
                </a:extLst>
              </a:tr>
              <a:tr h="415262">
                <a:tc>
                  <a:txBody>
                    <a:bodyPr/>
                    <a:lstStyle/>
                    <a:p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Univers Next for HSBC Light" panose="020B0403030202020203" pitchFamily="34" charset="0"/>
                        </a:rPr>
                        <a:t>Sandwich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Univers Next for HSBC Light" panose="020B0403030202020203" pitchFamily="34" charset="0"/>
                        </a:rPr>
                        <a:t>50p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214007"/>
                  </a:ext>
                </a:extLst>
              </a:tr>
              <a:tr h="383854">
                <a:tc>
                  <a:txBody>
                    <a:bodyPr/>
                    <a:lstStyle/>
                    <a:p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Univers Next for HSBC Light" panose="020B0403030202020203" pitchFamily="34" charset="0"/>
                        </a:rPr>
                        <a:t>Crisps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Univers Next for HSBC Light" panose="020B0403030202020203" pitchFamily="34" charset="0"/>
                        </a:rPr>
                        <a:t>20p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723108"/>
                  </a:ext>
                </a:extLst>
              </a:tr>
              <a:tr h="383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spc="-20" dirty="0">
                          <a:latin typeface="UniversNextforHSBC-Light"/>
                          <a:cs typeface="UniversNextforHSBC-Light"/>
                        </a:rPr>
                        <a:t>Chocolate</a:t>
                      </a:r>
                      <a:r>
                        <a:rPr lang="en-GB" sz="1200" spc="-40" dirty="0">
                          <a:latin typeface="UniversNextforHSBC-Light"/>
                          <a:cs typeface="UniversNextforHSBC-Light"/>
                        </a:rPr>
                        <a:t> </a:t>
                      </a:r>
                      <a:r>
                        <a:rPr lang="en-GB" sz="1200" spc="-20" dirty="0">
                          <a:latin typeface="UniversNextforHSBC-Light"/>
                          <a:cs typeface="UniversNextforHSBC-Light"/>
                        </a:rPr>
                        <a:t>bar</a:t>
                      </a:r>
                      <a:endParaRPr lang="en-GB" sz="1200" dirty="0">
                        <a:latin typeface="UniversNextforHSBC-Light"/>
                        <a:cs typeface="UniversNextforHSBC-Light"/>
                      </a:endParaRP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Univers Next for HSBC Light" panose="020B0403030202020203" pitchFamily="34" charset="0"/>
                        </a:rPr>
                        <a:t>30p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835556"/>
                  </a:ext>
                </a:extLst>
              </a:tr>
            </a:tbl>
          </a:graphicData>
        </a:graphic>
      </p:graphicFrame>
      <p:graphicFrame>
        <p:nvGraphicFramePr>
          <p:cNvPr id="35" name="Table 6">
            <a:extLst>
              <a:ext uri="{FF2B5EF4-FFF2-40B4-BE49-F238E27FC236}">
                <a16:creationId xmlns:a16="http://schemas.microsoft.com/office/drawing/2014/main" id="{1FAFD5BC-2704-01A8-4D05-61747A87FA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619335"/>
              </p:ext>
            </p:extLst>
          </p:nvPr>
        </p:nvGraphicFramePr>
        <p:xfrm>
          <a:off x="6254750" y="3270761"/>
          <a:ext cx="4977958" cy="1566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4744">
                  <a:extLst>
                    <a:ext uri="{9D8B030D-6E8A-4147-A177-3AD203B41FA5}">
                      <a16:colId xmlns:a16="http://schemas.microsoft.com/office/drawing/2014/main" val="4029375955"/>
                    </a:ext>
                  </a:extLst>
                </a:gridCol>
                <a:gridCol w="1933214">
                  <a:extLst>
                    <a:ext uri="{9D8B030D-6E8A-4147-A177-3AD203B41FA5}">
                      <a16:colId xmlns:a16="http://schemas.microsoft.com/office/drawing/2014/main" val="4159094788"/>
                    </a:ext>
                  </a:extLst>
                </a:gridCol>
              </a:tblGrid>
              <a:tr h="415262">
                <a:tc>
                  <a:txBody>
                    <a:bodyPr/>
                    <a:lstStyle/>
                    <a:p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Univers Next for HSBC Light" panose="020B0403030202020203" pitchFamily="34" charset="0"/>
                        </a:rPr>
                        <a:t>Daily Spend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Univers Next for HSBC Light" panose="020B0403030202020203" pitchFamily="34" charset="0"/>
                        </a:rPr>
                        <a:t>£1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214007"/>
                  </a:ext>
                </a:extLst>
              </a:tr>
              <a:tr h="383854">
                <a:tc>
                  <a:txBody>
                    <a:bodyPr/>
                    <a:lstStyle/>
                    <a:p>
                      <a:r>
                        <a:rPr lang="en-GB" sz="1200" b="0" i="0" dirty="0">
                          <a:solidFill>
                            <a:schemeClr val="tx1"/>
                          </a:solidFill>
                          <a:latin typeface="Univers Next for HSBC Light" panose="020B0403030202020203" pitchFamily="34" charset="0"/>
                        </a:rPr>
                        <a:t>Weekly Spend (5 Working Days)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nivers Next for HSBC Light" panose="020B0403030202020203" pitchFamily="34" charset="0"/>
                          <a:ea typeface="+mn-ea"/>
                          <a:cs typeface="UniversNextforHSBC-Light"/>
                        </a:rPr>
                        <a:t>£5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723108"/>
                  </a:ext>
                </a:extLst>
              </a:tr>
              <a:tr h="383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>
                          <a:latin typeface="Univers Next for HSBC Light" panose="020B0403030202020203" pitchFamily="34" charset="0"/>
                          <a:cs typeface="Univers Next for HSBC Regular"/>
                        </a:rPr>
                        <a:t>Monthly Spend (21 Working Days) 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nivers Next for HSBC Light" panose="020B0403030202020203" pitchFamily="34" charset="0"/>
                          <a:ea typeface="+mn-ea"/>
                          <a:cs typeface="UniversNextforHSBC-Light"/>
                        </a:rPr>
                        <a:t>£21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317761"/>
                  </a:ext>
                </a:extLst>
              </a:tr>
              <a:tr h="3838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>
                          <a:latin typeface="Univers Next for HSBC Light" panose="020B0403030202020203" pitchFamily="34" charset="0"/>
                          <a:cs typeface="Univers Next for HSBC Regular"/>
                        </a:rPr>
                        <a:t>Yearly Spend (261 Working Days)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nivers Next for HSBC Light" panose="020B0403030202020203" pitchFamily="34" charset="0"/>
                          <a:ea typeface="+mn-ea"/>
                          <a:cs typeface="UniversNextforHSBC-Light"/>
                        </a:rPr>
                        <a:t>£261</a:t>
                      </a:r>
                    </a:p>
                  </a:txBody>
                  <a:tcPr marT="28800" marB="28800"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337591"/>
                  </a:ext>
                </a:extLst>
              </a:tr>
            </a:tbl>
          </a:graphicData>
        </a:graphic>
      </p:graphicFrame>
      <p:sp>
        <p:nvSpPr>
          <p:cNvPr id="36" name="Rectangle 35">
            <a:extLst>
              <a:ext uri="{FF2B5EF4-FFF2-40B4-BE49-F238E27FC236}">
                <a16:creationId xmlns:a16="http://schemas.microsoft.com/office/drawing/2014/main" id="{C0210BE3-9D37-8A89-5B51-007A9668C094}"/>
              </a:ext>
            </a:extLst>
          </p:cNvPr>
          <p:cNvSpPr/>
          <p:nvPr/>
        </p:nvSpPr>
        <p:spPr>
          <a:xfrm>
            <a:off x="3648075" y="3358344"/>
            <a:ext cx="1784081" cy="283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549B8EB-369C-3D63-A137-FAECAEFA4CA1}"/>
              </a:ext>
            </a:extLst>
          </p:cNvPr>
          <p:cNvSpPr/>
          <p:nvPr/>
        </p:nvSpPr>
        <p:spPr>
          <a:xfrm>
            <a:off x="3648075" y="3748707"/>
            <a:ext cx="1784081" cy="283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265A461-E965-F730-1EE2-E93A10741921}"/>
              </a:ext>
            </a:extLst>
          </p:cNvPr>
          <p:cNvSpPr/>
          <p:nvPr/>
        </p:nvSpPr>
        <p:spPr>
          <a:xfrm>
            <a:off x="3648075" y="4089670"/>
            <a:ext cx="1784081" cy="283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89F9A2A-36B4-44B3-9C1E-8A6D933DB0E0}"/>
              </a:ext>
            </a:extLst>
          </p:cNvPr>
          <p:cNvSpPr/>
          <p:nvPr/>
        </p:nvSpPr>
        <p:spPr>
          <a:xfrm>
            <a:off x="3648075" y="4484877"/>
            <a:ext cx="1784081" cy="283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0816860-64B0-F098-B514-94BA10B181B2}"/>
              </a:ext>
            </a:extLst>
          </p:cNvPr>
          <p:cNvSpPr/>
          <p:nvPr/>
        </p:nvSpPr>
        <p:spPr>
          <a:xfrm>
            <a:off x="9369712" y="3358344"/>
            <a:ext cx="1784081" cy="283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6238436-7AD1-A93C-2CB7-ACE5BD9BE325}"/>
              </a:ext>
            </a:extLst>
          </p:cNvPr>
          <p:cNvSpPr/>
          <p:nvPr/>
        </p:nvSpPr>
        <p:spPr>
          <a:xfrm>
            <a:off x="9369712" y="3748707"/>
            <a:ext cx="1784081" cy="283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A4818CA-524D-7167-FD15-E86766D34E21}"/>
              </a:ext>
            </a:extLst>
          </p:cNvPr>
          <p:cNvSpPr/>
          <p:nvPr/>
        </p:nvSpPr>
        <p:spPr>
          <a:xfrm>
            <a:off x="9369712" y="4089670"/>
            <a:ext cx="1784081" cy="283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A29C81D-9CC7-2A8D-8A87-40AADBB073E9}"/>
              </a:ext>
            </a:extLst>
          </p:cNvPr>
          <p:cNvSpPr/>
          <p:nvPr/>
        </p:nvSpPr>
        <p:spPr>
          <a:xfrm>
            <a:off x="9369712" y="4484877"/>
            <a:ext cx="1784081" cy="283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DF615EB-5C77-CC10-013E-452CCA9C03A3}"/>
              </a:ext>
            </a:extLst>
          </p:cNvPr>
          <p:cNvSpPr txBox="1"/>
          <p:nvPr/>
        </p:nvSpPr>
        <p:spPr>
          <a:xfrm>
            <a:off x="6197601" y="6593968"/>
            <a:ext cx="5443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i="0" dirty="0">
                <a:latin typeface="Univers Next for HSBC Light" panose="020B0403030202020203" pitchFamily="34" charset="0"/>
              </a:rPr>
              <a:t>Module 5 – Session 11 – </a:t>
            </a:r>
            <a:r>
              <a:rPr lang="en-GB" sz="100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Managing the cost of living</a:t>
            </a:r>
            <a:endParaRPr lang="en-US" sz="1000" b="0" i="0" dirty="0">
              <a:latin typeface="Univers Next for HSBC Light" panose="020B0403030202020203" pitchFamily="34" charset="0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92BA9768-A9E4-1003-6040-07EA284A21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3228" y="447810"/>
            <a:ext cx="857908" cy="57616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3284045D-BC2C-176E-AAF9-4B268A7B385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327626">
            <a:off x="9845230" y="4535701"/>
            <a:ext cx="2096355" cy="209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2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6" grpId="0" animBg="1"/>
      <p:bldP spid="37" grpId="0" animBg="1"/>
      <p:bldP spid="38" grpId="0" animBg="1"/>
      <p:bldP spid="40" grpId="0" animBg="1"/>
      <p:bldP spid="41" grpId="0" animBg="1"/>
      <p:bldP spid="45" grpId="0" animBg="1"/>
      <p:bldP spid="46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88B7D4-4B85-2260-FC9A-24E9AF66B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625" y="396970"/>
            <a:ext cx="11090274" cy="1220164"/>
          </a:xfrm>
        </p:spPr>
        <p:txBody>
          <a:bodyPr>
            <a:normAutofit/>
          </a:bodyPr>
          <a:lstStyle/>
          <a:p>
            <a:pPr lvl="0"/>
            <a:r>
              <a:rPr lang="en-GB" noProof="0" dirty="0"/>
              <a:t>Revisiting your </a:t>
            </a:r>
            <a:r>
              <a:rPr lang="en-GB" dirty="0"/>
              <a:t>b</a:t>
            </a:r>
            <a:r>
              <a:rPr lang="en-GB" noProof="0" dirty="0" err="1"/>
              <a:t>udget</a:t>
            </a:r>
            <a:r>
              <a:rPr lang="en-GB" noProof="0" dirty="0"/>
              <a:t>: </a:t>
            </a:r>
            <a:br>
              <a:rPr lang="en-GB" noProof="0" dirty="0"/>
            </a:br>
            <a:r>
              <a:rPr lang="en-GB" noProof="0" dirty="0"/>
              <a:t>Increasing Income</a:t>
            </a:r>
          </a:p>
        </p:txBody>
      </p:sp>
      <p:pic>
        <p:nvPicPr>
          <p:cNvPr id="2" name="Picture 1" descr="A group of people with question marks&#10;&#10;Description automatically generated">
            <a:extLst>
              <a:ext uri="{FF2B5EF4-FFF2-40B4-BE49-F238E27FC236}">
                <a16:creationId xmlns:a16="http://schemas.microsoft.com/office/drawing/2014/main" id="{97E06F17-A1D2-52D8-D17C-E1611D1E35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7913" y="-1908313"/>
            <a:ext cx="1327428" cy="928968"/>
          </a:xfrm>
          <a:prstGeom prst="rect">
            <a:avLst/>
          </a:prstGeom>
        </p:spPr>
      </p:pic>
      <p:sp>
        <p:nvSpPr>
          <p:cNvPr id="18" name="Slide number">
            <a:extLst>
              <a:ext uri="{FF2B5EF4-FFF2-40B4-BE49-F238E27FC236}">
                <a16:creationId xmlns:a16="http://schemas.microsoft.com/office/drawing/2014/main" id="{50CBDFFD-C975-D222-EE32-D475DA183516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43472" y="6593968"/>
            <a:ext cx="64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8</a:t>
            </a:fld>
            <a:endParaRPr lang="en-GB" altLang="zh-TW" sz="1000" b="0" i="0" kern="1200" dirty="0">
              <a:solidFill>
                <a:schemeClr val="tx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A15A4B5-4A53-A706-9DD9-D07EC7BC840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67527" y="368274"/>
            <a:ext cx="865050" cy="865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DB7461-CE00-AB3B-ACDB-E2697513380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1734" y="2057497"/>
            <a:ext cx="7811343" cy="48687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205C16-0A47-75E8-9F73-2975CFDBFA7B}"/>
              </a:ext>
            </a:extLst>
          </p:cNvPr>
          <p:cNvSpPr txBox="1"/>
          <p:nvPr/>
        </p:nvSpPr>
        <p:spPr>
          <a:xfrm>
            <a:off x="434583" y="1929565"/>
            <a:ext cx="4461613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800" kern="0" dirty="0">
                <a:solidFill>
                  <a:prstClr val="black"/>
                </a:solidFill>
                <a:latin typeface="Univers Next for HSBC Light"/>
              </a:rPr>
              <a:t>Find out what you are eligible for by using a benefits checker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800" kern="0" dirty="0">
                <a:solidFill>
                  <a:prstClr val="black"/>
                </a:solidFill>
                <a:latin typeface="Univers Next for HSBC Light"/>
              </a:rPr>
              <a:t>Sell items you no longer need on auction and marketplace sites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800" kern="0" dirty="0">
                <a:solidFill>
                  <a:prstClr val="black"/>
                </a:solidFill>
                <a:latin typeface="Univers Next for HSBC Light"/>
              </a:rPr>
              <a:t>Side hustles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800" kern="0" dirty="0">
                <a:solidFill>
                  <a:prstClr val="black"/>
                </a:solidFill>
                <a:latin typeface="Univers Next for HSBC Light"/>
              </a:rPr>
              <a:t>Additional Income sources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FD41BE-DF4E-8036-4B6E-09D6FDDFF340}"/>
              </a:ext>
            </a:extLst>
          </p:cNvPr>
          <p:cNvSpPr/>
          <p:nvPr/>
        </p:nvSpPr>
        <p:spPr>
          <a:xfrm>
            <a:off x="550863" y="4559587"/>
            <a:ext cx="5934869" cy="1570280"/>
          </a:xfrm>
          <a:prstGeom prst="rect">
            <a:avLst/>
          </a:prstGeom>
          <a:solidFill>
            <a:srgbClr val="D7D8D6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180000" tIns="180000" rIns="180000" bIns="180000" rtlCol="0" anchor="ctr" anchorCtr="0"/>
          <a:lstStyle/>
          <a:p>
            <a:pPr defTabSz="864748">
              <a:lnSpc>
                <a:spcPts val="1986"/>
              </a:lnSpc>
              <a:spcAft>
                <a:spcPts val="567"/>
              </a:spcAft>
              <a:defRPr/>
            </a:pPr>
            <a:r>
              <a:rPr lang="en-GB" sz="1600" kern="0" dirty="0">
                <a:solidFill>
                  <a:prstClr val="black"/>
                </a:solidFill>
                <a:latin typeface="Univers Next for HSBC Medium" panose="020B0503030202020203" pitchFamily="34" charset="0"/>
              </a:rPr>
              <a:t>Did you know?</a:t>
            </a:r>
          </a:p>
          <a:p>
            <a:pPr defTabSz="914147" fontAlgn="base">
              <a:defRPr/>
            </a:pPr>
            <a:r>
              <a:rPr lang="en-GB" sz="1600" dirty="0">
                <a:solidFill>
                  <a:srgbClr val="333333"/>
                </a:solidFill>
                <a:latin typeface="Univers Next for HSBC Light" panose="020B0403030202020203" pitchFamily="34" charset="0"/>
              </a:rPr>
              <a:t>£7.5 - 8 billion in Universal Credit and 3 billion in council tax support remains unclaimed each year</a:t>
            </a:r>
          </a:p>
          <a:p>
            <a:pPr defTabSz="914147" fontAlgn="base">
              <a:defRPr/>
            </a:pPr>
            <a:endParaRPr lang="en-GB" sz="1600" b="1" dirty="0">
              <a:solidFill>
                <a:srgbClr val="333333"/>
              </a:solidFill>
              <a:latin typeface="Univers Next for HSBC Light" panose="020B0403030202020203" pitchFamily="34" charset="0"/>
            </a:endParaRPr>
          </a:p>
          <a:p>
            <a:pPr defTabSz="914147" fontAlgn="base">
              <a:defRPr/>
            </a:pPr>
            <a:r>
              <a:rPr lang="en-GB" sz="1600" dirty="0">
                <a:solidFill>
                  <a:srgbClr val="333333"/>
                </a:solidFill>
                <a:latin typeface="Univers Next for HSBC Light" panose="020B0403030202020203" pitchFamily="34" charset="0"/>
              </a:rPr>
              <a:t>Source: Entitled To (May 23)</a:t>
            </a:r>
            <a:endParaRPr lang="en-GB" sz="1600" dirty="0">
              <a:solidFill>
                <a:srgbClr val="333333"/>
              </a:solidFill>
              <a:latin typeface="Univers Next for HSBC Ligh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DA0252-D6F7-9F24-9A32-8541FAAFD4F1}"/>
              </a:ext>
            </a:extLst>
          </p:cNvPr>
          <p:cNvSpPr txBox="1"/>
          <p:nvPr/>
        </p:nvSpPr>
        <p:spPr>
          <a:xfrm>
            <a:off x="6197601" y="6593968"/>
            <a:ext cx="5443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i="0" dirty="0">
                <a:latin typeface="Univers Next for HSBC Light" panose="020B0403030202020203" pitchFamily="34" charset="0"/>
              </a:rPr>
              <a:t>Module 5 – Session 11 – </a:t>
            </a:r>
            <a:r>
              <a:rPr lang="en-GB" sz="100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Managing the cost of living</a:t>
            </a:r>
            <a:endParaRPr lang="en-US" sz="1000" b="0" i="0" dirty="0">
              <a:latin typeface="Univers Next for HSBC Light" panose="020B0403030202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0D3384-9065-31E9-AE6E-F416312F999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21275">
            <a:off x="4896197" y="1017687"/>
            <a:ext cx="3034492" cy="303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22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F2A8453-748F-BEB9-2C41-4462FF21D198}"/>
              </a:ext>
            </a:extLst>
          </p:cNvPr>
          <p:cNvSpPr/>
          <p:nvPr/>
        </p:nvSpPr>
        <p:spPr>
          <a:xfrm>
            <a:off x="7031066" y="-76200"/>
            <a:ext cx="5160934" cy="6934200"/>
          </a:xfrm>
          <a:prstGeom prst="rect">
            <a:avLst/>
          </a:prstGeom>
          <a:solidFill>
            <a:srgbClr val="D7D8D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F88B7D4-4B85-2260-FC9A-24E9AF66B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625" y="396970"/>
            <a:ext cx="11090274" cy="1220164"/>
          </a:xfrm>
        </p:spPr>
        <p:txBody>
          <a:bodyPr>
            <a:normAutofit/>
          </a:bodyPr>
          <a:lstStyle/>
          <a:p>
            <a:pPr lvl="0"/>
            <a:r>
              <a:rPr lang="en-GB" noProof="0" dirty="0"/>
              <a:t>Building </a:t>
            </a:r>
            <a:r>
              <a:rPr lang="en-GB" dirty="0"/>
              <a:t>h</a:t>
            </a:r>
            <a:r>
              <a:rPr lang="en-GB" noProof="0" dirty="0" err="1"/>
              <a:t>ealthy</a:t>
            </a:r>
            <a:r>
              <a:rPr lang="en-GB" noProof="0" dirty="0"/>
              <a:t> finances: </a:t>
            </a:r>
            <a:br>
              <a:rPr lang="en-GB" noProof="0" dirty="0"/>
            </a:br>
            <a:r>
              <a:rPr lang="en-GB" noProof="0" dirty="0"/>
              <a:t>Managing </a:t>
            </a:r>
            <a:r>
              <a:rPr lang="en-GB" dirty="0"/>
              <a:t>d</a:t>
            </a:r>
            <a:r>
              <a:rPr lang="en-GB" noProof="0" dirty="0" err="1"/>
              <a:t>ebts</a:t>
            </a:r>
            <a:endParaRPr lang="en-GB" noProof="0" dirty="0"/>
          </a:p>
        </p:txBody>
      </p:sp>
      <p:pic>
        <p:nvPicPr>
          <p:cNvPr id="2" name="Picture 1" descr="A group of people with question marks&#10;&#10;Description automatically generated">
            <a:extLst>
              <a:ext uri="{FF2B5EF4-FFF2-40B4-BE49-F238E27FC236}">
                <a16:creationId xmlns:a16="http://schemas.microsoft.com/office/drawing/2014/main" id="{97E06F17-A1D2-52D8-D17C-E1611D1E35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7913" y="-1908313"/>
            <a:ext cx="1327428" cy="928968"/>
          </a:xfrm>
          <a:prstGeom prst="rect">
            <a:avLst/>
          </a:prstGeom>
        </p:spPr>
      </p:pic>
      <p:sp>
        <p:nvSpPr>
          <p:cNvPr id="18" name="Slide number">
            <a:extLst>
              <a:ext uri="{FF2B5EF4-FFF2-40B4-BE49-F238E27FC236}">
                <a16:creationId xmlns:a16="http://schemas.microsoft.com/office/drawing/2014/main" id="{50CBDFFD-C975-D222-EE32-D475DA183516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43472" y="6593968"/>
            <a:ext cx="64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9</a:t>
            </a:fld>
            <a:endParaRPr lang="en-GB" altLang="zh-TW" sz="1000" b="0" i="0" kern="1200" dirty="0">
              <a:solidFill>
                <a:schemeClr val="tx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A15A4B5-4A53-A706-9DD9-D07EC7BC840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67527" y="368274"/>
            <a:ext cx="865050" cy="86505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3A85A75-4D24-1EE7-6858-8EF10153F2ED}"/>
              </a:ext>
            </a:extLst>
          </p:cNvPr>
          <p:cNvSpPr txBox="1"/>
          <p:nvPr/>
        </p:nvSpPr>
        <p:spPr>
          <a:xfrm>
            <a:off x="424073" y="2157243"/>
            <a:ext cx="4461613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800" kern="0" dirty="0">
                <a:solidFill>
                  <a:prstClr val="black"/>
                </a:solidFill>
                <a:latin typeface="Univers Next for HSBC Light"/>
              </a:rPr>
              <a:t>Pay off the most expensive debts first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800" kern="0" dirty="0">
                <a:solidFill>
                  <a:prstClr val="black"/>
                </a:solidFill>
                <a:latin typeface="Univers Next for HSBC Light"/>
              </a:rPr>
              <a:t>Pay off the smallest debt first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9762BB4-A0A3-B5CA-5591-B5612AAA8B80}"/>
              </a:ext>
            </a:extLst>
          </p:cNvPr>
          <p:cNvSpPr/>
          <p:nvPr/>
        </p:nvSpPr>
        <p:spPr>
          <a:xfrm>
            <a:off x="542625" y="4435393"/>
            <a:ext cx="3451306" cy="2018992"/>
          </a:xfrm>
          <a:prstGeom prst="rect">
            <a:avLst/>
          </a:prstGeom>
          <a:solidFill>
            <a:srgbClr val="D7D8D6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180000" tIns="180000" rIns="180000" bIns="180000" rtlCol="0" anchor="ctr" anchorCtr="0"/>
          <a:lstStyle/>
          <a:p>
            <a:pPr defTabSz="914147" fontAlgn="base">
              <a:defRPr/>
            </a:pPr>
            <a:endParaRPr lang="en-GB" sz="1600" dirty="0">
              <a:solidFill>
                <a:srgbClr val="333333"/>
              </a:solidFill>
              <a:latin typeface="Univers Next for HSBC Light" panose="020B0403030202020203" pitchFamily="34" charset="0"/>
            </a:endParaRPr>
          </a:p>
          <a:p>
            <a:pPr defTabSz="914147" fontAlgn="base">
              <a:defRPr/>
            </a:pPr>
            <a:endParaRPr lang="en-GB" sz="1600" dirty="0">
              <a:solidFill>
                <a:srgbClr val="333333"/>
              </a:solidFill>
              <a:latin typeface="Univers Next for HSBC Light" panose="020B0403030202020203" pitchFamily="34" charset="0"/>
            </a:endParaRPr>
          </a:p>
          <a:p>
            <a:pPr defTabSz="914147" fontAlgn="base">
              <a:defRPr/>
            </a:pPr>
            <a:r>
              <a:rPr lang="en-GB" sz="1600" dirty="0">
                <a:solidFill>
                  <a:srgbClr val="333333"/>
                </a:solidFill>
                <a:latin typeface="Univers Next for HSBC Light" panose="020B0403030202020203" pitchFamily="34" charset="0"/>
              </a:rPr>
              <a:t>Whatever method you choose, try to repay as much as you can each month. </a:t>
            </a:r>
          </a:p>
          <a:p>
            <a:pPr defTabSz="914147" fontAlgn="base">
              <a:defRPr/>
            </a:pPr>
            <a:endParaRPr lang="en-GB" sz="1600" dirty="0">
              <a:solidFill>
                <a:srgbClr val="333333"/>
              </a:solidFill>
              <a:latin typeface="Univers Next for HSBC Light" panose="020B0403030202020203" pitchFamily="34" charset="0"/>
            </a:endParaRPr>
          </a:p>
          <a:p>
            <a:pPr defTabSz="914147" fontAlgn="base">
              <a:defRPr/>
            </a:pPr>
            <a:r>
              <a:rPr lang="en-GB" sz="1600" dirty="0">
                <a:solidFill>
                  <a:srgbClr val="333333"/>
                </a:solidFill>
                <a:latin typeface="Univers Next for HSBC Light" panose="020B0403030202020203" pitchFamily="34" charset="0"/>
              </a:rPr>
              <a:t>This will reduce the amount of interest you’re charged.</a:t>
            </a:r>
          </a:p>
          <a:p>
            <a:pPr defTabSz="914147" fontAlgn="base">
              <a:defRPr/>
            </a:pPr>
            <a:endParaRPr lang="en-GB" sz="1600" dirty="0">
              <a:solidFill>
                <a:srgbClr val="333333"/>
              </a:solidFill>
              <a:latin typeface="Univers Next for HSBC Light" panose="020B0403030202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2D1F6E-1257-4CDE-C4C3-33BF155E0A97}"/>
              </a:ext>
            </a:extLst>
          </p:cNvPr>
          <p:cNvSpPr txBox="1"/>
          <p:nvPr/>
        </p:nvSpPr>
        <p:spPr>
          <a:xfrm>
            <a:off x="7380726" y="1883821"/>
            <a:ext cx="4506473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800" kern="0" dirty="0">
                <a:solidFill>
                  <a:prstClr val="black"/>
                </a:solidFill>
                <a:latin typeface="Univers Next for HSBC Light"/>
              </a:rPr>
              <a:t>Talk to your loved ones about debt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800" kern="0" dirty="0">
                <a:solidFill>
                  <a:prstClr val="black"/>
                </a:solidFill>
                <a:latin typeface="Univers Next for HSBC Light"/>
              </a:rPr>
              <a:t>Collect information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800" kern="0" dirty="0">
                <a:solidFill>
                  <a:prstClr val="black"/>
                </a:solidFill>
                <a:latin typeface="Univers Next for HSBC Light"/>
              </a:rPr>
              <a:t>Get the help you need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974EBC5-6B13-C7ED-21EA-3E857AEA11FE}"/>
              </a:ext>
            </a:extLst>
          </p:cNvPr>
          <p:cNvSpPr/>
          <p:nvPr/>
        </p:nvSpPr>
        <p:spPr>
          <a:xfrm>
            <a:off x="7446334" y="3350687"/>
            <a:ext cx="4260412" cy="2074090"/>
          </a:xfrm>
          <a:prstGeom prst="rect">
            <a:avLst/>
          </a:prstGeom>
          <a:solidFill>
            <a:srgbClr val="D7D8D6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180000" tIns="180000" rIns="180000" bIns="180000" rtlCol="0" anchor="ctr" anchorCtr="0"/>
          <a:lstStyle/>
          <a:p>
            <a:pPr defTabSz="864748">
              <a:lnSpc>
                <a:spcPts val="1986"/>
              </a:lnSpc>
              <a:spcAft>
                <a:spcPts val="567"/>
              </a:spcAft>
              <a:defRPr/>
            </a:pPr>
            <a:r>
              <a:rPr lang="en-GB" sz="1600" kern="0" dirty="0">
                <a:solidFill>
                  <a:prstClr val="black"/>
                </a:solidFill>
                <a:latin typeface="Univers Next for HSBC Medium" panose="020B0503030202020203" pitchFamily="34" charset="0"/>
              </a:rPr>
              <a:t>Free Debt Advice</a:t>
            </a:r>
          </a:p>
          <a:p>
            <a:pPr defTabSz="857250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1600" b="1" spc="-75" dirty="0">
                <a:latin typeface="Univers Next for HSBC Regular" panose="020B0503030202020203" pitchFamily="34" charset="0"/>
              </a:rPr>
              <a:t>Shelter: </a:t>
            </a:r>
            <a:r>
              <a:rPr lang="en-GB" sz="1600" spc="-75" dirty="0">
                <a:latin typeface="Univers Next for HSBC Ligh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www.shelter.org.uk</a:t>
            </a:r>
            <a:r>
              <a:rPr lang="en-GB" sz="1600" spc="-75" dirty="0">
                <a:latin typeface="Univers Next for HSBC Light"/>
              </a:rPr>
              <a:t>  </a:t>
            </a:r>
            <a:endParaRPr lang="en-GB" sz="1600" dirty="0">
              <a:latin typeface="Univers Next for HSBC Light"/>
            </a:endParaRPr>
          </a:p>
          <a:p>
            <a:pPr defTabSz="914258">
              <a:spcBef>
                <a:spcPts val="600"/>
              </a:spcBef>
              <a:spcAft>
                <a:spcPts val="600"/>
              </a:spcAft>
              <a:buClr>
                <a:srgbClr val="DB0011"/>
              </a:buClr>
              <a:buSzPct val="80000"/>
              <a:defRPr/>
            </a:pPr>
            <a:r>
              <a:rPr lang="en-GB" sz="1600" b="1" spc="-75" dirty="0">
                <a:latin typeface="Univers Next for HSBC Regular" panose="020B0503030202020203" pitchFamily="34" charset="0"/>
              </a:rPr>
              <a:t>Citizen’s Advice: </a:t>
            </a:r>
            <a:r>
              <a:rPr lang="en-GB" sz="1600" spc="-75" dirty="0">
                <a:latin typeface="Univers Next for HSBC Ligh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www.citizensadvice.org.uk</a:t>
            </a:r>
            <a:r>
              <a:rPr lang="en-GB" sz="1600" spc="-75" dirty="0">
                <a:latin typeface="Univers Next for HSBC Light"/>
              </a:rPr>
              <a:t> </a:t>
            </a:r>
          </a:p>
          <a:p>
            <a:pPr defTabSz="914258">
              <a:spcBef>
                <a:spcPts val="600"/>
              </a:spcBef>
              <a:spcAft>
                <a:spcPts val="600"/>
              </a:spcAft>
              <a:buClr>
                <a:srgbClr val="DB0011"/>
              </a:buClr>
              <a:buSzPct val="80000"/>
              <a:defRPr/>
            </a:pPr>
            <a:r>
              <a:rPr lang="en-GB" sz="1600" b="1" spc="-75" dirty="0" err="1">
                <a:latin typeface="Univers Next for HSBC Regular" panose="020B0503030202020203" pitchFamily="34" charset="0"/>
              </a:rPr>
              <a:t>StepChange</a:t>
            </a:r>
            <a:r>
              <a:rPr lang="en-GB" sz="1600" b="1" spc="-75" dirty="0">
                <a:latin typeface="Univers Next for HSBC Regular" panose="020B0503030202020203" pitchFamily="34" charset="0"/>
              </a:rPr>
              <a:t>: </a:t>
            </a:r>
            <a:r>
              <a:rPr lang="en-GB" sz="1600" spc="-75" dirty="0">
                <a:latin typeface="Univers Next for HSBC Ligh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www.stepchange.org</a:t>
            </a:r>
            <a:r>
              <a:rPr lang="en-GB" sz="1600" spc="-75" dirty="0">
                <a:latin typeface="Univers Next for HSBC Light"/>
              </a:rPr>
              <a:t> </a:t>
            </a:r>
          </a:p>
          <a:p>
            <a:pPr defTabSz="914258">
              <a:spcBef>
                <a:spcPts val="600"/>
              </a:spcBef>
              <a:spcAft>
                <a:spcPts val="600"/>
              </a:spcAft>
              <a:buClr>
                <a:srgbClr val="DB0011"/>
              </a:buClr>
              <a:buSzPct val="80000"/>
              <a:defRPr/>
            </a:pPr>
            <a:r>
              <a:rPr lang="en-GB" sz="1600" b="1" spc="-75" dirty="0">
                <a:latin typeface="Univers Next for HSBC Regular" panose="020B0503030202020203" pitchFamily="34" charset="0"/>
              </a:rPr>
              <a:t>National </a:t>
            </a:r>
            <a:r>
              <a:rPr lang="en-GB" sz="1600" b="1" spc="-75" dirty="0" err="1">
                <a:latin typeface="Univers Next for HSBC Regular" panose="020B0503030202020203" pitchFamily="34" charset="0"/>
              </a:rPr>
              <a:t>Debtline</a:t>
            </a:r>
            <a:r>
              <a:rPr lang="en-GB" sz="1600" b="1" spc="-75" dirty="0">
                <a:latin typeface="Univers Next for HSBC Regular" panose="020B0503030202020203" pitchFamily="34" charset="0"/>
              </a:rPr>
              <a:t>: </a:t>
            </a:r>
            <a:r>
              <a:rPr lang="en-GB" sz="1600" spc="-75" dirty="0">
                <a:latin typeface="Univers Next for HSBC Ligh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www.nationaldebtline.org</a:t>
            </a:r>
            <a:endParaRPr lang="en-GB" sz="1600" kern="0" dirty="0">
              <a:latin typeface="Univers Next for HSBC Medium" panose="020B0503030202020203" pitchFamily="34" charset="0"/>
            </a:endParaRPr>
          </a:p>
        </p:txBody>
      </p:sp>
      <p:pic>
        <p:nvPicPr>
          <p:cNvPr id="27" name="Picture 26" descr="A person sitting at a computer&#10;&#10;Description automatically generated">
            <a:extLst>
              <a:ext uri="{FF2B5EF4-FFF2-40B4-BE49-F238E27FC236}">
                <a16:creationId xmlns:a16="http://schemas.microsoft.com/office/drawing/2014/main" id="{5DAE5780-5655-1AF9-434D-1D2414C4151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7365" y="4297791"/>
            <a:ext cx="2603715" cy="260371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91DED1F-6484-AF8B-33EA-4E26199D8803}"/>
              </a:ext>
            </a:extLst>
          </p:cNvPr>
          <p:cNvSpPr txBox="1"/>
          <p:nvPr/>
        </p:nvSpPr>
        <p:spPr>
          <a:xfrm>
            <a:off x="6197601" y="6593968"/>
            <a:ext cx="5443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i="0" dirty="0">
                <a:latin typeface="Univers Next for HSBC Light" panose="020B0403030202020203" pitchFamily="34" charset="0"/>
              </a:rPr>
              <a:t>Module 5 – Session 11 – </a:t>
            </a:r>
            <a:r>
              <a:rPr lang="en-GB" sz="100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Managing the cost of living</a:t>
            </a:r>
            <a:endParaRPr lang="en-US" sz="1000" b="0" i="0" dirty="0">
              <a:latin typeface="Univers Next for HSBC Light" panose="020B0403030202020203" pitchFamily="34" charset="0"/>
            </a:endParaRPr>
          </a:p>
        </p:txBody>
      </p:sp>
      <p:pic>
        <p:nvPicPr>
          <p:cNvPr id="3" name="Picture 2" descr="A red envelope with a white paper in it&#10;&#10;Description automatically generated">
            <a:extLst>
              <a:ext uri="{FF2B5EF4-FFF2-40B4-BE49-F238E27FC236}">
                <a16:creationId xmlns:a16="http://schemas.microsoft.com/office/drawing/2014/main" id="{5B3EC62E-8125-35A4-C4EA-5BCD82F5BD1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77679">
            <a:off x="246690" y="3198950"/>
            <a:ext cx="1512916" cy="151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4" grpId="0"/>
      <p:bldP spid="25" grpId="0" animBg="1"/>
    </p:bldLst>
  </p:timing>
</p:sld>
</file>

<file path=ppt/theme/theme1.xml><?xml version="1.0" encoding="utf-8"?>
<a:theme xmlns:a="http://schemas.openxmlformats.org/drawingml/2006/main" name="4_Non-Message Driven">
  <a:themeElements>
    <a:clrScheme name="HSBC Colour pallete 2018">
      <a:dk1>
        <a:srgbClr val="000000"/>
      </a:dk1>
      <a:lt1>
        <a:srgbClr val="FFFFFF"/>
      </a:lt1>
      <a:dk2>
        <a:srgbClr val="4E48C7"/>
      </a:dk2>
      <a:lt2>
        <a:srgbClr val="0F79D6"/>
      </a:lt2>
      <a:accent1>
        <a:srgbClr val="DB0011"/>
      </a:accent1>
      <a:accent2>
        <a:srgbClr val="000000"/>
      </a:accent2>
      <a:accent3>
        <a:srgbClr val="767676"/>
      </a:accent3>
      <a:accent4>
        <a:srgbClr val="D7D8D6"/>
      </a:accent4>
      <a:accent5>
        <a:srgbClr val="B57E10"/>
      </a:accent5>
      <a:accent6>
        <a:srgbClr val="488F29"/>
      </a:accent6>
      <a:hlink>
        <a:srgbClr val="767676"/>
      </a:hlink>
      <a:folHlink>
        <a:srgbClr val="D7D8D6"/>
      </a:folHlink>
    </a:clrScheme>
    <a:fontScheme name="Custom 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858838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6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858838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6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4 Non-Message Driven HSBC 1">
        <a:dk1>
          <a:srgbClr val="000000"/>
        </a:dk1>
        <a:lt1>
          <a:srgbClr val="FFFFFF"/>
        </a:lt1>
        <a:dk2>
          <a:srgbClr val="FF0000"/>
        </a:dk2>
        <a:lt2>
          <a:srgbClr val="EAEAEA"/>
        </a:lt2>
        <a:accent1>
          <a:srgbClr val="194173"/>
        </a:accent1>
        <a:accent2>
          <a:srgbClr val="B9D3ED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A7BFD7"/>
        </a:accent6>
        <a:hlink>
          <a:srgbClr val="559FD3"/>
        </a:hlink>
        <a:folHlink>
          <a:srgbClr val="FDB8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Primary_01">
      <a:srgbClr val="DB0011"/>
    </a:custClr>
    <a:custClr name="Primary_02">
      <a:srgbClr val="000000"/>
    </a:custClr>
    <a:custClr name="Primary_03">
      <a:srgbClr val="FFFFFF"/>
    </a:custClr>
    <a:custClr name="Primary_04">
      <a:srgbClr val="767676"/>
    </a:custClr>
    <a:custClr name="Primary_05">
      <a:srgbClr val="D7D8D6"/>
    </a:custClr>
    <a:custClr name="Primary_06">
      <a:srgbClr val="7770FF"/>
    </a:custClr>
    <a:custClr name="Primary_07">
      <a:srgbClr val="4E48C7"/>
    </a:custClr>
    <a:custClr name="Primary_08">
      <a:srgbClr val="36A1FF"/>
    </a:custClr>
    <a:custClr name="Primary_09">
      <a:srgbClr val="0F79D6"/>
    </a:custClr>
    <a:custClr name="Primary_10">
      <a:srgbClr val="2EB8B1"/>
    </a:custClr>
    <a:custClr name="Primary_11">
      <a:srgbClr val="008580"/>
    </a:custClr>
    <a:custClr name="Primary_12">
      <a:srgbClr val="61C238"/>
    </a:custClr>
    <a:custClr name="Primary_13">
      <a:srgbClr val="488F29"/>
    </a:custClr>
    <a:custClr name="Primary_14">
      <a:srgbClr val="E8A215"/>
    </a:custClr>
    <a:custClr name="Primary_15">
      <a:srgbClr val="B57E10"/>
    </a:custClr>
    <a:custClr name="Blank_01">
      <a:srgbClr val="FFFFFF"/>
    </a:custClr>
    <a:custClr name="Blank_02">
      <a:srgbClr val="FFFFFF"/>
    </a:custClr>
    <a:custClr name="Blank_03">
      <a:srgbClr val="FFFFFF"/>
    </a:custClr>
    <a:custClr name="Blank_04">
      <a:srgbClr val="FFFFFF"/>
    </a:custClr>
    <a:custClr name="Blank_05">
      <a:srgbClr val="FFFFFF"/>
    </a:custClr>
    <a:custClr name="RAG_Red">
      <a:srgbClr val="A8000B"/>
    </a:custClr>
    <a:custClr name="RAG_Amber">
      <a:srgbClr val="E8A215"/>
    </a:custClr>
    <a:custClr name="RAG_Green">
      <a:srgbClr val="008580"/>
    </a:custClr>
  </a:custClrLst>
  <a:extLst>
    <a:ext uri="{05A4C25C-085E-4340-85A3-A5531E510DB2}">
      <thm15:themeFamily xmlns:thm15="http://schemas.microsoft.com/office/thememl/2012/main" name="HSBC A4 Landscape 2018.potx" id="{72A842D0-FAB5-412B-B239-383E6E258A2B}" vid="{3D94EECA-5FB5-4A47-92FA-68DDA7058404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14178</TotalTime>
  <Words>1139</Words>
  <Application>Microsoft Office PowerPoint</Application>
  <PresentationFormat>Widescreen</PresentationFormat>
  <Paragraphs>195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Arial</vt:lpstr>
      <vt:lpstr>Calibri</vt:lpstr>
      <vt:lpstr>Helvetica Neue for HSBC Lt</vt:lpstr>
      <vt:lpstr>Symbol</vt:lpstr>
      <vt:lpstr>System Font Regular</vt:lpstr>
      <vt:lpstr>Times New Roman</vt:lpstr>
      <vt:lpstr>Univers Next for HSBC Light</vt:lpstr>
      <vt:lpstr>Univers Next for HSBC Medium</vt:lpstr>
      <vt:lpstr>Univers Next for HSBC Regular</vt:lpstr>
      <vt:lpstr>Univers Next for HSBC Thin</vt:lpstr>
      <vt:lpstr>UniversNextforHSBC-Light</vt:lpstr>
      <vt:lpstr>Wingdings</vt:lpstr>
      <vt:lpstr>Wingdings 2</vt:lpstr>
      <vt:lpstr>4_Non-Message Driven</vt:lpstr>
      <vt:lpstr>Custom Design</vt:lpstr>
      <vt:lpstr>Overspending  and Cost of Living</vt:lpstr>
      <vt:lpstr>Changes in economic activity</vt:lpstr>
      <vt:lpstr>How has the increase in cost of living affected our finances?</vt:lpstr>
      <vt:lpstr>Revisiting your budget: Non-essentials</vt:lpstr>
      <vt:lpstr>Revisiting your budget: Essential bills</vt:lpstr>
      <vt:lpstr>How can we minimise food costs?</vt:lpstr>
      <vt:lpstr>Making daily savings</vt:lpstr>
      <vt:lpstr>Revisiting your budget:  Increasing Income</vt:lpstr>
      <vt:lpstr>Building healthy finances:  Managing debts</vt:lpstr>
      <vt:lpstr>Building healthy finances:  Emergency fund</vt:lpstr>
      <vt:lpstr>Stretch Challenge</vt:lpstr>
    </vt:vector>
  </TitlesOfParts>
  <Manager/>
  <Company>HSBC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Money vs Income</dc:title>
  <dc:subject/>
  <dc:creator>Harrison GREEN</dc:creator>
  <cp:keywords/>
  <dc:description/>
  <cp:lastModifiedBy>Annette WHALLEY</cp:lastModifiedBy>
  <cp:revision>149</cp:revision>
  <dcterms:created xsi:type="dcterms:W3CDTF">2023-07-31T12:19:01Z</dcterms:created>
  <dcterms:modified xsi:type="dcterms:W3CDTF">2024-09-16T14:32:21Z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486a02c-2dfb-4efe-823f-aa2d1f0e6ab7_Enabled">
    <vt:lpwstr>true</vt:lpwstr>
  </property>
  <property fmtid="{D5CDD505-2E9C-101B-9397-08002B2CF9AE}" pid="3" name="MSIP_Label_3486a02c-2dfb-4efe-823f-aa2d1f0e6ab7_SetDate">
    <vt:lpwstr>2024-09-16T14:32:21Z</vt:lpwstr>
  </property>
  <property fmtid="{D5CDD505-2E9C-101B-9397-08002B2CF9AE}" pid="4" name="MSIP_Label_3486a02c-2dfb-4efe-823f-aa2d1f0e6ab7_Method">
    <vt:lpwstr>Privileged</vt:lpwstr>
  </property>
  <property fmtid="{D5CDD505-2E9C-101B-9397-08002B2CF9AE}" pid="5" name="MSIP_Label_3486a02c-2dfb-4efe-823f-aa2d1f0e6ab7_Name">
    <vt:lpwstr>CLAPUBLIC</vt:lpwstr>
  </property>
  <property fmtid="{D5CDD505-2E9C-101B-9397-08002B2CF9AE}" pid="6" name="MSIP_Label_3486a02c-2dfb-4efe-823f-aa2d1f0e6ab7_SiteId">
    <vt:lpwstr>e0fd434d-ba64-497b-90d2-859c472e1a92</vt:lpwstr>
  </property>
  <property fmtid="{D5CDD505-2E9C-101B-9397-08002B2CF9AE}" pid="7" name="MSIP_Label_3486a02c-2dfb-4efe-823f-aa2d1f0e6ab7_ActionId">
    <vt:lpwstr>f9936d03-1bcf-4a71-a2c5-ff8f28db6c3d</vt:lpwstr>
  </property>
  <property fmtid="{D5CDD505-2E9C-101B-9397-08002B2CF9AE}" pid="8" name="MSIP_Label_3486a02c-2dfb-4efe-823f-aa2d1f0e6ab7_ContentBits">
    <vt:lpwstr>2</vt:lpwstr>
  </property>
  <property fmtid="{D5CDD505-2E9C-101B-9397-08002B2CF9AE}" pid="9" name="Classification">
    <vt:lpwstr>PUBLIC</vt:lpwstr>
  </property>
</Properties>
</file>