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</p:sldMasterIdLst>
  <p:notesMasterIdLst>
    <p:notesMasterId r:id="rId18"/>
  </p:notesMasterIdLst>
  <p:sldIdLst>
    <p:sldId id="363" r:id="rId3"/>
    <p:sldId id="356" r:id="rId4"/>
    <p:sldId id="287" r:id="rId5"/>
    <p:sldId id="337" r:id="rId6"/>
    <p:sldId id="316" r:id="rId7"/>
    <p:sldId id="369" r:id="rId8"/>
    <p:sldId id="365" r:id="rId9"/>
    <p:sldId id="366" r:id="rId10"/>
    <p:sldId id="370" r:id="rId11"/>
    <p:sldId id="367" r:id="rId12"/>
    <p:sldId id="371" r:id="rId13"/>
    <p:sldId id="368" r:id="rId14"/>
    <p:sldId id="373" r:id="rId15"/>
    <p:sldId id="374" r:id="rId16"/>
    <p:sldId id="3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618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913" userDrawn="1">
          <p15:clr>
            <a:srgbClr val="A4A3A4"/>
          </p15:clr>
        </p15:guide>
        <p15:guide id="6" pos="4679" userDrawn="1">
          <p15:clr>
            <a:srgbClr val="A4A3A4"/>
          </p15:clr>
        </p15:guide>
        <p15:guide id="7" pos="22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A5F812-FA77-F672-E465-5516A0E22D0C}" name="Nick Coombes" initials="NC" userId="Nick Coombe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EC7046"/>
    <a:srgbClr val="DB0011"/>
    <a:srgbClr val="767676"/>
    <a:srgbClr val="D7D8D6"/>
    <a:srgbClr val="E8E8E7"/>
    <a:srgbClr val="63C2EF"/>
    <a:srgbClr val="B91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8683" autoAdjust="0"/>
  </p:normalViewPr>
  <p:slideViewPr>
    <p:cSldViewPr snapToGrid="0">
      <p:cViewPr varScale="1">
        <p:scale>
          <a:sx n="60" d="100"/>
          <a:sy n="60" d="100"/>
        </p:scale>
        <p:origin x="1452" y="72"/>
      </p:cViewPr>
      <p:guideLst>
        <p:guide orient="horz" pos="618"/>
        <p:guide pos="347"/>
        <p:guide pos="7333"/>
        <p:guide orient="horz" pos="913"/>
        <p:guide pos="4679"/>
        <p:guide pos="22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145" d="100"/>
          <a:sy n="145" d="100"/>
        </p:scale>
        <p:origin x="48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551A8-C33A-4505-8743-445035E56B3F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071B0-F000-4A36-9913-D1B5A1F7C3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70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 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C01A2-815F-1C4A-9BCB-F073B78C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60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50"/>
              </a:lnSpc>
              <a:spcBef>
                <a:spcPts val="1200"/>
              </a:spcBef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20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50"/>
              </a:lnSpc>
              <a:spcBef>
                <a:spcPts val="1200"/>
              </a:spcBef>
              <a:spcAft>
                <a:spcPts val="600"/>
              </a:spcAft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692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sz="1200" b="0" kern="1200" baseline="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936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sz="1200" b="0" kern="1200" baseline="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27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sz="1200" b="0" kern="1200" baseline="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54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baseline="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44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C01A2-815F-1C4A-9BCB-F073B78C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54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C01A2-815F-1C4A-9BCB-F073B78C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7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FBB49-A62D-4379-9D4E-906C96DEC8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3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46125"/>
            <a:ext cx="6559550" cy="3690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GB" dirty="0">
              <a:latin typeface="Univers Next for HSBC Regular" panose="020B0503030202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AA542-1BEB-429B-B120-4C7A998E8845}" type="slidenum">
              <a:rPr kumimoji="0" lang="en-GB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32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7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6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2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71B0-F000-4A36-9913-D1B5A1F7C3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1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-24608"/>
            <a:ext cx="12176812" cy="6882608"/>
          </a:xfrm>
          <a:prstGeom prst="rect">
            <a:avLst/>
          </a:prstGeom>
        </p:spPr>
      </p:pic>
      <p:sp>
        <p:nvSpPr>
          <p:cNvPr id="2" name="Footer Placeholder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Co-branding logo" hidden="1"/>
          <p:cNvGrpSpPr/>
          <p:nvPr userDrawn="1"/>
        </p:nvGrpSpPr>
        <p:grpSpPr>
          <a:xfrm>
            <a:off x="2522537" y="5925543"/>
            <a:ext cx="1259514" cy="698324"/>
            <a:chOff x="2117251" y="6274418"/>
            <a:chExt cx="1071243" cy="738413"/>
          </a:xfrm>
        </p:grpSpPr>
        <p:cxnSp>
          <p:nvCxnSpPr>
            <p:cNvPr id="15" name="Straight Connector 14" hidden="1"/>
            <p:cNvCxnSpPr/>
            <p:nvPr userDrawn="1"/>
          </p:nvCxnSpPr>
          <p:spPr bwMode="auto">
            <a:xfrm flipH="1">
              <a:off x="2117251" y="6296568"/>
              <a:ext cx="1" cy="6941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Rectangle 15" hidden="1"/>
            <p:cNvSpPr/>
            <p:nvPr userDrawn="1"/>
          </p:nvSpPr>
          <p:spPr bwMode="auto">
            <a:xfrm>
              <a:off x="2192615" y="6274418"/>
              <a:ext cx="995879" cy="738413"/>
            </a:xfrm>
            <a:prstGeom prst="rect">
              <a:avLst/>
            </a:prstGeom>
            <a:solidFill>
              <a:schemeClr val="bg1">
                <a:alpha val="43922"/>
              </a:schemeClr>
            </a:solidFill>
            <a:ln w="63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09812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CO-BRANDING LOGO</a:t>
              </a:r>
            </a:p>
          </p:txBody>
        </p:sp>
      </p:grpSp>
      <p:sp>
        <p:nvSpPr>
          <p:cNvPr id="27" name="Date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80987" y="1685134"/>
            <a:ext cx="2687764" cy="17464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spcBef>
                <a:spcPct val="20000"/>
              </a:spcBef>
              <a:defRPr lang="en-US" sz="1411" b="1" kern="1200" dirty="0" smtClean="0">
                <a:solidFill>
                  <a:schemeClr val="tx1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pPr lvl="0" eaLnBrk="0" hangingPunct="0">
              <a:spcBef>
                <a:spcPct val="20000"/>
              </a:spcBef>
            </a:pPr>
            <a:r>
              <a:rPr lang="en-US"/>
              <a:t>Date: XXXX</a:t>
            </a:r>
          </a:p>
        </p:txBody>
      </p:sp>
      <p:sp>
        <p:nvSpPr>
          <p:cNvPr id="26" name="Prepared by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0987" y="2014757"/>
            <a:ext cx="2687764" cy="17464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noAutofit/>
          </a:bodyPr>
          <a:lstStyle>
            <a:lvl1pPr>
              <a:defRPr lang="en-US" sz="1411" b="1" kern="1200" dirty="0" smtClean="0">
                <a:solidFill>
                  <a:schemeClr val="tx1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pPr lvl="0" eaLnBrk="0" hangingPunct="0">
              <a:spcBef>
                <a:spcPct val="20000"/>
              </a:spcBef>
            </a:pPr>
            <a:r>
              <a:rPr lang="en-US"/>
              <a:t>Prepared by: XXXX</a:t>
            </a:r>
          </a:p>
        </p:txBody>
      </p:sp>
      <p:sp>
        <p:nvSpPr>
          <p:cNvPr id="25" name="Master subtitle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ClrTx/>
              <a:buFontTx/>
              <a:buNone/>
              <a:defRPr sz="3057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4" name="Master title"/>
          <p:cNvSpPr>
            <a:spLocks noGrp="1" noChangeArrowheads="1"/>
          </p:cNvSpPr>
          <p:nvPr userDrawn="1">
            <p:ph type="ctrTitle" sz="quarter"/>
          </p:nvPr>
        </p:nvSpPr>
        <p:spPr>
          <a:xfrm>
            <a:off x="480987" y="392882"/>
            <a:ext cx="11213355" cy="378388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>
              <a:lnSpc>
                <a:spcPct val="100000"/>
              </a:lnSpc>
              <a:defRPr sz="305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HSBC Masterbrand RGBW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MonoB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W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15188" y="1"/>
            <a:ext cx="12176812" cy="6882608"/>
          </a:xfrm>
          <a:prstGeom prst="rect">
            <a:avLst/>
          </a:prstGeom>
          <a:solidFill>
            <a:srgbClr val="000000">
              <a:alpha val="10196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6474" tIns="43237" rIns="86474" bIns="43237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1220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67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80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8025" y="1028763"/>
            <a:ext cx="11502311" cy="293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4" y="3840481"/>
            <a:ext cx="8538855" cy="25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31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30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9EA3-B50B-EC53-DF8D-9939FBF4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0494"/>
            <a:ext cx="11090274" cy="8363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07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9EA3-B50B-EC53-DF8D-9939FBF4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0494"/>
            <a:ext cx="11090274" cy="8363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73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9F0C4-11BB-55D5-0BD6-0F5705129259}"/>
              </a:ext>
            </a:extLst>
          </p:cNvPr>
          <p:cNvSpPr txBox="1"/>
          <p:nvPr userDrawn="1"/>
        </p:nvSpPr>
        <p:spPr>
          <a:xfrm>
            <a:off x="4657068" y="6433345"/>
            <a:ext cx="6693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1 – Session 1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Income and Money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C28ADA2-1FE8-D75A-17FF-7FE6D8B70C7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1353207" y="6433345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AD26BB-939C-3DA6-B622-3C89C0A1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0494"/>
            <a:ext cx="11090274" cy="8363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179D7-3A30-5DD5-3F12-63A543C6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46" y="1457072"/>
            <a:ext cx="11090275" cy="4351338"/>
          </a:xfrm>
        </p:spPr>
        <p:txBody>
          <a:bodyPr lIns="0" tIns="0" rIns="0" bIns="0">
            <a:normAutofit/>
          </a:bodyPr>
          <a:lstStyle>
            <a:lvl1pPr>
              <a:defRPr sz="1600" b="0" i="0">
                <a:latin typeface="Univers Next for HSBC Light" panose="020B0403030202020203" pitchFamily="34" charset="0"/>
              </a:defRPr>
            </a:lvl1pPr>
            <a:lvl2pPr>
              <a:defRPr sz="1600" b="0" i="0">
                <a:latin typeface="Univers Next for HSBC Light" panose="020B0403030202020203" pitchFamily="34" charset="0"/>
              </a:defRPr>
            </a:lvl2pPr>
            <a:lvl3pPr>
              <a:defRPr sz="1600" b="0" i="0">
                <a:latin typeface="Univers Next for HSBC Light" panose="020B0403030202020203" pitchFamily="34" charset="0"/>
              </a:defRPr>
            </a:lvl3pPr>
            <a:lvl4pPr>
              <a:defRPr sz="1600" b="0" i="0">
                <a:latin typeface="Univers Next for HSBC Light" panose="020B0403030202020203" pitchFamily="34" charset="0"/>
              </a:defRPr>
            </a:lvl4pPr>
            <a:lvl5pPr>
              <a:defRPr sz="1600" b="0" i="0"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5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 marL="0" indent="0">
              <a:buClrTx/>
              <a:buFontTx/>
              <a:buNone/>
              <a:defRPr lang="en-GB" sz="3057" b="1" baseline="0" noProof="0" dirty="0" smtClean="0">
                <a:solidFill>
                  <a:srgbClr val="FFFFFF"/>
                </a:solidFill>
                <a:latin typeface="+mj-lt"/>
                <a:ea typeface="SimHei"/>
                <a:cs typeface="+mj-cs"/>
              </a:defRPr>
            </a:lvl1pPr>
          </a:lstStyle>
          <a:p>
            <a:pPr lvl="0" algn="l" defTabSz="137005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bg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bg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4" name="HSBC Masterbrand RGBW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1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>
              <a:defRPr lang="en-GB" sz="3057" b="1" noProof="0" dirty="0" smtClean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 defTabSz="1370058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bg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bg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RGBW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>
              <a:defRPr lang="en-GB" sz="3057" b="1" noProof="0" dirty="0" smtClean="0">
                <a:solidFill>
                  <a:srgbClr val="FFFFFF"/>
                </a:solidFill>
                <a:latin typeface="+mj-lt"/>
                <a:cs typeface="+mj-cs"/>
              </a:defRPr>
            </a:lvl1pPr>
          </a:lstStyle>
          <a:p>
            <a:pPr lvl="0" defTabSz="1370058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bg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bg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RGBW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4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 marL="0" indent="0">
              <a:buClrTx/>
              <a:buFontTx/>
              <a:buNone/>
              <a:defRPr lang="en-GB" sz="3057" b="1" baseline="0" noProof="0" dirty="0" smtClean="0">
                <a:solidFill>
                  <a:schemeClr val="tx1"/>
                </a:solidFill>
                <a:latin typeface="+mj-lt"/>
                <a:ea typeface="SimHei"/>
                <a:cs typeface="+mj-cs"/>
              </a:defRPr>
            </a:lvl1pPr>
          </a:lstStyle>
          <a:p>
            <a:pPr lvl="0" algn="l" defTabSz="137005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tx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tx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RGBW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 marL="0" indent="0">
              <a:buClrTx/>
              <a:buFontTx/>
              <a:buNone/>
              <a:defRPr lang="en-GB" sz="3057" b="1" baseline="0" noProof="0" dirty="0" smtClean="0">
                <a:solidFill>
                  <a:schemeClr val="tx1"/>
                </a:solidFill>
                <a:latin typeface="+mj-lt"/>
                <a:ea typeface="SimHei"/>
                <a:cs typeface="+mj-cs"/>
              </a:defRPr>
            </a:lvl1pPr>
          </a:lstStyle>
          <a:p>
            <a:pPr lvl="0" algn="l" defTabSz="137005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HSBC Masterbrand RGBB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3" name="HSBC Masterbrand RGBW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33" y="326792"/>
            <a:ext cx="11217685" cy="2931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292" y="704141"/>
            <a:ext cx="11217685" cy="325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16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3799" y="1234078"/>
            <a:ext cx="11210219" cy="500694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67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spect="1" noChangeArrowheads="1" noTextEdit="1"/>
          </p:cNvSpPr>
          <p:nvPr userDrawn="1"/>
        </p:nvSpPr>
        <p:spPr bwMode="auto">
          <a:xfrm>
            <a:off x="4735320" y="2855498"/>
            <a:ext cx="2721362" cy="11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511" tIns="53755" rIns="107511" bIns="53755" numCol="1" anchor="t" anchorCtr="0" compatLnSpc="1">
            <a:prstTxWarp prst="textNoShape">
              <a:avLst/>
            </a:prstTxWarp>
          </a:bodyPr>
          <a:lstStyle/>
          <a:p>
            <a:endParaRPr lang="en-US" sz="1411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5935481" y="6305518"/>
            <a:ext cx="302373" cy="225197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511" tIns="53755" rIns="107511" bIns="5375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09812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5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232785" y="2282010"/>
            <a:ext cx="5726432" cy="2293975"/>
            <a:chOff x="4433888" y="3424238"/>
            <a:chExt cx="809625" cy="403225"/>
          </a:xfrm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>
              <a:off x="4635501" y="3424238"/>
              <a:ext cx="404813" cy="403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6" name="Freeform 6"/>
            <p:cNvSpPr>
              <a:spLocks/>
            </p:cNvSpPr>
            <p:nvPr userDrawn="1"/>
          </p:nvSpPr>
          <p:spPr bwMode="auto">
            <a:xfrm>
              <a:off x="5040313" y="3424238"/>
              <a:ext cx="203200" cy="403225"/>
            </a:xfrm>
            <a:custGeom>
              <a:avLst/>
              <a:gdLst>
                <a:gd name="T0" fmla="*/ 128 w 128"/>
                <a:gd name="T1" fmla="*/ 127 h 254"/>
                <a:gd name="T2" fmla="*/ 0 w 128"/>
                <a:gd name="T3" fmla="*/ 0 h 254"/>
                <a:gd name="T4" fmla="*/ 0 w 128"/>
                <a:gd name="T5" fmla="*/ 254 h 254"/>
                <a:gd name="T6" fmla="*/ 128 w 128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254">
                  <a:moveTo>
                    <a:pt x="128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4635501" y="3424238"/>
              <a:ext cx="404813" cy="201613"/>
            </a:xfrm>
            <a:custGeom>
              <a:avLst/>
              <a:gdLst>
                <a:gd name="T0" fmla="*/ 128 w 255"/>
                <a:gd name="T1" fmla="*/ 127 h 127"/>
                <a:gd name="T2" fmla="*/ 255 w 255"/>
                <a:gd name="T3" fmla="*/ 0 h 127"/>
                <a:gd name="T4" fmla="*/ 0 w 255"/>
                <a:gd name="T5" fmla="*/ 0 h 127"/>
                <a:gd name="T6" fmla="*/ 128 w 255"/>
                <a:gd name="T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127"/>
                  </a:moveTo>
                  <a:lnTo>
                    <a:pt x="255" y="0"/>
                  </a:lnTo>
                  <a:lnTo>
                    <a:pt x="0" y="0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4433888" y="3424238"/>
              <a:ext cx="201613" cy="403225"/>
            </a:xfrm>
            <a:custGeom>
              <a:avLst/>
              <a:gdLst>
                <a:gd name="T0" fmla="*/ 0 w 127"/>
                <a:gd name="T1" fmla="*/ 127 h 254"/>
                <a:gd name="T2" fmla="*/ 127 w 127"/>
                <a:gd name="T3" fmla="*/ 254 h 254"/>
                <a:gd name="T4" fmla="*/ 127 w 127"/>
                <a:gd name="T5" fmla="*/ 0 h 254"/>
                <a:gd name="T6" fmla="*/ 0 w 127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54">
                  <a:moveTo>
                    <a:pt x="0" y="127"/>
                  </a:moveTo>
                  <a:lnTo>
                    <a:pt x="127" y="254"/>
                  </a:lnTo>
                  <a:lnTo>
                    <a:pt x="127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9" name="Freeform 9"/>
            <p:cNvSpPr>
              <a:spLocks/>
            </p:cNvSpPr>
            <p:nvPr userDrawn="1"/>
          </p:nvSpPr>
          <p:spPr bwMode="auto">
            <a:xfrm>
              <a:off x="4635501" y="3625850"/>
              <a:ext cx="404813" cy="201613"/>
            </a:xfrm>
            <a:custGeom>
              <a:avLst/>
              <a:gdLst>
                <a:gd name="T0" fmla="*/ 128 w 255"/>
                <a:gd name="T1" fmla="*/ 0 h 127"/>
                <a:gd name="T2" fmla="*/ 0 w 255"/>
                <a:gd name="T3" fmla="*/ 127 h 127"/>
                <a:gd name="T4" fmla="*/ 255 w 255"/>
                <a:gd name="T5" fmla="*/ 127 h 127"/>
                <a:gd name="T6" fmla="*/ 128 w 255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0"/>
                  </a:moveTo>
                  <a:lnTo>
                    <a:pt x="0" y="127"/>
                  </a:lnTo>
                  <a:lnTo>
                    <a:pt x="255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</p:grpSp>
    </p:spTree>
    <p:extLst>
      <p:ext uri="{BB962C8B-B14F-4D97-AF65-F5344CB8AC3E}">
        <p14:creationId xmlns:p14="http://schemas.microsoft.com/office/powerpoint/2010/main" val="216279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75" y="1312590"/>
            <a:ext cx="11400381" cy="29312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065342" y="497150"/>
            <a:ext cx="2718671" cy="254173"/>
          </a:xfrm>
        </p:spPr>
        <p:txBody>
          <a:bodyPr/>
          <a:lstStyle/>
          <a:p>
            <a:fld id="{1E899A84-0A7C-4488-B245-0310F52DBB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0663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0663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8345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8345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211405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211405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23997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23997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10067925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0067925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134586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134586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1F9C7-A8A4-45FE-A48B-C3D0FB9595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0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587991" y="347928"/>
            <a:ext cx="11217685" cy="29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TW"/>
              <a:t>Click to edit Master title style</a:t>
            </a: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 bwMode="gray">
          <a:xfrm>
            <a:off x="8981350" y="6347913"/>
            <a:ext cx="2721626" cy="16001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altLang="zh-TW" sz="1176" b="0" i="0" kern="1200" smtClean="0">
                <a:solidFill>
                  <a:srgbClr val="D7D8D6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endParaRPr lang="en-US"/>
          </a:p>
        </p:txBody>
      </p:sp>
      <p:grpSp>
        <p:nvGrpSpPr>
          <p:cNvPr id="11" name="Background grid" hidden="1"/>
          <p:cNvGrpSpPr/>
          <p:nvPr userDrawn="1"/>
        </p:nvGrpSpPr>
        <p:grpSpPr>
          <a:xfrm>
            <a:off x="492758" y="415863"/>
            <a:ext cx="11213950" cy="5826598"/>
            <a:chOff x="419101" y="439737"/>
            <a:chExt cx="9537698" cy="6161088"/>
          </a:xfrm>
        </p:grpSpPr>
        <p:sp>
          <p:nvSpPr>
            <p:cNvPr id="12" name="Rectangle 446" hidden="1"/>
            <p:cNvSpPr>
              <a:spLocks noChangeArrowheads="1"/>
            </p:cNvSpPr>
            <p:nvPr/>
          </p:nvSpPr>
          <p:spPr bwMode="auto">
            <a:xfrm>
              <a:off x="8805991" y="439737"/>
              <a:ext cx="1150808" cy="57626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321" tIns="45162" rIns="90321" bIns="45162" anchor="ctr"/>
            <a:lstStyle>
              <a:lvl1pPr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ts val="823"/>
                </a:lnSpc>
                <a:defRPr/>
              </a:pPr>
              <a:r>
                <a:rPr lang="en-GB" altLang="en-US" sz="941" b="0">
                  <a:solidFill>
                    <a:schemeClr val="bg1">
                      <a:lumMod val="75000"/>
                    </a:schemeClr>
                  </a:solidFill>
                </a:rPr>
                <a:t>Third party logo</a:t>
              </a:r>
            </a:p>
          </p:txBody>
        </p:sp>
        <p:sp>
          <p:nvSpPr>
            <p:cNvPr id="13" name="Rectangle 204" hidden="1"/>
            <p:cNvSpPr>
              <a:spLocks noChangeArrowheads="1"/>
            </p:cNvSpPr>
            <p:nvPr userDrawn="1"/>
          </p:nvSpPr>
          <p:spPr bwMode="auto">
            <a:xfrm>
              <a:off x="419101" y="1333501"/>
              <a:ext cx="4673509" cy="2543555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4" name="Rectangle 206" hidden="1"/>
            <p:cNvSpPr>
              <a:spLocks noChangeArrowheads="1"/>
            </p:cNvSpPr>
            <p:nvPr userDrawn="1"/>
          </p:nvSpPr>
          <p:spPr bwMode="auto">
            <a:xfrm>
              <a:off x="419101" y="4059936"/>
              <a:ext cx="4673509" cy="2540889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5" name="Rectangle 223" hidden="1"/>
            <p:cNvSpPr>
              <a:spLocks noChangeArrowheads="1"/>
            </p:cNvSpPr>
            <p:nvPr userDrawn="1"/>
          </p:nvSpPr>
          <p:spPr bwMode="auto">
            <a:xfrm>
              <a:off x="5280548" y="1333501"/>
              <a:ext cx="4671361" cy="2543555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6" name="Rectangle 224" hidden="1"/>
            <p:cNvSpPr>
              <a:spLocks noChangeArrowheads="1"/>
            </p:cNvSpPr>
            <p:nvPr userDrawn="1"/>
          </p:nvSpPr>
          <p:spPr bwMode="auto">
            <a:xfrm>
              <a:off x="5280548" y="4059936"/>
              <a:ext cx="4671361" cy="2540889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</p:grpSp>
      <p:cxnSp>
        <p:nvCxnSpPr>
          <p:cNvPr id="18" name="Straight Connector 17"/>
          <p:cNvCxnSpPr/>
          <p:nvPr userDrawn="1"/>
        </p:nvCxnSpPr>
        <p:spPr bwMode="auto">
          <a:xfrm>
            <a:off x="478493" y="641057"/>
            <a:ext cx="11440414" cy="1904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MSIPCMContentMarking" descr="{&quot;HashCode&quot;:1316537984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A344E933-064D-CC8D-D6DC-842B6A10A013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66436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16" b="1" baseline="0">
          <a:solidFill>
            <a:schemeClr val="tx1"/>
          </a:solidFill>
          <a:latin typeface="+mj-lt"/>
          <a:ea typeface="SimHei"/>
          <a:cs typeface="+mj-cs"/>
        </a:defRPr>
      </a:lvl1pPr>
      <a:lvl2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2pPr>
      <a:lvl3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3pPr>
      <a:lvl4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4pPr>
      <a:lvl5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5pPr>
      <a:lvl6pPr marL="537571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6pPr>
      <a:lvl7pPr marL="1075142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7pPr>
      <a:lvl8pPr marL="1612712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8pPr>
      <a:lvl9pPr marL="2150283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0" indent="0" algn="l" defTabSz="1060209" rtl="0" eaLnBrk="0" fontAlgn="base" hangingPunct="0">
        <a:spcBef>
          <a:spcPts val="235"/>
        </a:spcBef>
        <a:spcAft>
          <a:spcPct val="0"/>
        </a:spcAft>
        <a:buClr>
          <a:schemeClr val="tx2"/>
        </a:buClr>
        <a:buFont typeface="Symbol" pitchFamily="18" charset="2"/>
        <a:buNone/>
        <a:defRPr lang="en-GB" altLang="zh-TW" sz="1646" baseline="0" dirty="0" smtClean="0">
          <a:solidFill>
            <a:schemeClr val="tx1"/>
          </a:solidFill>
          <a:latin typeface="+mn-lt"/>
          <a:ea typeface="SimHei"/>
          <a:cs typeface="+mn-cs"/>
        </a:defRPr>
      </a:lvl1pPr>
      <a:lvl2pPr marL="268785" indent="-268785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SzPct val="90000"/>
        <a:buFont typeface="Wingdings" panose="05000000000000000000" pitchFamily="2" charset="2"/>
        <a:buChar char="u"/>
        <a:defRPr lang="en-GB" altLang="zh-TW" sz="1646" baseline="0" dirty="0" smtClean="0">
          <a:solidFill>
            <a:schemeClr val="tx1"/>
          </a:solidFill>
          <a:latin typeface="+mn-lt"/>
          <a:ea typeface="SimHei"/>
          <a:cs typeface="+mn-cs"/>
        </a:defRPr>
      </a:lvl2pPr>
      <a:lvl3pPr marL="543171" indent="-274385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"/>
        <a:defRPr lang="en-GB" altLang="zh-TW" sz="1411" baseline="0" dirty="0" smtClean="0">
          <a:solidFill>
            <a:schemeClr val="tx1"/>
          </a:solidFill>
          <a:latin typeface="+mn-lt"/>
          <a:ea typeface="SimHei"/>
          <a:cs typeface="+mn-cs"/>
        </a:defRPr>
      </a:lvl3pPr>
      <a:lvl4pPr marL="804490" indent="-261319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Helvetica Neue for HSBC Lt" panose="020B0404020202020204" pitchFamily="34" charset="0"/>
        <a:buChar char="–"/>
        <a:defRPr lang="en-GB" altLang="zh-TW" sz="1176" baseline="0" dirty="0" smtClean="0">
          <a:solidFill>
            <a:schemeClr val="tx1"/>
          </a:solidFill>
          <a:latin typeface="+mn-lt"/>
          <a:ea typeface="SimHei"/>
          <a:cs typeface="+mn-cs"/>
        </a:defRPr>
      </a:lvl4pPr>
      <a:lvl5pPr marL="1075142" indent="-270653" algn="l" defTabSz="1370058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Helvetica Neue for HSBC Lt" panose="020B0404020202020204" pitchFamily="34" charset="0"/>
        <a:buChar char="–"/>
        <a:defRPr lang="en-GB" altLang="zh-TW" sz="1058" dirty="0">
          <a:solidFill>
            <a:schemeClr val="tx1"/>
          </a:solidFill>
          <a:latin typeface="+mn-lt"/>
          <a:ea typeface="SimHei"/>
          <a:cs typeface="+mn-cs"/>
        </a:defRPr>
      </a:lvl5pPr>
      <a:lvl6pPr marL="1816168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6pPr>
      <a:lvl7pPr marL="2353739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7pPr>
      <a:lvl8pPr marL="2891309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8pPr>
      <a:lvl9pPr marL="3428880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37571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75142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12712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50283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87853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25424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762994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00565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8EFFE-950B-7AF6-5E3C-20AD0FF2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1346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70A21-725D-635D-E8FE-5F9F97CA8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409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MSIPCMContentMarking" descr="{&quot;HashCode&quot;:1316537984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159B5920-5651-41E3-1B9A-3CD33D0C1FB0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9139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36" r:id="rId2"/>
    <p:sldLayoutId id="214748373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Univers Next for HSBC Thin" panose="020B0303030202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Univers Next for HSBC Light" panose="020B0403030202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Univers Next for HSBC Light" panose="020B040303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Univers Next for HSBC Light" panose="020B040303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Univers Next for HSBC Light" panose="020B0403030202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Univers Next for HSBC Light" panose="020B0403030202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pos="3940" userDrawn="1">
          <p15:clr>
            <a:srgbClr val="F26B43"/>
          </p15:clr>
        </p15:guide>
        <p15:guide id="5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EC29C8-2478-7565-858B-9BA8191EA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6131"/>
          <a:stretch/>
        </p:blipFill>
        <p:spPr>
          <a:xfrm>
            <a:off x="0" y="0"/>
            <a:ext cx="11710149" cy="6858000"/>
          </a:xfrm>
          <a:prstGeom prst="rect">
            <a:avLst/>
          </a:prstGeom>
        </p:spPr>
      </p:pic>
      <p:pic>
        <p:nvPicPr>
          <p:cNvPr id="5" name="Picture 4" descr="A couple of women sitting on a ledge&#10;&#10;Description automatically generated">
            <a:extLst>
              <a:ext uri="{FF2B5EF4-FFF2-40B4-BE49-F238E27FC236}">
                <a16:creationId xmlns:a16="http://schemas.microsoft.com/office/drawing/2014/main" id="{DA79F0B5-0041-72FA-B8F8-C814BCEB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332" y="5503333"/>
            <a:ext cx="4402667" cy="13573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37108" y="2271713"/>
            <a:ext cx="6607175" cy="1674812"/>
          </a:xfrm>
          <a:prstGeom prst="rect">
            <a:avLst/>
          </a:prstGeom>
        </p:spPr>
        <p:txBody>
          <a:bodyPr vert="horz" wrap="square" lIns="0" tIns="12724" rIns="0" bIns="0" rtlCol="0" anchor="ctr">
            <a:noAutofit/>
          </a:bodyPr>
          <a:lstStyle/>
          <a:p>
            <a:pPr marL="12724">
              <a:lnSpc>
                <a:spcPct val="100000"/>
              </a:lnSpc>
              <a:spcBef>
                <a:spcPts val="0"/>
              </a:spcBef>
            </a:pPr>
            <a:r>
              <a:rPr lang="en-GB" sz="5000" spc="-150" dirty="0">
                <a:solidFill>
                  <a:srgbClr val="000000"/>
                </a:solidFill>
                <a:latin typeface="Univers Next for HSBC Thin" panose="020B0303030202020203" pitchFamily="34" charset="77"/>
              </a:rPr>
              <a:t>Financial Planning</a:t>
            </a:r>
            <a:br>
              <a:rPr lang="en-GB" sz="5000" spc="-150" dirty="0">
                <a:solidFill>
                  <a:srgbClr val="000000"/>
                </a:solidFill>
                <a:latin typeface="Univers Next for HSBC Thin" panose="020B0303030202020203" pitchFamily="34" charset="77"/>
              </a:rPr>
            </a:br>
            <a:r>
              <a:rPr lang="en-GB" sz="5000" spc="-150" dirty="0">
                <a:solidFill>
                  <a:srgbClr val="000000"/>
                </a:solidFill>
                <a:latin typeface="Univers Next for HSBC Thin" panose="020B0303030202020203" pitchFamily="34" charset="77"/>
              </a:rPr>
              <a:t>and Budgeting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AC1A1-0CEC-799F-8009-AF4AFCE78262}"/>
              </a:ext>
            </a:extLst>
          </p:cNvPr>
          <p:cNvSpPr txBox="1"/>
          <p:nvPr/>
        </p:nvSpPr>
        <p:spPr>
          <a:xfrm>
            <a:off x="6983320" y="4231825"/>
            <a:ext cx="387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spc="30" dirty="0">
                <a:solidFill>
                  <a:srgbClr val="000000"/>
                </a:solidFill>
                <a:latin typeface="Univers Next for HSBC Regular" panose="020B0503030202020203" pitchFamily="34" charset="0"/>
              </a:rPr>
              <a:t>Session 3: Budgeting</a:t>
            </a:r>
            <a:endParaRPr lang="en-US" b="1" spc="30" dirty="0">
              <a:latin typeface="Univers Next for HSBC Regular" panose="020B050303020202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0E0C0A8-5FE9-EA63-07CF-15917F5FD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8620" y="591539"/>
            <a:ext cx="3214245" cy="151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5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E516-DCF4-D648-C984-6B7367B9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n-ea"/>
                <a:cs typeface="+mn-cs"/>
              </a:rPr>
              <a:t>Using your budget surplus</a:t>
            </a:r>
          </a:p>
        </p:txBody>
      </p:sp>
      <p:sp>
        <p:nvSpPr>
          <p:cNvPr id="37" name="Slide number">
            <a:extLst>
              <a:ext uri="{FF2B5EF4-FFF2-40B4-BE49-F238E27FC236}">
                <a16:creationId xmlns:a16="http://schemas.microsoft.com/office/drawing/2014/main" id="{4FE8FA7C-523A-3D48-65E2-CB870196A3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90CEFF-196A-B2EF-8356-DD4584C4F5C2}"/>
              </a:ext>
            </a:extLst>
          </p:cNvPr>
          <p:cNvSpPr txBox="1"/>
          <p:nvPr/>
        </p:nvSpPr>
        <p:spPr>
          <a:xfrm>
            <a:off x="8141769" y="6593968"/>
            <a:ext cx="3499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8DF2D0-F6E0-F7DF-41EF-668D2F34A189}"/>
              </a:ext>
            </a:extLst>
          </p:cNvPr>
          <p:cNvGrpSpPr/>
          <p:nvPr/>
        </p:nvGrpSpPr>
        <p:grpSpPr>
          <a:xfrm>
            <a:off x="8034255" y="1444961"/>
            <a:ext cx="3613699" cy="4859952"/>
            <a:chOff x="8034255" y="1444961"/>
            <a:chExt cx="3613699" cy="485995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CB7B27D-79BF-6533-692D-253504A6296A}"/>
                </a:ext>
              </a:extLst>
            </p:cNvPr>
            <p:cNvGrpSpPr/>
            <p:nvPr/>
          </p:nvGrpSpPr>
          <p:grpSpPr>
            <a:xfrm>
              <a:off x="8034255" y="1458004"/>
              <a:ext cx="3613699" cy="4846909"/>
              <a:chOff x="8048943" y="1449388"/>
              <a:chExt cx="3613699" cy="484690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465FA96-CB64-59A6-CEEC-2FFBA013F021}"/>
                  </a:ext>
                </a:extLst>
              </p:cNvPr>
              <p:cNvSpPr/>
              <p:nvPr/>
            </p:nvSpPr>
            <p:spPr>
              <a:xfrm>
                <a:off x="8048943" y="1449388"/>
                <a:ext cx="3613699" cy="4846909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bject 7">
                <a:extLst>
                  <a:ext uri="{FF2B5EF4-FFF2-40B4-BE49-F238E27FC236}">
                    <a16:creationId xmlns:a16="http://schemas.microsoft.com/office/drawing/2014/main" id="{D55AA008-1DF4-5802-E7DA-3BA37361D7C3}"/>
                  </a:ext>
                </a:extLst>
              </p:cNvPr>
              <p:cNvSpPr txBox="1"/>
              <p:nvPr/>
            </p:nvSpPr>
            <p:spPr>
              <a:xfrm>
                <a:off x="8317144" y="3429000"/>
                <a:ext cx="2916914" cy="205661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Autofit/>
              </a:bodyPr>
              <a:lstStyle/>
              <a:p>
                <a:pPr marL="12700" marR="5080">
                  <a:spcAft>
                    <a:spcPts val="1200"/>
                  </a:spcAft>
                  <a:buClr>
                    <a:srgbClr val="DB0011"/>
                  </a:buClr>
                  <a:buSzPct val="110000"/>
                </a:pPr>
                <a:r>
                  <a:rPr lang="en-GB" sz="1600" b="1" dirty="0">
                    <a:solidFill>
                      <a:prstClr val="black"/>
                    </a:solidFill>
                    <a:latin typeface="Univers Next for HSBC Regular" panose="020B0503030202020203" pitchFamily="34" charset="0"/>
                  </a:rPr>
                  <a:t>Save/Invest 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What are you saving for?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How long do you want to save for? 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Is this the right savings account? 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240EA4-0295-F27E-05B5-6692777FA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9" b="869"/>
            <a:stretch/>
          </p:blipFill>
          <p:spPr>
            <a:xfrm>
              <a:off x="8726288" y="1444961"/>
              <a:ext cx="1880812" cy="184812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61A6EC-3D2C-9DF1-FFB6-AF4E311B0B88}"/>
              </a:ext>
            </a:extLst>
          </p:cNvPr>
          <p:cNvGrpSpPr/>
          <p:nvPr/>
        </p:nvGrpSpPr>
        <p:grpSpPr>
          <a:xfrm>
            <a:off x="550863" y="1449388"/>
            <a:ext cx="3613699" cy="4846909"/>
            <a:chOff x="550863" y="1449388"/>
            <a:chExt cx="3613699" cy="484690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C1229B6-FB8D-44E1-3D11-8998EBDC72A2}"/>
                </a:ext>
              </a:extLst>
            </p:cNvPr>
            <p:cNvGrpSpPr/>
            <p:nvPr/>
          </p:nvGrpSpPr>
          <p:grpSpPr>
            <a:xfrm>
              <a:off x="550863" y="1449388"/>
              <a:ext cx="3613699" cy="4846909"/>
              <a:chOff x="550863" y="1449388"/>
              <a:chExt cx="3613699" cy="4846909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4373BBD-DB22-9138-3047-DB548A0A1AB2}"/>
                  </a:ext>
                </a:extLst>
              </p:cNvPr>
              <p:cNvSpPr/>
              <p:nvPr/>
            </p:nvSpPr>
            <p:spPr>
              <a:xfrm>
                <a:off x="550863" y="1449388"/>
                <a:ext cx="3613699" cy="4846909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bject 7">
                <a:extLst>
                  <a:ext uri="{FF2B5EF4-FFF2-40B4-BE49-F238E27FC236}">
                    <a16:creationId xmlns:a16="http://schemas.microsoft.com/office/drawing/2014/main" id="{216E2186-14DA-0759-0AD4-BED1B91FB577}"/>
                  </a:ext>
                </a:extLst>
              </p:cNvPr>
              <p:cNvSpPr txBox="1"/>
              <p:nvPr/>
            </p:nvSpPr>
            <p:spPr>
              <a:xfrm>
                <a:off x="785994" y="3429000"/>
                <a:ext cx="2671309" cy="24746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Autofit/>
              </a:bodyPr>
              <a:lstStyle/>
              <a:p>
                <a:pPr marL="12700" marR="5080">
                  <a:spcAft>
                    <a:spcPts val="1200"/>
                  </a:spcAft>
                  <a:buClr>
                    <a:srgbClr val="DB0011"/>
                  </a:buClr>
                  <a:buSzPct val="110000"/>
                </a:pPr>
                <a:r>
                  <a:rPr lang="en-GB" sz="1600" b="1" dirty="0">
                    <a:solidFill>
                      <a:prstClr val="black"/>
                    </a:solidFill>
                    <a:latin typeface="Univers Next for HSBC Regular" panose="020B0503030202020203" pitchFamily="34" charset="0"/>
                  </a:rPr>
                  <a:t>Emergency Fund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40% working age people have no emergency fund with less than £100 in savings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Aim for 3-6 months of your bills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Start small and build up over time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endParaRPr lang="en-GB" sz="1600" kern="0" dirty="0">
                  <a:solidFill>
                    <a:prstClr val="black"/>
                  </a:solidFill>
                  <a:latin typeface="Univers Next for HSBC Light"/>
                </a:endParaRP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endParaRPr lang="en-GB" sz="1600" kern="0" dirty="0">
                  <a:solidFill>
                    <a:prstClr val="black"/>
                  </a:solidFill>
                  <a:latin typeface="Univers Next for HSBC Light"/>
                </a:endParaRP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endParaRPr lang="en-GB" sz="1600" kern="0" dirty="0">
                  <a:solidFill>
                    <a:prstClr val="black"/>
                  </a:solidFill>
                  <a:latin typeface="Univers Next for HSBC Light"/>
                </a:endParaRPr>
              </a:p>
            </p:txBody>
          </p:sp>
        </p:grpSp>
        <p:pic>
          <p:nvPicPr>
            <p:cNvPr id="18" name="Picture 17" descr="A red suitcase with a heart on it&#10;&#10;Description automatically generated">
              <a:extLst>
                <a:ext uri="{FF2B5EF4-FFF2-40B4-BE49-F238E27FC236}">
                  <a16:creationId xmlns:a16="http://schemas.microsoft.com/office/drawing/2014/main" id="{A4AF55FC-600E-40C2-2725-C1F06B279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643" y="1550035"/>
              <a:ext cx="1726655" cy="172665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CC3E65-B291-A16B-7997-E06D58921A31}"/>
              </a:ext>
            </a:extLst>
          </p:cNvPr>
          <p:cNvGrpSpPr/>
          <p:nvPr/>
        </p:nvGrpSpPr>
        <p:grpSpPr>
          <a:xfrm>
            <a:off x="4299903" y="1310054"/>
            <a:ext cx="3841866" cy="4986243"/>
            <a:chOff x="4299903" y="1310054"/>
            <a:chExt cx="3841866" cy="498624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DAF45B5-A612-5265-AA42-2BBF4A3445BE}"/>
                </a:ext>
              </a:extLst>
            </p:cNvPr>
            <p:cNvSpPr txBox="1"/>
            <p:nvPr/>
          </p:nvSpPr>
          <p:spPr>
            <a:xfrm>
              <a:off x="7957038" y="131005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3289C5-0542-73B9-7EDC-CF9E15C7E89B}"/>
                </a:ext>
              </a:extLst>
            </p:cNvPr>
            <p:cNvGrpSpPr/>
            <p:nvPr/>
          </p:nvGrpSpPr>
          <p:grpSpPr>
            <a:xfrm>
              <a:off x="4299903" y="1449388"/>
              <a:ext cx="3613699" cy="4846909"/>
              <a:chOff x="4299903" y="1449388"/>
              <a:chExt cx="3613699" cy="484690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F97BE2A-F04C-1759-D11C-71E056D75CCC}"/>
                  </a:ext>
                </a:extLst>
              </p:cNvPr>
              <p:cNvSpPr/>
              <p:nvPr/>
            </p:nvSpPr>
            <p:spPr>
              <a:xfrm>
                <a:off x="4299903" y="1449388"/>
                <a:ext cx="3613699" cy="4846909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bject 7">
                <a:extLst>
                  <a:ext uri="{FF2B5EF4-FFF2-40B4-BE49-F238E27FC236}">
                    <a16:creationId xmlns:a16="http://schemas.microsoft.com/office/drawing/2014/main" id="{E0240FFE-C987-6D64-FD0C-B944EEF800DB}"/>
                  </a:ext>
                </a:extLst>
              </p:cNvPr>
              <p:cNvSpPr txBox="1"/>
              <p:nvPr/>
            </p:nvSpPr>
            <p:spPr>
              <a:xfrm>
                <a:off x="4511544" y="3409298"/>
                <a:ext cx="2916370" cy="232090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Autofit/>
              </a:bodyPr>
              <a:lstStyle/>
              <a:p>
                <a:pPr marL="12700" marR="5080">
                  <a:spcAft>
                    <a:spcPts val="1200"/>
                  </a:spcAft>
                  <a:buClr>
                    <a:srgbClr val="DB0011"/>
                  </a:buClr>
                  <a:buSzPct val="110000"/>
                </a:pPr>
                <a:r>
                  <a:rPr lang="en-GB" sz="1600" b="1" dirty="0">
                    <a:solidFill>
                      <a:prstClr val="black"/>
                    </a:solidFill>
                    <a:latin typeface="Univers Next for HSBC Regular" panose="020B0503030202020203" pitchFamily="34" charset="0"/>
                  </a:rPr>
                  <a:t>Overpay Debts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Pay off debts with higher APR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Pay off debts with small balance </a:t>
                </a:r>
              </a:p>
              <a:p>
                <a:pPr marL="298450" marR="5080" indent="-285750">
                  <a:spcAft>
                    <a:spcPts val="1200"/>
                  </a:spcAft>
                  <a:buClr>
                    <a:srgbClr val="DB0011"/>
                  </a:buClr>
                  <a:buSzPct val="110000"/>
                  <a:buFont typeface="System Font Regular"/>
                  <a:buChar char="●"/>
                </a:pPr>
                <a:r>
                  <a:rPr lang="en-GB" sz="1600" kern="0" dirty="0">
                    <a:solidFill>
                      <a:prstClr val="black"/>
                    </a:solidFill>
                    <a:latin typeface="Univers Next for HSBC Light"/>
                  </a:rPr>
                  <a:t>Creates a bigger budget surplus</a:t>
                </a:r>
              </a:p>
            </p:txBody>
          </p:sp>
        </p:grpSp>
        <p:pic>
          <p:nvPicPr>
            <p:cNvPr id="22" name="Picture 21" descr="A red envelope with a white paper in it&#10;&#10;Description automatically generated">
              <a:extLst>
                <a:ext uri="{FF2B5EF4-FFF2-40B4-BE49-F238E27FC236}">
                  <a16:creationId xmlns:a16="http://schemas.microsoft.com/office/drawing/2014/main" id="{56E9BC51-166F-2180-299B-6500C1D99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562" y="1550035"/>
              <a:ext cx="1623012" cy="1623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7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47A3B2-61E6-0FEF-85E1-4CB00DA3BBD7}"/>
              </a:ext>
            </a:extLst>
          </p:cNvPr>
          <p:cNvSpPr/>
          <p:nvPr/>
        </p:nvSpPr>
        <p:spPr>
          <a:xfrm>
            <a:off x="7837044" y="0"/>
            <a:ext cx="4362757" cy="6858000"/>
          </a:xfrm>
          <a:prstGeom prst="rect">
            <a:avLst/>
          </a:prstGeom>
          <a:solidFill>
            <a:srgbClr val="D7D8D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8E516-DCF4-D648-C984-6B7367B9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68" y="362564"/>
            <a:ext cx="11090274" cy="83635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Financial Difficulty</a:t>
            </a:r>
          </a:p>
        </p:txBody>
      </p:sp>
      <p:sp>
        <p:nvSpPr>
          <p:cNvPr id="37" name="Slide number">
            <a:extLst>
              <a:ext uri="{FF2B5EF4-FFF2-40B4-BE49-F238E27FC236}">
                <a16:creationId xmlns:a16="http://schemas.microsoft.com/office/drawing/2014/main" id="{4FE8FA7C-523A-3D48-65E2-CB870196A3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D0EF56C7-8C7D-69F5-74BF-E2847FF68ACB}"/>
              </a:ext>
            </a:extLst>
          </p:cNvPr>
          <p:cNvSpPr txBox="1"/>
          <p:nvPr/>
        </p:nvSpPr>
        <p:spPr>
          <a:xfrm>
            <a:off x="8078657" y="3127495"/>
            <a:ext cx="4034248" cy="118470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r>
              <a:rPr lang="en-GB" kern="0" dirty="0">
                <a:solidFill>
                  <a:prstClr val="black"/>
                </a:solidFill>
                <a:latin typeface="Univers Next for HSBC Light"/>
              </a:rPr>
              <a:t>What everyday items have you seen or heard about getting more expensive from the cost-of-living crisis?</a:t>
            </a:r>
          </a:p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09FCE5-9FA0-F173-604D-202A1B5D07F7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pic>
        <p:nvPicPr>
          <p:cNvPr id="71" name="Picture 70" descr="A pair of video game controllers&#10;&#10;Description automatically generated">
            <a:extLst>
              <a:ext uri="{FF2B5EF4-FFF2-40B4-BE49-F238E27FC236}">
                <a16:creationId xmlns:a16="http://schemas.microsoft.com/office/drawing/2014/main" id="{52E54D4E-85FA-BAAF-4B13-DE2A7891C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723" y="4527481"/>
            <a:ext cx="1981181" cy="1981181"/>
          </a:xfrm>
          <a:prstGeom prst="rect">
            <a:avLst/>
          </a:prstGeom>
        </p:spPr>
      </p:pic>
      <p:pic>
        <p:nvPicPr>
          <p:cNvPr id="3" name="Picture 2" descr="A question mark and a question mark in a chat bubble&#10;&#10;Description automatically generated">
            <a:extLst>
              <a:ext uri="{FF2B5EF4-FFF2-40B4-BE49-F238E27FC236}">
                <a16:creationId xmlns:a16="http://schemas.microsoft.com/office/drawing/2014/main" id="{A0CA7BBD-06F3-21EF-197A-EBDA60240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35" y="1087802"/>
            <a:ext cx="1364371" cy="136437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A7F51A0-F822-E1FD-8A35-DFF67BC0A5BA}"/>
              </a:ext>
            </a:extLst>
          </p:cNvPr>
          <p:cNvGrpSpPr/>
          <p:nvPr/>
        </p:nvGrpSpPr>
        <p:grpSpPr>
          <a:xfrm>
            <a:off x="550864" y="2546364"/>
            <a:ext cx="3441312" cy="1300238"/>
            <a:chOff x="550864" y="2546364"/>
            <a:chExt cx="3441312" cy="130023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71493EE-D505-9526-B9D1-900B51123CF0}"/>
                </a:ext>
              </a:extLst>
            </p:cNvPr>
            <p:cNvGrpSpPr/>
            <p:nvPr/>
          </p:nvGrpSpPr>
          <p:grpSpPr>
            <a:xfrm>
              <a:off x="550864" y="2546364"/>
              <a:ext cx="3441312" cy="1300238"/>
              <a:chOff x="550864" y="2546364"/>
              <a:chExt cx="3441312" cy="130023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89CA52B-113C-780D-862B-6E0531F1B43E}"/>
                  </a:ext>
                </a:extLst>
              </p:cNvPr>
              <p:cNvSpPr/>
              <p:nvPr/>
            </p:nvSpPr>
            <p:spPr>
              <a:xfrm>
                <a:off x="550864" y="2546364"/>
                <a:ext cx="3441312" cy="1300238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C2A0A-4B0E-BB29-6DB0-464A99E8CA7E}"/>
                  </a:ext>
                </a:extLst>
              </p:cNvPr>
              <p:cNvSpPr txBox="1"/>
              <p:nvPr/>
            </p:nvSpPr>
            <p:spPr>
              <a:xfrm>
                <a:off x="1846191" y="2925781"/>
                <a:ext cx="1335541" cy="413255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dirty="0">
                    <a:solidFill>
                      <a:prstClr val="black"/>
                    </a:solidFill>
                    <a:latin typeface="Univers Next for HSBC Light"/>
                  </a:rPr>
                  <a:t>Review Bills</a:t>
                </a:r>
                <a:endPara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 descr="A red envelope with a white paper in it&#10;&#10;Description automatically generated">
              <a:extLst>
                <a:ext uri="{FF2B5EF4-FFF2-40B4-BE49-F238E27FC236}">
                  <a16:creationId xmlns:a16="http://schemas.microsoft.com/office/drawing/2014/main" id="{39E07BF3-A35A-037A-998B-16FB0793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" y="2699468"/>
              <a:ext cx="1037007" cy="1037007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049502-9A51-40BA-DAC1-257063F86A40}"/>
              </a:ext>
            </a:extLst>
          </p:cNvPr>
          <p:cNvGrpSpPr/>
          <p:nvPr/>
        </p:nvGrpSpPr>
        <p:grpSpPr>
          <a:xfrm>
            <a:off x="4147504" y="3954772"/>
            <a:ext cx="3441312" cy="1338093"/>
            <a:chOff x="4147504" y="3954772"/>
            <a:chExt cx="3441312" cy="133809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EF2DC4E-C1F6-5728-9F20-28DF8DA4A3A4}"/>
                </a:ext>
              </a:extLst>
            </p:cNvPr>
            <p:cNvSpPr/>
            <p:nvPr/>
          </p:nvSpPr>
          <p:spPr>
            <a:xfrm>
              <a:off x="4147504" y="3992627"/>
              <a:ext cx="3441312" cy="1300238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046636-1FEF-ED24-48B6-AA44D51133A6}"/>
                </a:ext>
              </a:extLst>
            </p:cNvPr>
            <p:cNvSpPr txBox="1"/>
            <p:nvPr/>
          </p:nvSpPr>
          <p:spPr>
            <a:xfrm>
              <a:off x="5655927" y="4329711"/>
              <a:ext cx="1932889" cy="4132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+mn-cs"/>
                </a:rPr>
                <a:t>Financial Guidance</a:t>
              </a:r>
            </a:p>
          </p:txBody>
        </p:sp>
        <p:pic>
          <p:nvPicPr>
            <p:cNvPr id="9" name="Picture 8" descr="A person and person sitting at a desk&#10;&#10;Description automatically generated">
              <a:extLst>
                <a:ext uri="{FF2B5EF4-FFF2-40B4-BE49-F238E27FC236}">
                  <a16:creationId xmlns:a16="http://schemas.microsoft.com/office/drawing/2014/main" id="{28505F1E-0121-5B81-60C9-A585FA53E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143" y="3954772"/>
              <a:ext cx="1329152" cy="13291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28F51C-8EEF-D3C3-43D2-03FAD0665FCF}"/>
              </a:ext>
            </a:extLst>
          </p:cNvPr>
          <p:cNvGrpSpPr/>
          <p:nvPr/>
        </p:nvGrpSpPr>
        <p:grpSpPr>
          <a:xfrm>
            <a:off x="4147504" y="2546364"/>
            <a:ext cx="3441312" cy="1300238"/>
            <a:chOff x="4147504" y="2546364"/>
            <a:chExt cx="3441312" cy="130023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45B5DEB-C70B-7EFE-748D-ADE8F05B1269}"/>
                </a:ext>
              </a:extLst>
            </p:cNvPr>
            <p:cNvSpPr/>
            <p:nvPr/>
          </p:nvSpPr>
          <p:spPr>
            <a:xfrm>
              <a:off x="4147504" y="2546364"/>
              <a:ext cx="3441312" cy="1300238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6159BC-32FC-663A-4B24-60FD68624A13}"/>
                </a:ext>
              </a:extLst>
            </p:cNvPr>
            <p:cNvSpPr txBox="1"/>
            <p:nvPr/>
          </p:nvSpPr>
          <p:spPr>
            <a:xfrm>
              <a:off x="5664529" y="2906427"/>
              <a:ext cx="1652027" cy="4132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prstClr val="black"/>
                  </a:solidFill>
                  <a:latin typeface="Univers Next for HSBC Light"/>
                </a:rPr>
                <a:t>Cut back wants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B3E095-4164-1FCB-6C8B-677460323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4" b="2284"/>
            <a:stretch/>
          </p:blipFill>
          <p:spPr>
            <a:xfrm>
              <a:off x="4241155" y="2699468"/>
              <a:ext cx="1202039" cy="114713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574B856-6E38-9BB3-A357-54EA834E5A5E}"/>
              </a:ext>
            </a:extLst>
          </p:cNvPr>
          <p:cNvGrpSpPr/>
          <p:nvPr/>
        </p:nvGrpSpPr>
        <p:grpSpPr>
          <a:xfrm>
            <a:off x="550864" y="3992086"/>
            <a:ext cx="3441312" cy="1310722"/>
            <a:chOff x="550864" y="3992086"/>
            <a:chExt cx="3441312" cy="131072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8B404BF-B6AD-E223-B689-9984F0A5D7A9}"/>
                </a:ext>
              </a:extLst>
            </p:cNvPr>
            <p:cNvSpPr/>
            <p:nvPr/>
          </p:nvSpPr>
          <p:spPr>
            <a:xfrm>
              <a:off x="550864" y="4002570"/>
              <a:ext cx="3441312" cy="1300238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45492A-1478-6303-2DBC-1CE3D3EEF53D}"/>
                </a:ext>
              </a:extLst>
            </p:cNvPr>
            <p:cNvSpPr txBox="1"/>
            <p:nvPr/>
          </p:nvSpPr>
          <p:spPr>
            <a:xfrm>
              <a:off x="1832182" y="4311513"/>
              <a:ext cx="1776204" cy="41325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+mn-cs"/>
                </a:rPr>
                <a:t>Increase Income</a:t>
              </a:r>
            </a:p>
          </p:txBody>
        </p:sp>
        <p:pic>
          <p:nvPicPr>
            <p:cNvPr id="32" name="Picture 31" descr="A wallet with money and credit card&#10;&#10;Description automatically generated">
              <a:extLst>
                <a:ext uri="{FF2B5EF4-FFF2-40B4-BE49-F238E27FC236}">
                  <a16:creationId xmlns:a16="http://schemas.microsoft.com/office/drawing/2014/main" id="{06A64CFD-F848-606C-8742-7AF5422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08" y="3992086"/>
              <a:ext cx="1283028" cy="1283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2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D21C298-7A68-985F-F8F5-C9870AB78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089" y="1216848"/>
            <a:ext cx="8649694" cy="5403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8E516-DCF4-D648-C984-6B7367B9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n-ea"/>
                <a:cs typeface="+mn-cs"/>
              </a:rPr>
              <a:t>Using your budget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FEB72E5-0182-D282-6EC1-478BBC819C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561FB5-7AE1-6CEE-8A3F-16DCB020C1B1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028BED-6061-5CB2-EA05-AEDF74219192}"/>
              </a:ext>
            </a:extLst>
          </p:cNvPr>
          <p:cNvGrpSpPr/>
          <p:nvPr/>
        </p:nvGrpSpPr>
        <p:grpSpPr>
          <a:xfrm>
            <a:off x="550863" y="1449388"/>
            <a:ext cx="7001730" cy="4942447"/>
            <a:chOff x="550863" y="1449388"/>
            <a:chExt cx="7001730" cy="494244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71933C-22A6-33A6-0DC6-EDDD807FC99C}"/>
                </a:ext>
              </a:extLst>
            </p:cNvPr>
            <p:cNvSpPr/>
            <p:nvPr/>
          </p:nvSpPr>
          <p:spPr>
            <a:xfrm>
              <a:off x="550863" y="1449388"/>
              <a:ext cx="7001730" cy="4942447"/>
            </a:xfrm>
            <a:prstGeom prst="rect">
              <a:avLst/>
            </a:prstGeom>
            <a:solidFill>
              <a:srgbClr val="D7D8D6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180000" tIns="180000" rIns="180000" bIns="180000" rtlCol="0" anchor="ctr" anchorCtr="0"/>
            <a:lstStyle/>
            <a:p>
              <a:pPr algn="ctr" defTabSz="864748">
                <a:lnSpc>
                  <a:spcPts val="1986"/>
                </a:lnSpc>
                <a:spcAft>
                  <a:spcPts val="567"/>
                </a:spcAft>
                <a:defRPr/>
              </a:pPr>
              <a:endParaRPr lang="en-GB" sz="1600" kern="0" dirty="0">
                <a:solidFill>
                  <a:prstClr val="black"/>
                </a:solidFill>
                <a:latin typeface="Univers Next for HSBC Medium" panose="020B0503030202020203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81720C5C-F4D5-64B2-0EB1-34E9D63A6728}"/>
                </a:ext>
              </a:extLst>
            </p:cNvPr>
            <p:cNvSpPr txBox="1"/>
            <p:nvPr/>
          </p:nvSpPr>
          <p:spPr>
            <a:xfrm>
              <a:off x="3648075" y="2697285"/>
              <a:ext cx="2910987" cy="2586891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Your camera has broken and you’re unable to earn income from your photography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Your budget is now </a:t>
              </a:r>
              <a:b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</a:b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£150 short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What non-essentials would you cut to rebalance your finances?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CD13E2-2A36-4D99-A7BF-EE8B2B8C2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4" b="14474"/>
            <a:stretch/>
          </p:blipFill>
          <p:spPr>
            <a:xfrm>
              <a:off x="578594" y="2697285"/>
              <a:ext cx="2910987" cy="2068333"/>
            </a:xfrm>
            <a:prstGeom prst="rect">
              <a:avLst/>
            </a:prstGeom>
          </p:spPr>
        </p:pic>
      </p:grpSp>
      <p:pic>
        <p:nvPicPr>
          <p:cNvPr id="5" name="Picture 4" descr="A group of people with different colors&#10;&#10;Description automatically generated">
            <a:extLst>
              <a:ext uri="{FF2B5EF4-FFF2-40B4-BE49-F238E27FC236}">
                <a16:creationId xmlns:a16="http://schemas.microsoft.com/office/drawing/2014/main" id="{66CFD795-819F-49E7-406F-3197BFC96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28" y="380494"/>
            <a:ext cx="958142" cy="6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0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748E36-D7A2-3EA8-91AD-C394A57F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089" y="1216848"/>
            <a:ext cx="8649694" cy="54035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198F99-F44A-44CA-D29C-8431BC6498AF}"/>
              </a:ext>
            </a:extLst>
          </p:cNvPr>
          <p:cNvSpPr/>
          <p:nvPr/>
        </p:nvSpPr>
        <p:spPr>
          <a:xfrm>
            <a:off x="550863" y="1449388"/>
            <a:ext cx="7001730" cy="4942447"/>
          </a:xfrm>
          <a:prstGeom prst="rect">
            <a:avLst/>
          </a:prstGeom>
          <a:solidFill>
            <a:srgbClr val="D7D8D6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ctr" anchorCtr="0"/>
          <a:lstStyle/>
          <a:p>
            <a:pPr algn="ctr" defTabSz="864748">
              <a:lnSpc>
                <a:spcPts val="1986"/>
              </a:lnSpc>
              <a:spcAft>
                <a:spcPts val="567"/>
              </a:spcAft>
              <a:defRPr/>
            </a:pPr>
            <a:endParaRPr lang="en-GB" sz="1600" kern="0" dirty="0">
              <a:solidFill>
                <a:prstClr val="black"/>
              </a:solidFill>
              <a:latin typeface="Univers Next for HSBC Medium" panose="020B0503030202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8E516-DCF4-D648-C984-6B7367B9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n-ea"/>
                <a:cs typeface="+mn-cs"/>
              </a:rPr>
              <a:t>Using your budget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FEB72E5-0182-D282-6EC1-478BBC819C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F3B40280-0322-E629-AB96-58E05C08F48A}"/>
              </a:ext>
            </a:extLst>
          </p:cNvPr>
          <p:cNvSpPr txBox="1"/>
          <p:nvPr/>
        </p:nvSpPr>
        <p:spPr>
          <a:xfrm>
            <a:off x="3648938" y="2118899"/>
            <a:ext cx="3367324" cy="404099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r>
              <a:rPr lang="en-GB" sz="1600" kern="0" dirty="0">
                <a:solidFill>
                  <a:prstClr val="black"/>
                </a:solidFill>
                <a:latin typeface="Univers Next for HSBC Light" panose="020B0403030202020203" pitchFamily="34" charset="0"/>
              </a:rPr>
              <a:t>You need a new camera to continue your freelance work. It will cost £1200. How will you approach </a:t>
            </a:r>
            <a:br>
              <a:rPr lang="en-GB" sz="1600" kern="0" dirty="0">
                <a:solidFill>
                  <a:prstClr val="black"/>
                </a:solidFill>
                <a:latin typeface="Univers Next for HSBC Light" panose="020B0403030202020203" pitchFamily="34" charset="0"/>
              </a:rPr>
            </a:br>
            <a:r>
              <a:rPr lang="en-GB" sz="1600" kern="0" dirty="0">
                <a:solidFill>
                  <a:prstClr val="black"/>
                </a:solidFill>
                <a:latin typeface="Univers Next for HSBC Light" panose="020B0403030202020203" pitchFamily="34" charset="0"/>
              </a:rPr>
              <a:t>this situation?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£200 a month for 6 months on 0% Finance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£100 a month for 12 months on 10% Finance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£50 a month for 24 months on 20% Finance</a:t>
            </a:r>
          </a:p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What further changes to your budget will you need to make to afford this?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561FB5-7AE1-6CEE-8A3F-16DCB020C1B1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605A1-38C9-941A-AF0B-BC273AFC1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63" y="2308338"/>
            <a:ext cx="2985022" cy="2985022"/>
          </a:xfrm>
          <a:prstGeom prst="rect">
            <a:avLst/>
          </a:prstGeom>
        </p:spPr>
      </p:pic>
      <p:pic>
        <p:nvPicPr>
          <p:cNvPr id="5" name="Picture 4" descr="A group of people with different colors&#10;&#10;Description automatically generated">
            <a:extLst>
              <a:ext uri="{FF2B5EF4-FFF2-40B4-BE49-F238E27FC236}">
                <a16:creationId xmlns:a16="http://schemas.microsoft.com/office/drawing/2014/main" id="{425C899A-AF79-E687-4C28-325998DC2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28" y="380494"/>
            <a:ext cx="958142" cy="6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82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CEFAC-F21B-C9C1-8F31-986AD376D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089" y="1216848"/>
            <a:ext cx="8649694" cy="5403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8E516-DCF4-D648-C984-6B7367B9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n-ea"/>
                <a:cs typeface="+mn-cs"/>
              </a:rPr>
              <a:t>Using your budget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FEB72E5-0182-D282-6EC1-478BBC819C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561FB5-7AE1-6CEE-8A3F-16DCB020C1B1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D757C-2374-97E3-D83B-3A98B5BFD9C2}"/>
              </a:ext>
            </a:extLst>
          </p:cNvPr>
          <p:cNvSpPr/>
          <p:nvPr/>
        </p:nvSpPr>
        <p:spPr>
          <a:xfrm>
            <a:off x="550863" y="1449388"/>
            <a:ext cx="7001730" cy="4942447"/>
          </a:xfrm>
          <a:prstGeom prst="rect">
            <a:avLst/>
          </a:prstGeom>
          <a:solidFill>
            <a:srgbClr val="D7D8D6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ctr" anchorCtr="0"/>
          <a:lstStyle/>
          <a:p>
            <a:pPr algn="ctr" defTabSz="864748">
              <a:lnSpc>
                <a:spcPts val="1986"/>
              </a:lnSpc>
              <a:spcAft>
                <a:spcPts val="567"/>
              </a:spcAft>
              <a:defRPr/>
            </a:pPr>
            <a:endParaRPr lang="en-GB" sz="1600" kern="0" dirty="0">
              <a:solidFill>
                <a:prstClr val="black"/>
              </a:solidFill>
              <a:latin typeface="Univers Next for HSBC Medium" panose="020B0503030202020203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BC297736-2E8D-BE48-157A-4D56F6252AC5}"/>
              </a:ext>
            </a:extLst>
          </p:cNvPr>
          <p:cNvSpPr txBox="1"/>
          <p:nvPr/>
        </p:nvSpPr>
        <p:spPr>
          <a:xfrm>
            <a:off x="3648075" y="2030126"/>
            <a:ext cx="3447317" cy="407534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r>
              <a:rPr lang="en-GB" sz="1600" b="1" kern="0" dirty="0">
                <a:solidFill>
                  <a:prstClr val="black"/>
                </a:solidFill>
                <a:latin typeface="Univers Next for HSBC Regular" panose="020B0503030202020203" pitchFamily="34" charset="0"/>
              </a:rPr>
              <a:t>3 Months Later</a:t>
            </a:r>
          </a:p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r>
              <a:rPr lang="en-GB" sz="1600" kern="0" dirty="0">
                <a:solidFill>
                  <a:prstClr val="black"/>
                </a:solidFill>
                <a:latin typeface="Univers Next for HSBC Light" panose="020B0403030202020203" pitchFamily="34" charset="0"/>
              </a:rPr>
              <a:t>Your hard work had paid off and your photography income has increased to £250 a month.</a:t>
            </a:r>
          </a:p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r>
              <a:rPr lang="en-GB" sz="1600" kern="0" dirty="0">
                <a:solidFill>
                  <a:prstClr val="black"/>
                </a:solidFill>
                <a:latin typeface="Univers Next for HSBC Light" panose="020B0403030202020203" pitchFamily="34" charset="0"/>
              </a:rPr>
              <a:t>How would you take advantage of this in your budget and why?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Pay off the camera finance quicker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Save more money towards emergency savings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Restore earlier cuts to non-essentials   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12700" marR="5080">
              <a:spcAft>
                <a:spcPts val="1200"/>
              </a:spcAft>
              <a:buClr>
                <a:srgbClr val="DB0011"/>
              </a:buClr>
              <a:buSzPct val="110000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pic>
        <p:nvPicPr>
          <p:cNvPr id="10" name="Picture 9" descr="A gold coin with a pound sign on it&#10;&#10;Description automatically generated">
            <a:extLst>
              <a:ext uri="{FF2B5EF4-FFF2-40B4-BE49-F238E27FC236}">
                <a16:creationId xmlns:a16="http://schemas.microsoft.com/office/drawing/2014/main" id="{54116488-7D0D-F52C-1FD7-0AE53F204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0" y="2487440"/>
            <a:ext cx="3447317" cy="2409680"/>
          </a:xfrm>
          <a:prstGeom prst="rect">
            <a:avLst/>
          </a:prstGeom>
        </p:spPr>
      </p:pic>
      <p:pic>
        <p:nvPicPr>
          <p:cNvPr id="4" name="Picture 3" descr="A group of people with different colors&#10;&#10;Description automatically generated">
            <a:extLst>
              <a:ext uri="{FF2B5EF4-FFF2-40B4-BE49-F238E27FC236}">
                <a16:creationId xmlns:a16="http://schemas.microsoft.com/office/drawing/2014/main" id="{DB54E17A-A921-A63C-B9C8-4C26738D1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28" y="380494"/>
            <a:ext cx="958142" cy="6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2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507ABE-644E-C551-3E56-37A12AC00D4E}"/>
              </a:ext>
            </a:extLst>
          </p:cNvPr>
          <p:cNvSpPr/>
          <p:nvPr/>
        </p:nvSpPr>
        <p:spPr>
          <a:xfrm>
            <a:off x="0" y="0"/>
            <a:ext cx="7427913" cy="6858000"/>
          </a:xfrm>
          <a:prstGeom prst="rect">
            <a:avLst/>
          </a:prstGeom>
          <a:solidFill>
            <a:srgbClr val="D7D8D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8E516-DCF4-D648-C984-6B7367B9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n-ea"/>
                <a:cs typeface="+mn-cs"/>
              </a:rPr>
              <a:t>Stretch Challenge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FEB72E5-0182-D282-6EC1-478BBC819C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6862359-02D6-4D16-F72C-2B647B9A24D3}"/>
              </a:ext>
            </a:extLst>
          </p:cNvPr>
          <p:cNvSpPr txBox="1"/>
          <p:nvPr/>
        </p:nvSpPr>
        <p:spPr>
          <a:xfrm>
            <a:off x="550863" y="1449388"/>
            <a:ext cx="4531091" cy="426561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For the next week keep a record of every purchase that </a:t>
            </a:r>
            <a:r>
              <a:rPr lang="en-GB" sz="1600" kern="0">
                <a:solidFill>
                  <a:prstClr val="black"/>
                </a:solidFill>
                <a:latin typeface="Univers Next for HSBC Light"/>
              </a:rPr>
              <a:t>you make</a:t>
            </a: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755650" marR="5080" lvl="1" indent="-285750">
              <a:spcAft>
                <a:spcPts val="1200"/>
              </a:spcAft>
              <a:buClr>
                <a:srgbClr val="DB001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Use this information to build your own budget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Take your weekly costs and multiply them by 4 to create a monthly estimation to use</a:t>
            </a:r>
          </a:p>
          <a:p>
            <a:pPr marL="755650" marR="5080" lvl="1" indent="-285750">
              <a:spcAft>
                <a:spcPts val="1200"/>
              </a:spcAft>
              <a:buClr>
                <a:srgbClr val="DB001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What do you spend the most money on? </a:t>
            </a:r>
          </a:p>
          <a:p>
            <a:pPr marL="755650" marR="5080" lvl="1" indent="-285750">
              <a:spcAft>
                <a:spcPts val="1200"/>
              </a:spcAft>
              <a:buClr>
                <a:srgbClr val="DB001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What was the most surprising cost in your budget?</a:t>
            </a:r>
          </a:p>
          <a:p>
            <a:pPr marL="755650" marR="5080" lvl="1" indent="-285750">
              <a:spcAft>
                <a:spcPts val="1200"/>
              </a:spcAft>
              <a:buClr>
                <a:srgbClr val="DB001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What could you change in the future to better manage your finances? 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Explore ”what if” scenarios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pic>
        <p:nvPicPr>
          <p:cNvPr id="12" name="Picture 11" descr="A clipboard with papers and circles&#10;&#10;Description automatically generated">
            <a:extLst>
              <a:ext uri="{FF2B5EF4-FFF2-40B4-BE49-F238E27FC236}">
                <a16:creationId xmlns:a16="http://schemas.microsoft.com/office/drawing/2014/main" id="{8A0B4385-C294-F3B6-3524-DE21B5473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44" y="617042"/>
            <a:ext cx="2642332" cy="2642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1A1E3E-8618-40A5-DE05-AFBC3E9BA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196" y="2959985"/>
            <a:ext cx="7552644" cy="47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18AE71B-3080-80F8-1044-58C29CB5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0494"/>
            <a:ext cx="11090274" cy="836354"/>
          </a:xfrm>
        </p:spPr>
        <p:txBody>
          <a:bodyPr/>
          <a:lstStyle/>
          <a:p>
            <a:pPr lvl="0"/>
            <a:r>
              <a:rPr lang="en-GB" noProof="0" dirty="0"/>
              <a:t>What is Budgeting?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EC31E6-C3F5-7DC9-C3F4-DD8CDEB00451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68263FEC-AC6C-7FD8-7507-53A64AB239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BE89-854A-A7E6-9FC6-6298B4F851C6}"/>
              </a:ext>
            </a:extLst>
          </p:cNvPr>
          <p:cNvSpPr txBox="1"/>
          <p:nvPr/>
        </p:nvSpPr>
        <p:spPr>
          <a:xfrm>
            <a:off x="456595" y="1364697"/>
            <a:ext cx="6145306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B001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/>
                <a:ea typeface="+mn-ea"/>
                <a:cs typeface="+mn-cs"/>
              </a:rPr>
              <a:t>Budgeting is simply the process of creating a plan to help you when spending your money.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B001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Univers Next for HSBC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B001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/>
                <a:ea typeface="+mn-ea"/>
                <a:cs typeface="+mn-cs"/>
              </a:rPr>
              <a:t>Why is it important?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3B1EB7-5BF8-6A78-742F-DBDE0C75D041}"/>
              </a:ext>
            </a:extLst>
          </p:cNvPr>
          <p:cNvGrpSpPr/>
          <p:nvPr/>
        </p:nvGrpSpPr>
        <p:grpSpPr>
          <a:xfrm>
            <a:off x="550863" y="3477974"/>
            <a:ext cx="2699311" cy="2366491"/>
            <a:chOff x="550863" y="3477974"/>
            <a:chExt cx="2699311" cy="23664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40CA1F9-07FD-B5EC-E009-B5C95AA90AF1}"/>
                </a:ext>
              </a:extLst>
            </p:cNvPr>
            <p:cNvSpPr/>
            <p:nvPr/>
          </p:nvSpPr>
          <p:spPr>
            <a:xfrm>
              <a:off x="550863" y="4160476"/>
              <a:ext cx="2699311" cy="1683989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233E01-727A-8E84-AAB3-DB81E1294A87}"/>
                </a:ext>
              </a:extLst>
            </p:cNvPr>
            <p:cNvSpPr txBox="1"/>
            <p:nvPr/>
          </p:nvSpPr>
          <p:spPr>
            <a:xfrm>
              <a:off x="697251" y="5324026"/>
              <a:ext cx="24065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Next for HSBC Light" panose="020B0403030202020203" pitchFamily="34" charset="0"/>
                  <a:cs typeface="Arial"/>
                </a:rPr>
                <a:t>Needs and Wants</a:t>
              </a:r>
            </a:p>
          </p:txBody>
        </p:sp>
        <p:pic>
          <p:nvPicPr>
            <p:cNvPr id="14" name="Picture 13" descr="A shopping cart with wheels&#10;&#10;Description automatically generated">
              <a:extLst>
                <a:ext uri="{FF2B5EF4-FFF2-40B4-BE49-F238E27FC236}">
                  <a16:creationId xmlns:a16="http://schemas.microsoft.com/office/drawing/2014/main" id="{FEFB3CE9-F401-89F5-2C0F-7A12F133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04" y="3477974"/>
              <a:ext cx="1782425" cy="178242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6D26DC-5545-E508-854F-C4D65952D056}"/>
              </a:ext>
            </a:extLst>
          </p:cNvPr>
          <p:cNvGrpSpPr/>
          <p:nvPr/>
        </p:nvGrpSpPr>
        <p:grpSpPr>
          <a:xfrm>
            <a:off x="3347851" y="3477974"/>
            <a:ext cx="2699311" cy="2366491"/>
            <a:chOff x="3347851" y="3477974"/>
            <a:chExt cx="2699311" cy="23664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A1CD02-CF5C-BEA1-8B9A-93170F92392C}"/>
                </a:ext>
              </a:extLst>
            </p:cNvPr>
            <p:cNvSpPr/>
            <p:nvPr/>
          </p:nvSpPr>
          <p:spPr>
            <a:xfrm>
              <a:off x="3347851" y="4160476"/>
              <a:ext cx="2699311" cy="1683989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BE34EE-9B83-6B51-58AB-33862E89C578}"/>
                </a:ext>
              </a:extLst>
            </p:cNvPr>
            <p:cNvSpPr txBox="1"/>
            <p:nvPr/>
          </p:nvSpPr>
          <p:spPr>
            <a:xfrm>
              <a:off x="3396562" y="5324026"/>
              <a:ext cx="24065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Next for HSBC Light" panose="020B0403030202020203" pitchFamily="34" charset="0"/>
                  <a:cs typeface="Arial"/>
                </a:rPr>
                <a:t>Track Spending</a:t>
              </a:r>
            </a:p>
          </p:txBody>
        </p:sp>
        <p:pic>
          <p:nvPicPr>
            <p:cNvPr id="16" name="Picture 15" descr="A clipboard with papers and circles&#10;&#10;Description automatically generated">
              <a:extLst>
                <a:ext uri="{FF2B5EF4-FFF2-40B4-BE49-F238E27FC236}">
                  <a16:creationId xmlns:a16="http://schemas.microsoft.com/office/drawing/2014/main" id="{39E7F8D7-B997-5E47-C320-412D7F79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17" y="3477974"/>
              <a:ext cx="1717978" cy="171797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9B54A3-B8FC-716F-EDA2-E1DD9E84224E}"/>
              </a:ext>
            </a:extLst>
          </p:cNvPr>
          <p:cNvGrpSpPr/>
          <p:nvPr/>
        </p:nvGrpSpPr>
        <p:grpSpPr>
          <a:xfrm>
            <a:off x="5945099" y="2870692"/>
            <a:ext cx="3136096" cy="3136096"/>
            <a:chOff x="5945099" y="2870692"/>
            <a:chExt cx="3136096" cy="31360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6B3E6E-9B20-4C96-05E6-A057E5D3F2B5}"/>
                </a:ext>
              </a:extLst>
            </p:cNvPr>
            <p:cNvSpPr/>
            <p:nvPr/>
          </p:nvSpPr>
          <p:spPr>
            <a:xfrm>
              <a:off x="6144839" y="4160476"/>
              <a:ext cx="2699311" cy="1683989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5403EA-898B-3C42-D022-41CFD458A88B}"/>
                </a:ext>
              </a:extLst>
            </p:cNvPr>
            <p:cNvSpPr txBox="1"/>
            <p:nvPr/>
          </p:nvSpPr>
          <p:spPr>
            <a:xfrm>
              <a:off x="6130798" y="5324026"/>
              <a:ext cx="27133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Next for HSBC Light" panose="020B0403030202020203" pitchFamily="34" charset="0"/>
                  <a:cs typeface="Arial"/>
                </a:rPr>
                <a:t>Avoid Debts</a:t>
              </a:r>
            </a:p>
          </p:txBody>
        </p:sp>
        <p:pic>
          <p:nvPicPr>
            <p:cNvPr id="24" name="Picture 23" descr="A balance scale with gold bars&#10;&#10;Description automatically generated">
              <a:extLst>
                <a:ext uri="{FF2B5EF4-FFF2-40B4-BE49-F238E27FC236}">
                  <a16:creationId xmlns:a16="http://schemas.microsoft.com/office/drawing/2014/main" id="{D3C15234-4267-130E-7AAF-EF6F235C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099" y="2870692"/>
              <a:ext cx="3136096" cy="313609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2F5A26-4F7C-621C-2D4F-ADD0BC84BACD}"/>
              </a:ext>
            </a:extLst>
          </p:cNvPr>
          <p:cNvGrpSpPr/>
          <p:nvPr/>
        </p:nvGrpSpPr>
        <p:grpSpPr>
          <a:xfrm>
            <a:off x="8927786" y="3052674"/>
            <a:ext cx="2791791" cy="2791791"/>
            <a:chOff x="8927786" y="3052674"/>
            <a:chExt cx="2791791" cy="27917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6526A2-DA0E-6E7F-463B-98119C4AD85D}"/>
                </a:ext>
              </a:extLst>
            </p:cNvPr>
            <p:cNvSpPr/>
            <p:nvPr/>
          </p:nvSpPr>
          <p:spPr>
            <a:xfrm>
              <a:off x="8941827" y="4160476"/>
              <a:ext cx="2699311" cy="1683989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57C69-C1F6-8736-46AD-BB8D1BE48F15}"/>
                </a:ext>
              </a:extLst>
            </p:cNvPr>
            <p:cNvSpPr txBox="1"/>
            <p:nvPr/>
          </p:nvSpPr>
          <p:spPr>
            <a:xfrm>
              <a:off x="9088215" y="5180308"/>
              <a:ext cx="24065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Next for HSBC Light" panose="020B0403030202020203" pitchFamily="34" charset="0"/>
                  <a:cs typeface="Arial"/>
                </a:rPr>
                <a:t>Savings Goals </a:t>
              </a:r>
              <a:b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Next for HSBC Light" panose="020B0403030202020203" pitchFamily="34" charset="0"/>
                  <a:cs typeface="Arial"/>
                </a:rPr>
              </a:br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nivers Next for HSBC Light" panose="020B0403030202020203" pitchFamily="34" charset="0"/>
                  <a:cs typeface="Arial"/>
                </a:rPr>
                <a:t>&amp; Future Milestones</a:t>
              </a:r>
            </a:p>
          </p:txBody>
        </p:sp>
        <p:pic>
          <p:nvPicPr>
            <p:cNvPr id="30" name="Picture 29" descr="A car on a black background&#10;&#10;Description automatically generated">
              <a:extLst>
                <a:ext uri="{FF2B5EF4-FFF2-40B4-BE49-F238E27FC236}">
                  <a16:creationId xmlns:a16="http://schemas.microsoft.com/office/drawing/2014/main" id="{56216C9C-ADE1-DB75-BECE-2CC44BD5D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786" y="3052674"/>
              <a:ext cx="2791791" cy="2791791"/>
            </a:xfrm>
            <a:prstGeom prst="rect">
              <a:avLst/>
            </a:prstGeom>
          </p:spPr>
        </p:pic>
      </p:grpSp>
      <p:pic>
        <p:nvPicPr>
          <p:cNvPr id="13" name="Picture 12" descr="A question mark and a question mark in a chat bubble&#10;&#10;Description automatically generated">
            <a:extLst>
              <a:ext uri="{FF2B5EF4-FFF2-40B4-BE49-F238E27FC236}">
                <a16:creationId xmlns:a16="http://schemas.microsoft.com/office/drawing/2014/main" id="{90104771-4F9B-4E5B-0B2D-E08434BCB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13" y="321972"/>
            <a:ext cx="953397" cy="9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1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0863" y="488183"/>
            <a:ext cx="11090275" cy="622246"/>
          </a:xfrm>
        </p:spPr>
        <p:txBody>
          <a:bodyPr vert="horz" wrap="square" lIns="0" tIns="12724" rIns="0" bIns="0" rtlCol="0" anchor="ctr">
            <a:spAutoFit/>
          </a:bodyPr>
          <a:lstStyle/>
          <a:p>
            <a:pPr lvl="0"/>
            <a:r>
              <a:rPr lang="en-GB" dirty="0"/>
              <a:t>How Does Budgeting Affect Society? </a:t>
            </a:r>
            <a:endParaRPr lang="en-GB" noProof="0" dirty="0"/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EAAD5218-6F97-308D-1262-89D4120CF0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D6096E-5BC4-9D8F-7089-76F5810C8D75}"/>
              </a:ext>
            </a:extLst>
          </p:cNvPr>
          <p:cNvGrpSpPr/>
          <p:nvPr/>
        </p:nvGrpSpPr>
        <p:grpSpPr>
          <a:xfrm>
            <a:off x="557834" y="1743690"/>
            <a:ext cx="3613699" cy="2926261"/>
            <a:chOff x="557834" y="1743690"/>
            <a:chExt cx="3613699" cy="29262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197354-4F6F-B8D5-95C2-74C606EA9F97}"/>
                </a:ext>
              </a:extLst>
            </p:cNvPr>
            <p:cNvSpPr/>
            <p:nvPr/>
          </p:nvSpPr>
          <p:spPr>
            <a:xfrm>
              <a:off x="557834" y="2795521"/>
              <a:ext cx="3613699" cy="1874430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2FE007-9799-933A-62D9-5F88BE187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1409" y="1743690"/>
              <a:ext cx="2493461" cy="24934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AA2C35-5402-C9B5-DCB7-5DDB36C1E008}"/>
                </a:ext>
              </a:extLst>
            </p:cNvPr>
            <p:cNvSpPr txBox="1"/>
            <p:nvPr/>
          </p:nvSpPr>
          <p:spPr>
            <a:xfrm>
              <a:off x="832084" y="3960841"/>
              <a:ext cx="31267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Arial"/>
                </a:rPr>
                <a:t>Less than 3/10 young people plan for their purchases*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4D5F1D2-ABE4-041C-7DD7-C16E9B5695BE}"/>
              </a:ext>
            </a:extLst>
          </p:cNvPr>
          <p:cNvSpPr txBox="1"/>
          <p:nvPr/>
        </p:nvSpPr>
        <p:spPr>
          <a:xfrm>
            <a:off x="437820" y="6272134"/>
            <a:ext cx="3264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/>
                <a:ea typeface="+mn-ea"/>
                <a:cs typeface="Arial"/>
              </a:rPr>
              <a:t>*MAPS UK Strategy for Financial Wellbeing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FBC9A4-D1E0-7B3B-3193-016FB166999D}"/>
              </a:ext>
            </a:extLst>
          </p:cNvPr>
          <p:cNvSpPr/>
          <p:nvPr/>
        </p:nvSpPr>
        <p:spPr>
          <a:xfrm>
            <a:off x="557834" y="4782479"/>
            <a:ext cx="11090274" cy="1007436"/>
          </a:xfrm>
          <a:prstGeom prst="rect">
            <a:avLst/>
          </a:prstGeom>
          <a:solidFill>
            <a:srgbClr val="D7D8D6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ctr" anchorCtr="0"/>
          <a:lstStyle/>
          <a:p>
            <a:pPr algn="ctr" defTabSz="864748">
              <a:lnSpc>
                <a:spcPts val="1986"/>
              </a:lnSpc>
              <a:spcAft>
                <a:spcPts val="567"/>
              </a:spcAft>
              <a:defRPr/>
            </a:pPr>
            <a:r>
              <a:rPr lang="en-GB" sz="1600" kern="0" dirty="0">
                <a:solidFill>
                  <a:prstClr val="black"/>
                </a:solidFill>
                <a:latin typeface="Univers Next for HSBC Medium" panose="020B0503030202020203" pitchFamily="34" charset="0"/>
              </a:rPr>
              <a:t>What is the long-term impact if we don’t budget?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5A6CA4-EC9E-5F46-CE9D-CEF8762338CD}"/>
              </a:ext>
            </a:extLst>
          </p:cNvPr>
          <p:cNvSpPr/>
          <p:nvPr/>
        </p:nvSpPr>
        <p:spPr>
          <a:xfrm>
            <a:off x="3260126" y="6272134"/>
            <a:ext cx="4167787" cy="2462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/>
                <a:ea typeface="+mn-ea"/>
                <a:cs typeface="Arial"/>
              </a:rPr>
              <a:t>**ONS Data Feb 2023 How are financial pressures affecting people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81660F-C223-B30D-530F-926250596D7D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C8A8FB-7AE7-AF04-E738-62D5772D7FF3}"/>
              </a:ext>
            </a:extLst>
          </p:cNvPr>
          <p:cNvGrpSpPr/>
          <p:nvPr/>
        </p:nvGrpSpPr>
        <p:grpSpPr>
          <a:xfrm>
            <a:off x="4302519" y="1915559"/>
            <a:ext cx="3602642" cy="2754392"/>
            <a:chOff x="4302519" y="1915559"/>
            <a:chExt cx="3602642" cy="275439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A36E3AE-21B7-9893-6500-1982D5A734EE}"/>
                </a:ext>
              </a:extLst>
            </p:cNvPr>
            <p:cNvSpPr/>
            <p:nvPr/>
          </p:nvSpPr>
          <p:spPr>
            <a:xfrm>
              <a:off x="4302519" y="2795521"/>
              <a:ext cx="3602642" cy="1874430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F597D3-F0E5-8F3A-BB76-B003819D5D34}"/>
                </a:ext>
              </a:extLst>
            </p:cNvPr>
            <p:cNvSpPr txBox="1"/>
            <p:nvPr/>
          </p:nvSpPr>
          <p:spPr>
            <a:xfrm>
              <a:off x="4708479" y="3960841"/>
              <a:ext cx="27750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Arial"/>
                </a:rPr>
                <a:t>71% of adults receive unexpected bills each year*</a:t>
              </a:r>
            </a:p>
          </p:txBody>
        </p:sp>
        <p:pic>
          <p:nvPicPr>
            <p:cNvPr id="29" name="Picture 28" descr="A red envelope with a white paper in it&#10;&#10;Description automatically generated">
              <a:extLst>
                <a:ext uri="{FF2B5EF4-FFF2-40B4-BE49-F238E27FC236}">
                  <a16:creationId xmlns:a16="http://schemas.microsoft.com/office/drawing/2014/main" id="{D6B28FF2-F97E-F585-5671-4373BF06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641" y="1915559"/>
              <a:ext cx="1817930" cy="181793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F0674E-CE6D-4184-BBD6-9DCBB3395B9D}"/>
              </a:ext>
            </a:extLst>
          </p:cNvPr>
          <p:cNvGrpSpPr/>
          <p:nvPr/>
        </p:nvGrpSpPr>
        <p:grpSpPr>
          <a:xfrm>
            <a:off x="8038496" y="1598548"/>
            <a:ext cx="3602642" cy="3071403"/>
            <a:chOff x="8038496" y="1598548"/>
            <a:chExt cx="3602642" cy="307140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D7382E-9105-27F2-F07A-8BBCC5C538B6}"/>
                </a:ext>
              </a:extLst>
            </p:cNvPr>
            <p:cNvSpPr/>
            <p:nvPr/>
          </p:nvSpPr>
          <p:spPr>
            <a:xfrm>
              <a:off x="8038496" y="2795521"/>
              <a:ext cx="3602642" cy="1874430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48BC2E-B4DB-7606-BB00-861B9615CF63}"/>
                </a:ext>
              </a:extLst>
            </p:cNvPr>
            <p:cNvSpPr txBox="1"/>
            <p:nvPr/>
          </p:nvSpPr>
          <p:spPr>
            <a:xfrm>
              <a:off x="8141454" y="3960841"/>
              <a:ext cx="33119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prstClr val="black"/>
                  </a:solidFill>
                  <a:latin typeface="Univers Next for HSBC Light"/>
                  <a:cs typeface="Arial"/>
                </a:rPr>
                <a:t>49% of adults struggling with bills report higher levels of anxiety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cs typeface="Arial"/>
                </a:rPr>
                <a:t>**</a:t>
              </a:r>
            </a:p>
          </p:txBody>
        </p:sp>
        <p:pic>
          <p:nvPicPr>
            <p:cNvPr id="36" name="Picture 35" descr="A person sitting cross legged with her hands in front of her&#10;&#10;Description automatically generated">
              <a:extLst>
                <a:ext uri="{FF2B5EF4-FFF2-40B4-BE49-F238E27FC236}">
                  <a16:creationId xmlns:a16="http://schemas.microsoft.com/office/drawing/2014/main" id="{EBD1AF0A-8B58-4327-52EC-590F9A989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024" y="1598548"/>
              <a:ext cx="2336120" cy="2336120"/>
            </a:xfrm>
            <a:prstGeom prst="rect">
              <a:avLst/>
            </a:prstGeom>
          </p:spPr>
        </p:pic>
      </p:grpSp>
      <p:pic>
        <p:nvPicPr>
          <p:cNvPr id="2" name="Picture 1" descr="A question mark and a question mark in a chat bubble&#10;&#10;Description automatically generated">
            <a:extLst>
              <a:ext uri="{FF2B5EF4-FFF2-40B4-BE49-F238E27FC236}">
                <a16:creationId xmlns:a16="http://schemas.microsoft.com/office/drawing/2014/main" id="{F5729E38-2FE3-67BC-3305-4C76D5AE9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13" y="321972"/>
            <a:ext cx="953397" cy="9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8B7D4-4B85-2260-FC9A-24E9AF66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80494"/>
            <a:ext cx="11090274" cy="836354"/>
          </a:xfrm>
        </p:spPr>
        <p:txBody>
          <a:bodyPr>
            <a:normAutofit/>
          </a:bodyPr>
          <a:lstStyle/>
          <a:p>
            <a:pPr lvl="0"/>
            <a:r>
              <a:rPr lang="en-GB" noProof="0" dirty="0"/>
              <a:t>Long term impact of not budgeting</a:t>
            </a:r>
          </a:p>
        </p:txBody>
      </p:sp>
      <p:pic>
        <p:nvPicPr>
          <p:cNvPr id="2" name="Picture 1" descr="A group of people with question marks&#10;&#10;Description automatically generated">
            <a:extLst>
              <a:ext uri="{FF2B5EF4-FFF2-40B4-BE49-F238E27FC236}">
                <a16:creationId xmlns:a16="http://schemas.microsoft.com/office/drawing/2014/main" id="{97E06F17-A1D2-52D8-D17C-E1611D1E3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913" y="-1908313"/>
            <a:ext cx="1327428" cy="928968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50CBDFFD-C975-D222-EE32-D475DA18351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BF65C1-8B7A-BD47-8BDB-B1912AFEE486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68F537-72F1-93B9-12B5-0B3204AE69AA}"/>
              </a:ext>
            </a:extLst>
          </p:cNvPr>
          <p:cNvGrpSpPr/>
          <p:nvPr/>
        </p:nvGrpSpPr>
        <p:grpSpPr>
          <a:xfrm>
            <a:off x="546847" y="1449387"/>
            <a:ext cx="5423647" cy="2351647"/>
            <a:chOff x="546847" y="1449387"/>
            <a:chExt cx="5423647" cy="23516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44583C-0B1A-B2AA-D25C-9F93F41BAC17}"/>
                </a:ext>
              </a:extLst>
            </p:cNvPr>
            <p:cNvSpPr/>
            <p:nvPr/>
          </p:nvSpPr>
          <p:spPr>
            <a:xfrm>
              <a:off x="550863" y="1449387"/>
              <a:ext cx="5419631" cy="2351647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9B5997-F614-ED42-73C7-EAE1F8C82C3D}"/>
                </a:ext>
              </a:extLst>
            </p:cNvPr>
            <p:cNvSpPr txBox="1"/>
            <p:nvPr/>
          </p:nvSpPr>
          <p:spPr>
            <a:xfrm>
              <a:off x="1909482" y="1533874"/>
              <a:ext cx="4056997" cy="19945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kumimoji="0" lang="en-GB" sz="1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Regular" panose="020B0503030202020203" pitchFamily="34" charset="0"/>
                  <a:cs typeface="Arial"/>
                </a:rPr>
                <a:t>Economic Strain</a:t>
              </a:r>
            </a:p>
            <a:p>
              <a:pPr marL="0" lvl="0" indent="0">
                <a:lnSpc>
                  <a:spcPct val="107000"/>
                </a:lnSpc>
                <a:spcAft>
                  <a:spcPts val="800"/>
                </a:spcAft>
                <a:buFont typeface="+mj-lt"/>
                <a:buNone/>
                <a:tabLst>
                  <a:tab pos="457200" algn="l"/>
                </a:tabLst>
              </a:pPr>
              <a:r>
                <a: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Too much debt in society can harm the economy and cause a downturn. </a:t>
              </a:r>
            </a:p>
            <a:p>
              <a:pPr marL="0" lvl="0" indent="0">
                <a:lnSpc>
                  <a:spcPct val="107000"/>
                </a:lnSpc>
                <a:spcAft>
                  <a:spcPts val="800"/>
                </a:spcAft>
                <a:buFont typeface="+mj-lt"/>
                <a:buNone/>
                <a:tabLst>
                  <a:tab pos="457200" algn="l"/>
                </a:tabLst>
              </a:pPr>
              <a:r>
                <a: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If one business goes bankrupt it has a knock-on effect of everyone that they do business with including staff etc. </a:t>
              </a:r>
            </a:p>
            <a:p>
              <a:pPr marL="0" lvl="0" indent="0">
                <a:lnSpc>
                  <a:spcPct val="107000"/>
                </a:lnSpc>
                <a:spcAft>
                  <a:spcPts val="800"/>
                </a:spcAft>
                <a:buFont typeface="+mj-lt"/>
                <a:buNone/>
                <a:tabLst>
                  <a:tab pos="457200" algn="l"/>
                </a:tabLst>
              </a:pPr>
              <a:r>
                <a: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create a domino effect leading to recession</a:t>
              </a:r>
              <a:endParaRPr lang="en-GB" sz="1400" dirty="0">
                <a:effectLst/>
                <a:latin typeface="Univers Next for HSBC Light" panose="020B0403030202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D66B1F-9A4C-3797-96E7-CA2E350E7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847" y="1491319"/>
              <a:ext cx="1448930" cy="14489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A95BCE-D5DC-C384-DBCF-48E539AD2740}"/>
              </a:ext>
            </a:extLst>
          </p:cNvPr>
          <p:cNvGrpSpPr/>
          <p:nvPr/>
        </p:nvGrpSpPr>
        <p:grpSpPr>
          <a:xfrm>
            <a:off x="6221508" y="3914681"/>
            <a:ext cx="5423645" cy="2351647"/>
            <a:chOff x="6221508" y="3914681"/>
            <a:chExt cx="5423645" cy="23516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29B8B7-E96D-369A-C10A-86BDFDB17CEB}"/>
                </a:ext>
              </a:extLst>
            </p:cNvPr>
            <p:cNvSpPr/>
            <p:nvPr/>
          </p:nvSpPr>
          <p:spPr>
            <a:xfrm>
              <a:off x="6225522" y="3914681"/>
              <a:ext cx="5419631" cy="2351647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67D551-CE70-5C93-D56D-2F84DF3F2BA6}"/>
                </a:ext>
              </a:extLst>
            </p:cNvPr>
            <p:cNvSpPr txBox="1"/>
            <p:nvPr/>
          </p:nvSpPr>
          <p:spPr>
            <a:xfrm>
              <a:off x="7620934" y="3977580"/>
              <a:ext cx="3948486" cy="2225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lang="en-GB" sz="1400" b="1" dirty="0">
                  <a:solidFill>
                    <a:prstClr val="black"/>
                  </a:solidFill>
                  <a:latin typeface="Univers Next for HSBC Regular" panose="020B0503030202020203" pitchFamily="34" charset="0"/>
                  <a:cs typeface="Arial"/>
                </a:rPr>
                <a:t>Income Inequality </a:t>
              </a:r>
              <a:endParaRPr kumimoji="0" lang="en-GB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Regular" panose="020B0503030202020203" pitchFamily="34" charset="0"/>
                <a:cs typeface="Arial"/>
              </a:endParaRPr>
            </a:p>
            <a:p>
              <a:pPr marL="0" lvl="0" indent="0">
                <a:lnSpc>
                  <a:spcPct val="107000"/>
                </a:lnSpc>
                <a:spcAft>
                  <a:spcPts val="800"/>
                </a:spcAft>
                <a:buFont typeface="+mj-lt"/>
                <a:buNone/>
                <a:tabLst>
                  <a:tab pos="457200" algn="l"/>
                </a:tabLst>
              </a:pPr>
              <a:r>
                <a: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Those with financial knowledge tend to use this to accumulate more wealth</a:t>
              </a:r>
            </a:p>
            <a:p>
              <a:pPr marL="0" lvl="0" indent="0">
                <a:lnSpc>
                  <a:spcPct val="107000"/>
                </a:lnSpc>
                <a:spcAft>
                  <a:spcPts val="800"/>
                </a:spcAft>
                <a:buFont typeface="+mj-lt"/>
                <a:buNone/>
                <a:tabLst>
                  <a:tab pos="457200" algn="l"/>
                </a:tabLst>
              </a:pPr>
              <a:r>
                <a: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Those with low financial knowledge may not know the best way to navigate financial challenges and end up in further difficulty</a:t>
              </a:r>
            </a:p>
            <a:p>
              <a:pPr marL="0" lvl="0" indent="0">
                <a:lnSpc>
                  <a:spcPct val="107000"/>
                </a:lnSpc>
                <a:spcAft>
                  <a:spcPts val="800"/>
                </a:spcAft>
                <a:buFont typeface="+mj-lt"/>
                <a:buNone/>
                <a:tabLst>
                  <a:tab pos="457200" algn="l"/>
                </a:tabLst>
              </a:pPr>
              <a:r>
                <a: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leads to the gap between the richest and poorest getting wider   </a:t>
              </a:r>
              <a:endParaRPr lang="en-GB" sz="1400" dirty="0">
                <a:effectLst/>
                <a:latin typeface="Univers Next for HSBC Light" panose="020B0403030202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6466394-B9D5-9494-0C69-E7D9F7850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1508" y="3946275"/>
              <a:ext cx="1484465" cy="148446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694FCE-B915-860A-115F-E80230EADB9B}"/>
              </a:ext>
            </a:extLst>
          </p:cNvPr>
          <p:cNvGrpSpPr/>
          <p:nvPr/>
        </p:nvGrpSpPr>
        <p:grpSpPr>
          <a:xfrm>
            <a:off x="6225522" y="1449387"/>
            <a:ext cx="5419631" cy="2351647"/>
            <a:chOff x="6225522" y="1449387"/>
            <a:chExt cx="5419631" cy="23516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3C0DCC8-8644-B65D-A45E-2EAF8B5386B7}"/>
                </a:ext>
              </a:extLst>
            </p:cNvPr>
            <p:cNvGrpSpPr/>
            <p:nvPr/>
          </p:nvGrpSpPr>
          <p:grpSpPr>
            <a:xfrm>
              <a:off x="6225522" y="1449387"/>
              <a:ext cx="5419631" cy="2351647"/>
              <a:chOff x="6225522" y="1449387"/>
              <a:chExt cx="5419631" cy="235164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FFFE8F-081C-21FF-2C67-3D12D060C23E}"/>
                  </a:ext>
                </a:extLst>
              </p:cNvPr>
              <p:cNvSpPr/>
              <p:nvPr/>
            </p:nvSpPr>
            <p:spPr>
              <a:xfrm>
                <a:off x="6225522" y="1449387"/>
                <a:ext cx="5419631" cy="2351647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C3923B-AECB-615F-63D1-17257341CC7B}"/>
                  </a:ext>
                </a:extLst>
              </p:cNvPr>
              <p:cNvSpPr txBox="1"/>
              <p:nvPr/>
            </p:nvSpPr>
            <p:spPr>
              <a:xfrm>
                <a:off x="7620935" y="1533874"/>
                <a:ext cx="3948486" cy="1866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b="1" dirty="0">
                    <a:latin typeface="Univers Next for HSBC Regular" panose="020B05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Higher Interest Rates</a:t>
                </a:r>
              </a:p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dirty="0"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Increased interest rates for everyone</a:t>
                </a:r>
              </a:p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dirty="0">
                    <a:effectLst/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Makes it harder to borrow money for homes, cars, furniture etc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457200" algn="l"/>
                  </a:tabLst>
                </a:pPr>
                <a:r>
                  <a:rPr lang="en-GB" sz="1400" dirty="0"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Make the cost of living more difficult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457200" algn="l"/>
                  </a:tabLst>
                </a:pPr>
                <a:r>
                  <a:rPr lang="en-GB" sz="1400" dirty="0"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 see an increase in repossessions</a:t>
                </a:r>
                <a:endParaRPr lang="en-GB" sz="1400" dirty="0">
                  <a:effectLst/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10F5D5-4152-534D-6385-C7A607A1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54750" y="1512543"/>
              <a:ext cx="1448930" cy="144893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CAC934-1E4B-1E92-4959-8B977196A220}"/>
              </a:ext>
            </a:extLst>
          </p:cNvPr>
          <p:cNvGrpSpPr/>
          <p:nvPr/>
        </p:nvGrpSpPr>
        <p:grpSpPr>
          <a:xfrm>
            <a:off x="550863" y="3914681"/>
            <a:ext cx="5419631" cy="2351647"/>
            <a:chOff x="550863" y="3914681"/>
            <a:chExt cx="5419631" cy="235164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CF0E4E5-427E-630A-F255-3EFAE78118C2}"/>
                </a:ext>
              </a:extLst>
            </p:cNvPr>
            <p:cNvGrpSpPr/>
            <p:nvPr/>
          </p:nvGrpSpPr>
          <p:grpSpPr>
            <a:xfrm>
              <a:off x="550863" y="3914681"/>
              <a:ext cx="5419631" cy="2351647"/>
              <a:chOff x="550863" y="3914681"/>
              <a:chExt cx="5419631" cy="235164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9F7E9F9-7A4A-9E28-498C-D25F9B2A1BA9}"/>
                  </a:ext>
                </a:extLst>
              </p:cNvPr>
              <p:cNvSpPr/>
              <p:nvPr/>
            </p:nvSpPr>
            <p:spPr>
              <a:xfrm>
                <a:off x="550863" y="3914681"/>
                <a:ext cx="5419631" cy="2351647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F628AB-D78C-88CB-E731-C994231AF4B1}"/>
                  </a:ext>
                </a:extLst>
              </p:cNvPr>
              <p:cNvSpPr txBox="1"/>
              <p:nvPr/>
            </p:nvSpPr>
            <p:spPr>
              <a:xfrm>
                <a:off x="1909483" y="3977580"/>
                <a:ext cx="3576917" cy="1764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b="1" dirty="0">
                    <a:latin typeface="Univers Next for HSBC Regular" panose="020B05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Public Services</a:t>
                </a:r>
              </a:p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dirty="0"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More reliance on government assistance </a:t>
                </a:r>
              </a:p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dirty="0">
                    <a:effectLst/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This increases the burden on the taxpayer to provide support</a:t>
                </a:r>
                <a:endParaRPr lang="en-GB" sz="1400" dirty="0">
                  <a:latin typeface="Univers Next for HSBC Light" panose="020B0403030202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None/>
                  <a:tabLst>
                    <a:tab pos="457200" algn="l"/>
                  </a:tabLst>
                </a:pPr>
                <a:r>
                  <a:rPr lang="en-GB" sz="1400" dirty="0">
                    <a:effectLst/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This could mean less money for other areas </a:t>
                </a:r>
                <a:r>
                  <a:rPr lang="en-GB" sz="1400" dirty="0"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 are also in </a:t>
                </a:r>
                <a:r>
                  <a:rPr lang="en-GB" sz="1400" dirty="0">
                    <a:effectLst/>
                    <a:latin typeface="Univers Next for HSBC Light" panose="020B0403030202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need of investment 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A16F99-2574-AD18-871A-8219E7495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294" y="3977580"/>
              <a:ext cx="1266993" cy="126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18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692CDC-FC2E-34BD-F838-486E7D92FBA8}"/>
              </a:ext>
            </a:extLst>
          </p:cNvPr>
          <p:cNvSpPr/>
          <p:nvPr/>
        </p:nvSpPr>
        <p:spPr>
          <a:xfrm>
            <a:off x="0" y="4720883"/>
            <a:ext cx="12192000" cy="1467322"/>
          </a:xfrm>
          <a:prstGeom prst="rect">
            <a:avLst/>
          </a:prstGeom>
          <a:solidFill>
            <a:srgbClr val="D7D8D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lide number">
            <a:extLst>
              <a:ext uri="{FF2B5EF4-FFF2-40B4-BE49-F238E27FC236}">
                <a16:creationId xmlns:a16="http://schemas.microsoft.com/office/drawing/2014/main" id="{61938D25-F250-8378-418E-6F79241E24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F99B59-9DA1-397C-085B-E96868D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can we budget?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5A10B-E6FF-A68A-73E2-4A28E6DAB3DD}"/>
              </a:ext>
            </a:extLst>
          </p:cNvPr>
          <p:cNvSpPr/>
          <p:nvPr/>
        </p:nvSpPr>
        <p:spPr>
          <a:xfrm>
            <a:off x="0" y="1789424"/>
            <a:ext cx="12192000" cy="1467322"/>
          </a:xfrm>
          <a:prstGeom prst="rect">
            <a:avLst/>
          </a:prstGeom>
          <a:solidFill>
            <a:srgbClr val="D7D8D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9D45340-B17E-EC99-F944-FC71B6F774C6}"/>
              </a:ext>
            </a:extLst>
          </p:cNvPr>
          <p:cNvSpPr/>
          <p:nvPr/>
        </p:nvSpPr>
        <p:spPr>
          <a:xfrm>
            <a:off x="770026" y="1986104"/>
            <a:ext cx="2403891" cy="961556"/>
          </a:xfrm>
          <a:custGeom>
            <a:avLst/>
            <a:gdLst>
              <a:gd name="connsiteX0" fmla="*/ 0 w 3959418"/>
              <a:gd name="connsiteY0" fmla="*/ 0 h 1583767"/>
              <a:gd name="connsiteX1" fmla="*/ 3167535 w 3959418"/>
              <a:gd name="connsiteY1" fmla="*/ 0 h 1583767"/>
              <a:gd name="connsiteX2" fmla="*/ 3959418 w 3959418"/>
              <a:gd name="connsiteY2" fmla="*/ 791884 h 1583767"/>
              <a:gd name="connsiteX3" fmla="*/ 3167535 w 3959418"/>
              <a:gd name="connsiteY3" fmla="*/ 1583767 h 1583767"/>
              <a:gd name="connsiteX4" fmla="*/ 0 w 3959418"/>
              <a:gd name="connsiteY4" fmla="*/ 1583767 h 1583767"/>
              <a:gd name="connsiteX5" fmla="*/ 791884 w 3959418"/>
              <a:gd name="connsiteY5" fmla="*/ 791884 h 1583767"/>
              <a:gd name="connsiteX6" fmla="*/ 0 w 3959418"/>
              <a:gd name="connsiteY6" fmla="*/ 0 h 158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9418" h="1583767">
                <a:moveTo>
                  <a:pt x="0" y="0"/>
                </a:moveTo>
                <a:lnTo>
                  <a:pt x="3167535" y="0"/>
                </a:lnTo>
                <a:lnTo>
                  <a:pt x="3959418" y="791884"/>
                </a:lnTo>
                <a:lnTo>
                  <a:pt x="3167535" y="1583767"/>
                </a:lnTo>
                <a:lnTo>
                  <a:pt x="0" y="1583767"/>
                </a:lnTo>
                <a:lnTo>
                  <a:pt x="791884" y="791884"/>
                </a:lnTo>
                <a:lnTo>
                  <a:pt x="0" y="0"/>
                </a:lnTo>
                <a:close/>
              </a:path>
            </a:pathLst>
          </a:custGeom>
          <a:solidFill>
            <a:srgbClr val="DB00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24000" tIns="180000" rIns="0" bIns="0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 dirty="0">
                <a:solidFill>
                  <a:sysClr val="window" lastClr="FFFFFF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t>Short Term</a:t>
            </a:r>
            <a:r>
              <a:rPr lang="en-GB" sz="1600" kern="1200" dirty="0">
                <a:solidFill>
                  <a:sysClr val="window" lastClr="FFFFFF"/>
                </a:solidFill>
                <a:latin typeface="Univers Next for HSBC Light"/>
                <a:ea typeface="+mn-ea"/>
                <a:cs typeface="+mn-cs"/>
              </a:rPr>
              <a:t>	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F29B4CA-131F-CEF7-3724-F1A1AF4FCC05}"/>
              </a:ext>
            </a:extLst>
          </p:cNvPr>
          <p:cNvSpPr/>
          <p:nvPr/>
        </p:nvSpPr>
        <p:spPr>
          <a:xfrm>
            <a:off x="770026" y="3508036"/>
            <a:ext cx="2403891" cy="961556"/>
          </a:xfrm>
          <a:custGeom>
            <a:avLst/>
            <a:gdLst>
              <a:gd name="connsiteX0" fmla="*/ 0 w 3959418"/>
              <a:gd name="connsiteY0" fmla="*/ 0 h 1583767"/>
              <a:gd name="connsiteX1" fmla="*/ 3167535 w 3959418"/>
              <a:gd name="connsiteY1" fmla="*/ 0 h 1583767"/>
              <a:gd name="connsiteX2" fmla="*/ 3959418 w 3959418"/>
              <a:gd name="connsiteY2" fmla="*/ 791884 h 1583767"/>
              <a:gd name="connsiteX3" fmla="*/ 3167535 w 3959418"/>
              <a:gd name="connsiteY3" fmla="*/ 1583767 h 1583767"/>
              <a:gd name="connsiteX4" fmla="*/ 0 w 3959418"/>
              <a:gd name="connsiteY4" fmla="*/ 1583767 h 1583767"/>
              <a:gd name="connsiteX5" fmla="*/ 791884 w 3959418"/>
              <a:gd name="connsiteY5" fmla="*/ 791884 h 1583767"/>
              <a:gd name="connsiteX6" fmla="*/ 0 w 3959418"/>
              <a:gd name="connsiteY6" fmla="*/ 0 h 158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9418" h="1583767">
                <a:moveTo>
                  <a:pt x="0" y="0"/>
                </a:moveTo>
                <a:lnTo>
                  <a:pt x="3167535" y="0"/>
                </a:lnTo>
                <a:lnTo>
                  <a:pt x="3959418" y="791884"/>
                </a:lnTo>
                <a:lnTo>
                  <a:pt x="3167535" y="1583767"/>
                </a:lnTo>
                <a:lnTo>
                  <a:pt x="0" y="1583767"/>
                </a:lnTo>
                <a:lnTo>
                  <a:pt x="791884" y="791884"/>
                </a:lnTo>
                <a:lnTo>
                  <a:pt x="0" y="0"/>
                </a:lnTo>
                <a:close/>
              </a:path>
            </a:pathLst>
          </a:custGeom>
          <a:solidFill>
            <a:srgbClr val="DB00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24000" tIns="180000" rIns="0" bIns="0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 dirty="0">
                <a:solidFill>
                  <a:sysClr val="window" lastClr="FFFFFF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t>Medium Term</a:t>
            </a:r>
            <a:r>
              <a:rPr lang="en-GB" sz="1600" kern="1200" dirty="0">
                <a:solidFill>
                  <a:sysClr val="window" lastClr="FFFFFF"/>
                </a:solidFill>
                <a:latin typeface="Univers Next for HSBC Light"/>
                <a:ea typeface="+mn-ea"/>
                <a:cs typeface="+mn-cs"/>
              </a:rPr>
              <a:t>	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3267382-8258-666A-39CF-FBECCBCB3CE9}"/>
              </a:ext>
            </a:extLst>
          </p:cNvPr>
          <p:cNvSpPr/>
          <p:nvPr/>
        </p:nvSpPr>
        <p:spPr>
          <a:xfrm>
            <a:off x="770026" y="4972173"/>
            <a:ext cx="2403891" cy="961556"/>
          </a:xfrm>
          <a:custGeom>
            <a:avLst/>
            <a:gdLst>
              <a:gd name="connsiteX0" fmla="*/ 0 w 3959418"/>
              <a:gd name="connsiteY0" fmla="*/ 0 h 1583767"/>
              <a:gd name="connsiteX1" fmla="*/ 3167535 w 3959418"/>
              <a:gd name="connsiteY1" fmla="*/ 0 h 1583767"/>
              <a:gd name="connsiteX2" fmla="*/ 3959418 w 3959418"/>
              <a:gd name="connsiteY2" fmla="*/ 791884 h 1583767"/>
              <a:gd name="connsiteX3" fmla="*/ 3167535 w 3959418"/>
              <a:gd name="connsiteY3" fmla="*/ 1583767 h 1583767"/>
              <a:gd name="connsiteX4" fmla="*/ 0 w 3959418"/>
              <a:gd name="connsiteY4" fmla="*/ 1583767 h 1583767"/>
              <a:gd name="connsiteX5" fmla="*/ 791884 w 3959418"/>
              <a:gd name="connsiteY5" fmla="*/ 791884 h 1583767"/>
              <a:gd name="connsiteX6" fmla="*/ 0 w 3959418"/>
              <a:gd name="connsiteY6" fmla="*/ 0 h 158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9418" h="1583767">
                <a:moveTo>
                  <a:pt x="0" y="0"/>
                </a:moveTo>
                <a:lnTo>
                  <a:pt x="3167535" y="0"/>
                </a:lnTo>
                <a:lnTo>
                  <a:pt x="3959418" y="791884"/>
                </a:lnTo>
                <a:lnTo>
                  <a:pt x="3167535" y="1583767"/>
                </a:lnTo>
                <a:lnTo>
                  <a:pt x="0" y="1583767"/>
                </a:lnTo>
                <a:lnTo>
                  <a:pt x="791884" y="791884"/>
                </a:lnTo>
                <a:lnTo>
                  <a:pt x="0" y="0"/>
                </a:lnTo>
                <a:close/>
              </a:path>
            </a:pathLst>
          </a:custGeom>
          <a:solidFill>
            <a:srgbClr val="DB001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24000" tIns="180000" rIns="0" bIns="0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0" i="0" kern="1200" dirty="0">
                <a:solidFill>
                  <a:sysClr val="window" lastClr="FFFFFF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t>Long Term</a:t>
            </a:r>
            <a:r>
              <a:rPr lang="en-GB" sz="1600" kern="1200" dirty="0">
                <a:solidFill>
                  <a:sysClr val="window" lastClr="FFFFFF"/>
                </a:solidFill>
                <a:latin typeface="Univers Next for HSBC Light"/>
                <a:ea typeface="+mn-ea"/>
                <a:cs typeface="+mn-cs"/>
              </a:rPr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C91916-FA88-4235-5017-CB0120690BEB}"/>
              </a:ext>
            </a:extLst>
          </p:cNvPr>
          <p:cNvSpPr txBox="1"/>
          <p:nvPr/>
        </p:nvSpPr>
        <p:spPr>
          <a:xfrm>
            <a:off x="3767508" y="1425350"/>
            <a:ext cx="6145306" cy="333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Regular" panose="020B0503030202020203" pitchFamily="34" charset="0"/>
                <a:cs typeface="Arial"/>
              </a:rPr>
              <a:t>Examples: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9EC6DC-E64A-D1FF-E33A-B147A2056799}"/>
              </a:ext>
            </a:extLst>
          </p:cNvPr>
          <p:cNvSpPr txBox="1"/>
          <p:nvPr/>
        </p:nvSpPr>
        <p:spPr>
          <a:xfrm>
            <a:off x="7416143" y="1425350"/>
            <a:ext cx="6145306" cy="333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Regular" panose="020B0503030202020203" pitchFamily="34" charset="0"/>
                <a:cs typeface="Arial"/>
              </a:rPr>
              <a:t>Benefits: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2B94E8-AF99-4FA4-2810-31EE3D72EA08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E3111F66-D41A-8828-A472-A4927FEE698A}"/>
              </a:ext>
            </a:extLst>
          </p:cNvPr>
          <p:cNvSpPr txBox="1"/>
          <p:nvPr/>
        </p:nvSpPr>
        <p:spPr>
          <a:xfrm>
            <a:off x="3809095" y="1986104"/>
            <a:ext cx="2264055" cy="107130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Day out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Weekly shop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Holiday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44" name="object 7">
            <a:extLst>
              <a:ext uri="{FF2B5EF4-FFF2-40B4-BE49-F238E27FC236}">
                <a16:creationId xmlns:a16="http://schemas.microsoft.com/office/drawing/2014/main" id="{ECFBC26C-BBD4-D75F-D158-22E8F1429A04}"/>
              </a:ext>
            </a:extLst>
          </p:cNvPr>
          <p:cNvSpPr txBox="1"/>
          <p:nvPr/>
        </p:nvSpPr>
        <p:spPr>
          <a:xfrm>
            <a:off x="3809095" y="3483210"/>
            <a:ext cx="2445655" cy="107130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Household budget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New IT system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Decorating the house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45" name="object 7">
            <a:extLst>
              <a:ext uri="{FF2B5EF4-FFF2-40B4-BE49-F238E27FC236}">
                <a16:creationId xmlns:a16="http://schemas.microsoft.com/office/drawing/2014/main" id="{45D34667-1019-5EA6-7887-5D49BE18A4D0}"/>
              </a:ext>
            </a:extLst>
          </p:cNvPr>
          <p:cNvSpPr txBox="1"/>
          <p:nvPr/>
        </p:nvSpPr>
        <p:spPr>
          <a:xfrm>
            <a:off x="3809095" y="4944457"/>
            <a:ext cx="2797893" cy="107130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Schools annual budget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Large construction project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Financial planning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2C5517D2-F80E-321B-57EB-E4541AD5CE3B}"/>
              </a:ext>
            </a:extLst>
          </p:cNvPr>
          <p:cNvSpPr txBox="1"/>
          <p:nvPr/>
        </p:nvSpPr>
        <p:spPr>
          <a:xfrm>
            <a:off x="7427913" y="1986104"/>
            <a:ext cx="2797893" cy="107130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Identify costs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Seek out value for money 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Is it a need or a want? 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id="{399E74C9-0EAB-CD6A-FF9E-86153B0CF3E2}"/>
              </a:ext>
            </a:extLst>
          </p:cNvPr>
          <p:cNvSpPr txBox="1"/>
          <p:nvPr/>
        </p:nvSpPr>
        <p:spPr>
          <a:xfrm>
            <a:off x="7427913" y="3483210"/>
            <a:ext cx="2797893" cy="107130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Avoid overspending/debts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Make difficult decisions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Small savings add up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sp>
        <p:nvSpPr>
          <p:cNvPr id="48" name="object 7">
            <a:extLst>
              <a:ext uri="{FF2B5EF4-FFF2-40B4-BE49-F238E27FC236}">
                <a16:creationId xmlns:a16="http://schemas.microsoft.com/office/drawing/2014/main" id="{F5D118BC-D6FA-C15F-075F-DB66E3B73A93}"/>
              </a:ext>
            </a:extLst>
          </p:cNvPr>
          <p:cNvSpPr txBox="1"/>
          <p:nvPr/>
        </p:nvSpPr>
        <p:spPr>
          <a:xfrm>
            <a:off x="7427913" y="4944457"/>
            <a:ext cx="2797893" cy="107130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Plan for future expenses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Bulk buy to save money 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 dirty="0">
                <a:solidFill>
                  <a:prstClr val="black"/>
                </a:solidFill>
                <a:latin typeface="Univers Next for HSBC Light"/>
              </a:rPr>
              <a:t>What returns can I expect?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endParaRPr lang="en-GB" sz="1600" kern="0" dirty="0">
              <a:solidFill>
                <a:prstClr val="black"/>
              </a:solidFill>
              <a:latin typeface="Univers Next for HSBC Light"/>
            </a:endParaRPr>
          </a:p>
        </p:txBody>
      </p:sp>
      <p:pic>
        <p:nvPicPr>
          <p:cNvPr id="2" name="Picture 1" descr="A question mark and a question mark in a chat bubble&#10;&#10;Description automatically generated">
            <a:extLst>
              <a:ext uri="{FF2B5EF4-FFF2-40B4-BE49-F238E27FC236}">
                <a16:creationId xmlns:a16="http://schemas.microsoft.com/office/drawing/2014/main" id="{A4F6AB58-4436-0C93-3B4F-EEC761B1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13" y="321972"/>
            <a:ext cx="953397" cy="9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CA1DE-188C-C2CB-3E72-9906C1B2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How to Budget</a:t>
            </a:r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3962A06A-5153-5EBC-8A3F-5F9191E14EA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998C37-044C-E456-C471-BB4FBFA30ACC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5BFFAA-FD41-D7D4-050B-ADAEE2DF2A0C}"/>
              </a:ext>
            </a:extLst>
          </p:cNvPr>
          <p:cNvGrpSpPr/>
          <p:nvPr/>
        </p:nvGrpSpPr>
        <p:grpSpPr>
          <a:xfrm>
            <a:off x="555600" y="1987422"/>
            <a:ext cx="3613699" cy="3144793"/>
            <a:chOff x="555600" y="1987422"/>
            <a:chExt cx="3613699" cy="31447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A58A057-332F-E31A-7FAC-C1B989CB6B4F}"/>
                </a:ext>
              </a:extLst>
            </p:cNvPr>
            <p:cNvSpPr/>
            <p:nvPr/>
          </p:nvSpPr>
          <p:spPr>
            <a:xfrm>
              <a:off x="555600" y="3257785"/>
              <a:ext cx="3613699" cy="1874430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6A7FD0F-1934-64EE-36BF-8FFBB653BF73}"/>
                </a:ext>
              </a:extLst>
            </p:cNvPr>
            <p:cNvSpPr txBox="1"/>
            <p:nvPr/>
          </p:nvSpPr>
          <p:spPr>
            <a:xfrm>
              <a:off x="1279082" y="4507341"/>
              <a:ext cx="2346702" cy="505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+mn-cs"/>
                </a:rPr>
                <a:t>Pen and paper</a:t>
              </a:r>
            </a:p>
          </p:txBody>
        </p:sp>
        <p:pic>
          <p:nvPicPr>
            <p:cNvPr id="34" name="Picture 33" descr="A paper and a pen&#10;&#10;Description automatically generated">
              <a:extLst>
                <a:ext uri="{FF2B5EF4-FFF2-40B4-BE49-F238E27FC236}">
                  <a16:creationId xmlns:a16="http://schemas.microsoft.com/office/drawing/2014/main" id="{6F47818B-7AE4-F879-8AD8-310E6382E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4" y="1987422"/>
              <a:ext cx="2540726" cy="254072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BF81B3-09B8-5776-1A99-C10655BA3220}"/>
              </a:ext>
            </a:extLst>
          </p:cNvPr>
          <p:cNvGrpSpPr/>
          <p:nvPr/>
        </p:nvGrpSpPr>
        <p:grpSpPr>
          <a:xfrm>
            <a:off x="8027555" y="1987422"/>
            <a:ext cx="3613699" cy="3144793"/>
            <a:chOff x="8027555" y="1987422"/>
            <a:chExt cx="3613699" cy="314479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80513DF-1483-656B-81DD-4702A534E642}"/>
                </a:ext>
              </a:extLst>
            </p:cNvPr>
            <p:cNvSpPr/>
            <p:nvPr/>
          </p:nvSpPr>
          <p:spPr>
            <a:xfrm>
              <a:off x="8027555" y="3257785"/>
              <a:ext cx="3613699" cy="1874430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E3C7C4-A514-6F66-988B-33639AEFD792}"/>
                </a:ext>
              </a:extLst>
            </p:cNvPr>
            <p:cNvSpPr txBox="1"/>
            <p:nvPr/>
          </p:nvSpPr>
          <p:spPr>
            <a:xfrm>
              <a:off x="9235497" y="4507341"/>
              <a:ext cx="1219200" cy="505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/>
                  <a:ea typeface="+mn-ea"/>
                  <a:cs typeface="+mn-cs"/>
                </a:rPr>
                <a:t>Apps</a:t>
              </a:r>
            </a:p>
          </p:txBody>
        </p:sp>
        <p:pic>
          <p:nvPicPr>
            <p:cNvPr id="43" name="Picture 42" descr="A hand holding a cell phone&#10;&#10;Description automatically generated">
              <a:extLst>
                <a:ext uri="{FF2B5EF4-FFF2-40B4-BE49-F238E27FC236}">
                  <a16:creationId xmlns:a16="http://schemas.microsoft.com/office/drawing/2014/main" id="{93BD26A0-DD21-DD72-163D-A6F99D37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4386" y="1987422"/>
              <a:ext cx="2574870" cy="257487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2157E0-038C-3E24-3819-E4003FF37DC4}"/>
              </a:ext>
            </a:extLst>
          </p:cNvPr>
          <p:cNvGrpSpPr/>
          <p:nvPr/>
        </p:nvGrpSpPr>
        <p:grpSpPr>
          <a:xfrm>
            <a:off x="4291578" y="1755948"/>
            <a:ext cx="3613699" cy="3376267"/>
            <a:chOff x="4291578" y="1755948"/>
            <a:chExt cx="3613699" cy="3376267"/>
          </a:xfrm>
        </p:grpSpPr>
        <p:pic>
          <p:nvPicPr>
            <p:cNvPr id="8" name="Picture 7" descr="A paper with graphs and charts&#10;&#10;Description automatically generated with medium confidence">
              <a:extLst>
                <a:ext uri="{FF2B5EF4-FFF2-40B4-BE49-F238E27FC236}">
                  <a16:creationId xmlns:a16="http://schemas.microsoft.com/office/drawing/2014/main" id="{D8EF50C7-8D86-D1AE-4B19-98DF0F5C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726" y="1755948"/>
              <a:ext cx="2864916" cy="2864916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F325BE-7335-8162-571F-033E92096EBD}"/>
                </a:ext>
              </a:extLst>
            </p:cNvPr>
            <p:cNvGrpSpPr/>
            <p:nvPr/>
          </p:nvGrpSpPr>
          <p:grpSpPr>
            <a:xfrm>
              <a:off x="4291578" y="3257785"/>
              <a:ext cx="3613699" cy="1874430"/>
              <a:chOff x="4291578" y="3257785"/>
              <a:chExt cx="3613699" cy="187443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2473887-2272-FF1D-54F0-48D79A201281}"/>
                  </a:ext>
                </a:extLst>
              </p:cNvPr>
              <p:cNvSpPr/>
              <p:nvPr/>
            </p:nvSpPr>
            <p:spPr>
              <a:xfrm>
                <a:off x="4291578" y="3257785"/>
                <a:ext cx="3613699" cy="1874430"/>
              </a:xfrm>
              <a:prstGeom prst="rect">
                <a:avLst/>
              </a:prstGeom>
              <a:solidFill>
                <a:srgbClr val="D7D8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3C04A0-C6B1-A9DD-7768-8215A9BF5FE5}"/>
                  </a:ext>
                </a:extLst>
              </p:cNvPr>
              <p:cNvSpPr txBox="1"/>
              <p:nvPr/>
            </p:nvSpPr>
            <p:spPr>
              <a:xfrm>
                <a:off x="4931621" y="4507341"/>
                <a:ext cx="2346702" cy="505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nivers Next for HSBC Light"/>
                    <a:ea typeface="+mn-ea"/>
                    <a:cs typeface="+mn-cs"/>
                  </a:rPr>
                  <a:t>Spreadsheet</a:t>
                </a:r>
              </a:p>
            </p:txBody>
          </p:sp>
        </p:grpSp>
      </p:grpSp>
      <p:pic>
        <p:nvPicPr>
          <p:cNvPr id="9" name="Picture 8" descr="A question mark and a question mark in a chat bubble&#10;&#10;Description automatically generated">
            <a:extLst>
              <a:ext uri="{FF2B5EF4-FFF2-40B4-BE49-F238E27FC236}">
                <a16:creationId xmlns:a16="http://schemas.microsoft.com/office/drawing/2014/main" id="{BA1183CA-B3F2-6097-A10A-91B4E2F12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13" y="321972"/>
            <a:ext cx="953397" cy="9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11212C9-56A0-D11B-0B4D-EBD282E39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budget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058410E-ADA5-8837-5D2F-215934AAB977}"/>
              </a:ext>
            </a:extLst>
          </p:cNvPr>
          <p:cNvSpPr/>
          <p:nvPr/>
        </p:nvSpPr>
        <p:spPr>
          <a:xfrm>
            <a:off x="12482443" y="1339981"/>
            <a:ext cx="1209005" cy="151661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lide number">
            <a:extLst>
              <a:ext uri="{FF2B5EF4-FFF2-40B4-BE49-F238E27FC236}">
                <a16:creationId xmlns:a16="http://schemas.microsoft.com/office/drawing/2014/main" id="{64CF8BD9-2F4A-797F-636C-5CCC86A84A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553D3A-B1D4-E5BF-D28D-834342009CC9}"/>
              </a:ext>
            </a:extLst>
          </p:cNvPr>
          <p:cNvGrpSpPr/>
          <p:nvPr/>
        </p:nvGrpSpPr>
        <p:grpSpPr>
          <a:xfrm>
            <a:off x="550863" y="1449388"/>
            <a:ext cx="4532125" cy="3092823"/>
            <a:chOff x="550863" y="1449388"/>
            <a:chExt cx="4532125" cy="30928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CC909E-4839-9004-9C6A-E03C0EF2D78B}"/>
                </a:ext>
              </a:extLst>
            </p:cNvPr>
            <p:cNvSpPr/>
            <p:nvPr/>
          </p:nvSpPr>
          <p:spPr>
            <a:xfrm>
              <a:off x="550863" y="1449388"/>
              <a:ext cx="4532125" cy="3092823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object 7">
              <a:extLst>
                <a:ext uri="{FF2B5EF4-FFF2-40B4-BE49-F238E27FC236}">
                  <a16:creationId xmlns:a16="http://schemas.microsoft.com/office/drawing/2014/main" id="{BEAEFCFE-15EC-FC0C-6E8E-2B71AE2CE1F7}"/>
                </a:ext>
              </a:extLst>
            </p:cNvPr>
            <p:cNvSpPr txBox="1"/>
            <p:nvPr/>
          </p:nvSpPr>
          <p:spPr>
            <a:xfrm>
              <a:off x="709613" y="2106840"/>
              <a:ext cx="2882620" cy="2317455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Salary / wages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Second income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Student maintenance loan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Bonuses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Allowance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</p:txBody>
        </p:sp>
        <p:sp>
          <p:nvSpPr>
            <p:cNvPr id="9" name="Title 20">
              <a:extLst>
                <a:ext uri="{FF2B5EF4-FFF2-40B4-BE49-F238E27FC236}">
                  <a16:creationId xmlns:a16="http://schemas.microsoft.com/office/drawing/2014/main" id="{DB9CEF5A-9073-BB48-DC1F-E57E85C3FFC9}"/>
                </a:ext>
              </a:extLst>
            </p:cNvPr>
            <p:cNvSpPr txBox="1">
              <a:spLocks/>
            </p:cNvSpPr>
            <p:nvPr/>
          </p:nvSpPr>
          <p:spPr>
            <a:xfrm>
              <a:off x="709613" y="1449388"/>
              <a:ext cx="4373375" cy="57663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baseline="0">
                  <a:solidFill>
                    <a:schemeClr val="tx1"/>
                  </a:solidFill>
                  <a:latin typeface="Univers Next for HSBC Thin" panose="020B0303030202020203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2000" dirty="0"/>
                <a:t>Income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535D0A-2FCC-C38C-1B97-0F9D4AFFD88C}"/>
              </a:ext>
            </a:extLst>
          </p:cNvPr>
          <p:cNvGrpSpPr/>
          <p:nvPr/>
        </p:nvGrpSpPr>
        <p:grpSpPr>
          <a:xfrm>
            <a:off x="5311121" y="1449388"/>
            <a:ext cx="6330017" cy="3092823"/>
            <a:chOff x="5311121" y="1449388"/>
            <a:chExt cx="6330017" cy="30928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751FA2-8BAB-79E2-92D9-DAB954BB29FD}"/>
                </a:ext>
              </a:extLst>
            </p:cNvPr>
            <p:cNvSpPr/>
            <p:nvPr/>
          </p:nvSpPr>
          <p:spPr>
            <a:xfrm>
              <a:off x="5311121" y="1449388"/>
              <a:ext cx="6330017" cy="3092823"/>
            </a:xfrm>
            <a:prstGeom prst="rect">
              <a:avLst/>
            </a:prstGeom>
            <a:solidFill>
              <a:srgbClr val="D7D8D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bject 7">
              <a:extLst>
                <a:ext uri="{FF2B5EF4-FFF2-40B4-BE49-F238E27FC236}">
                  <a16:creationId xmlns:a16="http://schemas.microsoft.com/office/drawing/2014/main" id="{C96DDF64-8A2E-A2FE-ED3A-C323605645E0}"/>
                </a:ext>
              </a:extLst>
            </p:cNvPr>
            <p:cNvSpPr txBox="1"/>
            <p:nvPr/>
          </p:nvSpPr>
          <p:spPr>
            <a:xfrm>
              <a:off x="5734797" y="2106840"/>
              <a:ext cx="2264055" cy="2435371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12700" marR="5080">
                <a:spcAft>
                  <a:spcPts val="1200"/>
                </a:spcAft>
                <a:buClr>
                  <a:srgbClr val="DB0011"/>
                </a:buClr>
                <a:buSzPct val="110000"/>
              </a:pPr>
              <a:r>
                <a:rPr lang="en-GB" sz="1600" b="1" kern="0" dirty="0">
                  <a:solidFill>
                    <a:prstClr val="black"/>
                  </a:solidFill>
                  <a:latin typeface="Univers Next for HSBC Regular" panose="020B0503030202020203" pitchFamily="34" charset="0"/>
                </a:rPr>
                <a:t>Essentials/Needs: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Rent 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Food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Utilities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Travel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Insurance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D7CE673-B481-1EC4-719B-E1F9956628DC}"/>
                </a:ext>
              </a:extLst>
            </p:cNvPr>
            <p:cNvSpPr txBox="1"/>
            <p:nvPr/>
          </p:nvSpPr>
          <p:spPr>
            <a:xfrm>
              <a:off x="8422528" y="2106841"/>
              <a:ext cx="2264055" cy="2404268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12700" marR="5080">
                <a:spcAft>
                  <a:spcPts val="1200"/>
                </a:spcAft>
                <a:buClr>
                  <a:srgbClr val="DB0011"/>
                </a:buClr>
                <a:buSzPct val="110000"/>
              </a:pPr>
              <a:r>
                <a:rPr lang="en-GB" sz="1600" b="1" kern="0" dirty="0">
                  <a:solidFill>
                    <a:prstClr val="black"/>
                  </a:solidFill>
                  <a:latin typeface="Univers Next for HSBC Regular" panose="020B0503030202020203" pitchFamily="34" charset="0"/>
                </a:rPr>
                <a:t>Non-essentials: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Holidays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TV streaming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Gaming subs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Going out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lang="en-GB" sz="1600" kern="0" dirty="0">
                  <a:solidFill>
                    <a:prstClr val="black"/>
                  </a:solidFill>
                  <a:latin typeface="Univers Next for HSBC Light"/>
                </a:rPr>
                <a:t>Takeaways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endParaRPr lang="en-GB" sz="1600" kern="0" dirty="0">
                <a:solidFill>
                  <a:prstClr val="black"/>
                </a:solidFill>
                <a:latin typeface="Univers Next for HSBC Light"/>
              </a:endParaRPr>
            </a:p>
          </p:txBody>
        </p:sp>
        <p:sp>
          <p:nvSpPr>
            <p:cNvPr id="10" name="Title 20">
              <a:extLst>
                <a:ext uri="{FF2B5EF4-FFF2-40B4-BE49-F238E27FC236}">
                  <a16:creationId xmlns:a16="http://schemas.microsoft.com/office/drawing/2014/main" id="{5BD8F4C8-AA18-AD71-7B42-77CBE7115D60}"/>
                </a:ext>
              </a:extLst>
            </p:cNvPr>
            <p:cNvSpPr txBox="1">
              <a:spLocks/>
            </p:cNvSpPr>
            <p:nvPr/>
          </p:nvSpPr>
          <p:spPr>
            <a:xfrm>
              <a:off x="5469871" y="1449388"/>
              <a:ext cx="4373375" cy="57663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baseline="0">
                  <a:solidFill>
                    <a:schemeClr val="tx1"/>
                  </a:solidFill>
                  <a:latin typeface="Univers Next for HSBC Thin" panose="020B0303030202020203" pitchFamily="34" charset="77"/>
                  <a:ea typeface="+mj-ea"/>
                  <a:cs typeface="+mj-cs"/>
                </a:defRPr>
              </a:lvl1pPr>
            </a:lstStyle>
            <a:p>
              <a:r>
                <a:rPr lang="en-US" sz="2000" dirty="0"/>
                <a:t>Outgoings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75A5245-EF08-B2B1-E865-B0919468D179}"/>
              </a:ext>
            </a:extLst>
          </p:cNvPr>
          <p:cNvGrpSpPr/>
          <p:nvPr/>
        </p:nvGrpSpPr>
        <p:grpSpPr>
          <a:xfrm>
            <a:off x="5356388" y="4806912"/>
            <a:ext cx="3097990" cy="445957"/>
            <a:chOff x="5356388" y="4806912"/>
            <a:chExt cx="3097990" cy="445957"/>
          </a:xfrm>
        </p:grpSpPr>
        <p:grpSp>
          <p:nvGrpSpPr>
            <p:cNvPr id="17" name="Graphic 28">
              <a:extLst>
                <a:ext uri="{FF2B5EF4-FFF2-40B4-BE49-F238E27FC236}">
                  <a16:creationId xmlns:a16="http://schemas.microsoft.com/office/drawing/2014/main" id="{3757C8AD-D29A-05DB-D1A4-4B4D12652D69}"/>
                </a:ext>
              </a:extLst>
            </p:cNvPr>
            <p:cNvGrpSpPr/>
            <p:nvPr/>
          </p:nvGrpSpPr>
          <p:grpSpPr>
            <a:xfrm>
              <a:off x="5356388" y="4867480"/>
              <a:ext cx="385389" cy="385389"/>
              <a:chOff x="8932782" y="4604211"/>
              <a:chExt cx="1295400" cy="1295400"/>
            </a:xfrm>
            <a:solidFill>
              <a:srgbClr val="333333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ECA122D8-B188-0772-26B3-B756DFB8BE51}"/>
                  </a:ext>
                </a:extLst>
              </p:cNvPr>
              <p:cNvSpPr/>
              <p:nvPr/>
            </p:nvSpPr>
            <p:spPr>
              <a:xfrm>
                <a:off x="8932782" y="4604211"/>
                <a:ext cx="1295400" cy="1295400"/>
              </a:xfrm>
              <a:custGeom>
                <a:avLst/>
                <a:gdLst>
                  <a:gd name="connsiteX0" fmla="*/ 647700 w 1295400"/>
                  <a:gd name="connsiteY0" fmla="*/ 1295400 h 1295400"/>
                  <a:gd name="connsiteX1" fmla="*/ 1295400 w 1295400"/>
                  <a:gd name="connsiteY1" fmla="*/ 647700 h 1295400"/>
                  <a:gd name="connsiteX2" fmla="*/ 647700 w 1295400"/>
                  <a:gd name="connsiteY2" fmla="*/ 0 h 1295400"/>
                  <a:gd name="connsiteX3" fmla="*/ 0 w 1295400"/>
                  <a:gd name="connsiteY3" fmla="*/ 647700 h 1295400"/>
                  <a:gd name="connsiteX4" fmla="*/ 647700 w 1295400"/>
                  <a:gd name="connsiteY4" fmla="*/ 1295400 h 1295400"/>
                  <a:gd name="connsiteX5" fmla="*/ 647700 w 1295400"/>
                  <a:gd name="connsiteY5" fmla="*/ 38100 h 1295400"/>
                  <a:gd name="connsiteX6" fmla="*/ 1257300 w 1295400"/>
                  <a:gd name="connsiteY6" fmla="*/ 647700 h 1295400"/>
                  <a:gd name="connsiteX7" fmla="*/ 647700 w 1295400"/>
                  <a:gd name="connsiteY7" fmla="*/ 1257300 h 1295400"/>
                  <a:gd name="connsiteX8" fmla="*/ 38100 w 1295400"/>
                  <a:gd name="connsiteY8" fmla="*/ 647700 h 1295400"/>
                  <a:gd name="connsiteX9" fmla="*/ 647700 w 1295400"/>
                  <a:gd name="connsiteY9" fmla="*/ 38100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400" h="1295400">
                    <a:moveTo>
                      <a:pt x="647700" y="1295400"/>
                    </a:moveTo>
                    <a:cubicBezTo>
                      <a:pt x="1005411" y="1295400"/>
                      <a:pt x="1295400" y="1005411"/>
                      <a:pt x="1295400" y="647700"/>
                    </a:cubicBezTo>
                    <a:cubicBezTo>
                      <a:pt x="1295400" y="289985"/>
                      <a:pt x="1005411" y="0"/>
                      <a:pt x="647700" y="0"/>
                    </a:cubicBezTo>
                    <a:cubicBezTo>
                      <a:pt x="289985" y="0"/>
                      <a:pt x="0" y="289985"/>
                      <a:pt x="0" y="647700"/>
                    </a:cubicBezTo>
                    <a:cubicBezTo>
                      <a:pt x="368" y="1005259"/>
                      <a:pt x="290137" y="1295029"/>
                      <a:pt x="647700" y="1295400"/>
                    </a:cubicBezTo>
                    <a:close/>
                    <a:moveTo>
                      <a:pt x="647700" y="38100"/>
                    </a:moveTo>
                    <a:cubicBezTo>
                      <a:pt x="984371" y="38100"/>
                      <a:pt x="1257300" y="311027"/>
                      <a:pt x="1257300" y="647700"/>
                    </a:cubicBezTo>
                    <a:cubicBezTo>
                      <a:pt x="1257300" y="984371"/>
                      <a:pt x="984371" y="1257300"/>
                      <a:pt x="647700" y="1257300"/>
                    </a:cubicBezTo>
                    <a:cubicBezTo>
                      <a:pt x="311027" y="1257300"/>
                      <a:pt x="38100" y="984371"/>
                      <a:pt x="38100" y="647700"/>
                    </a:cubicBezTo>
                    <a:cubicBezTo>
                      <a:pt x="38468" y="311180"/>
                      <a:pt x="311180" y="38468"/>
                      <a:pt x="647700" y="381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solidFill>
                  <a:srgbClr val="DB00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 dirty="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A0A775B-0E43-B11B-6566-C6665E6A7C33}"/>
                  </a:ext>
                </a:extLst>
              </p:cNvPr>
              <p:cNvSpPr/>
              <p:nvPr/>
            </p:nvSpPr>
            <p:spPr>
              <a:xfrm>
                <a:off x="9225104" y="4972733"/>
                <a:ext cx="710755" cy="577500"/>
              </a:xfrm>
              <a:custGeom>
                <a:avLst/>
                <a:gdLst>
                  <a:gd name="connsiteX0" fmla="*/ 710756 w 710755"/>
                  <a:gd name="connsiteY0" fmla="*/ 107728 h 577500"/>
                  <a:gd name="connsiteX1" fmla="*/ 603028 w 710755"/>
                  <a:gd name="connsiteY1" fmla="*/ 0 h 577500"/>
                  <a:gd name="connsiteX2" fmla="*/ 241078 w 710755"/>
                  <a:gd name="connsiteY2" fmla="*/ 361950 h 577500"/>
                  <a:gd name="connsiteX3" fmla="*/ 107728 w 710755"/>
                  <a:gd name="connsiteY3" fmla="*/ 228600 h 577500"/>
                  <a:gd name="connsiteX4" fmla="*/ 0 w 710755"/>
                  <a:gd name="connsiteY4" fmla="*/ 336328 h 577500"/>
                  <a:gd name="connsiteX5" fmla="*/ 241078 w 710755"/>
                  <a:gd name="connsiteY5" fmla="*/ 577501 h 577500"/>
                  <a:gd name="connsiteX6" fmla="*/ 107728 w 710755"/>
                  <a:gd name="connsiteY6" fmla="*/ 282511 h 577500"/>
                  <a:gd name="connsiteX7" fmla="*/ 241078 w 710755"/>
                  <a:gd name="connsiteY7" fmla="*/ 415861 h 577500"/>
                  <a:gd name="connsiteX8" fmla="*/ 603028 w 710755"/>
                  <a:gd name="connsiteY8" fmla="*/ 53911 h 577500"/>
                  <a:gd name="connsiteX9" fmla="*/ 656939 w 710755"/>
                  <a:gd name="connsiteY9" fmla="*/ 107728 h 577500"/>
                  <a:gd name="connsiteX10" fmla="*/ 241078 w 710755"/>
                  <a:gd name="connsiteY10" fmla="*/ 523589 h 577500"/>
                  <a:gd name="connsiteX11" fmla="*/ 53912 w 710755"/>
                  <a:gd name="connsiteY11" fmla="*/ 336328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0755" h="577500">
                    <a:moveTo>
                      <a:pt x="710756" y="107728"/>
                    </a:moveTo>
                    <a:lnTo>
                      <a:pt x="603028" y="0"/>
                    </a:lnTo>
                    <a:lnTo>
                      <a:pt x="241078" y="361950"/>
                    </a:lnTo>
                    <a:lnTo>
                      <a:pt x="107728" y="228600"/>
                    </a:lnTo>
                    <a:lnTo>
                      <a:pt x="0" y="336328"/>
                    </a:lnTo>
                    <a:lnTo>
                      <a:pt x="241078" y="577501"/>
                    </a:lnTo>
                    <a:close/>
                    <a:moveTo>
                      <a:pt x="107728" y="282511"/>
                    </a:moveTo>
                    <a:lnTo>
                      <a:pt x="241078" y="415861"/>
                    </a:lnTo>
                    <a:lnTo>
                      <a:pt x="603028" y="53911"/>
                    </a:lnTo>
                    <a:lnTo>
                      <a:pt x="656939" y="107728"/>
                    </a:lnTo>
                    <a:lnTo>
                      <a:pt x="241078" y="523589"/>
                    </a:lnTo>
                    <a:lnTo>
                      <a:pt x="53912" y="33632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>
                <a:solidFill>
                  <a:srgbClr val="EC70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556327-DAE0-09D9-208D-2541E3AA90F3}"/>
                </a:ext>
              </a:extLst>
            </p:cNvPr>
            <p:cNvSpPr txBox="1"/>
            <p:nvPr/>
          </p:nvSpPr>
          <p:spPr>
            <a:xfrm>
              <a:off x="5828744" y="4806912"/>
              <a:ext cx="2625634" cy="413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64748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</a:pPr>
              <a:r>
                <a:rPr lang="en-GB" sz="1600" b="1" dirty="0">
                  <a:solidFill>
                    <a:srgbClr val="000000"/>
                  </a:solidFill>
                  <a:latin typeface="Univers Next for HSBC Regular" panose="020B0503030202020203" pitchFamily="34" charset="0"/>
                  <a:ea typeface="ＭＳ Ｐゴシック"/>
                </a:rPr>
                <a:t>Set realistic goals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A6F84FE-7D79-D3F0-D839-35BA955F83E5}"/>
              </a:ext>
            </a:extLst>
          </p:cNvPr>
          <p:cNvGrpSpPr/>
          <p:nvPr/>
        </p:nvGrpSpPr>
        <p:grpSpPr>
          <a:xfrm>
            <a:off x="5356388" y="5390386"/>
            <a:ext cx="3249458" cy="445957"/>
            <a:chOff x="5356388" y="5390386"/>
            <a:chExt cx="3249458" cy="445957"/>
          </a:xfrm>
        </p:grpSpPr>
        <p:grpSp>
          <p:nvGrpSpPr>
            <p:cNvPr id="34" name="Graphic 28">
              <a:extLst>
                <a:ext uri="{FF2B5EF4-FFF2-40B4-BE49-F238E27FC236}">
                  <a16:creationId xmlns:a16="http://schemas.microsoft.com/office/drawing/2014/main" id="{FE21713B-1AF3-C72F-48A2-7423BDF5B2CA}"/>
                </a:ext>
              </a:extLst>
            </p:cNvPr>
            <p:cNvGrpSpPr/>
            <p:nvPr/>
          </p:nvGrpSpPr>
          <p:grpSpPr>
            <a:xfrm>
              <a:off x="5356388" y="5450954"/>
              <a:ext cx="385389" cy="385389"/>
              <a:chOff x="8932782" y="4604211"/>
              <a:chExt cx="1295400" cy="1295400"/>
            </a:xfrm>
            <a:solidFill>
              <a:srgbClr val="333333"/>
            </a:solidFill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1C7AA03-3EAF-9087-94B2-C9398FA08171}"/>
                  </a:ext>
                </a:extLst>
              </p:cNvPr>
              <p:cNvSpPr/>
              <p:nvPr/>
            </p:nvSpPr>
            <p:spPr>
              <a:xfrm>
                <a:off x="8932782" y="4604211"/>
                <a:ext cx="1295400" cy="1295400"/>
              </a:xfrm>
              <a:custGeom>
                <a:avLst/>
                <a:gdLst>
                  <a:gd name="connsiteX0" fmla="*/ 647700 w 1295400"/>
                  <a:gd name="connsiteY0" fmla="*/ 1295400 h 1295400"/>
                  <a:gd name="connsiteX1" fmla="*/ 1295400 w 1295400"/>
                  <a:gd name="connsiteY1" fmla="*/ 647700 h 1295400"/>
                  <a:gd name="connsiteX2" fmla="*/ 647700 w 1295400"/>
                  <a:gd name="connsiteY2" fmla="*/ 0 h 1295400"/>
                  <a:gd name="connsiteX3" fmla="*/ 0 w 1295400"/>
                  <a:gd name="connsiteY3" fmla="*/ 647700 h 1295400"/>
                  <a:gd name="connsiteX4" fmla="*/ 647700 w 1295400"/>
                  <a:gd name="connsiteY4" fmla="*/ 1295400 h 1295400"/>
                  <a:gd name="connsiteX5" fmla="*/ 647700 w 1295400"/>
                  <a:gd name="connsiteY5" fmla="*/ 38100 h 1295400"/>
                  <a:gd name="connsiteX6" fmla="*/ 1257300 w 1295400"/>
                  <a:gd name="connsiteY6" fmla="*/ 647700 h 1295400"/>
                  <a:gd name="connsiteX7" fmla="*/ 647700 w 1295400"/>
                  <a:gd name="connsiteY7" fmla="*/ 1257300 h 1295400"/>
                  <a:gd name="connsiteX8" fmla="*/ 38100 w 1295400"/>
                  <a:gd name="connsiteY8" fmla="*/ 647700 h 1295400"/>
                  <a:gd name="connsiteX9" fmla="*/ 647700 w 1295400"/>
                  <a:gd name="connsiteY9" fmla="*/ 38100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400" h="1295400">
                    <a:moveTo>
                      <a:pt x="647700" y="1295400"/>
                    </a:moveTo>
                    <a:cubicBezTo>
                      <a:pt x="1005411" y="1295400"/>
                      <a:pt x="1295400" y="1005411"/>
                      <a:pt x="1295400" y="647700"/>
                    </a:cubicBezTo>
                    <a:cubicBezTo>
                      <a:pt x="1295400" y="289985"/>
                      <a:pt x="1005411" y="0"/>
                      <a:pt x="647700" y="0"/>
                    </a:cubicBezTo>
                    <a:cubicBezTo>
                      <a:pt x="289985" y="0"/>
                      <a:pt x="0" y="289985"/>
                      <a:pt x="0" y="647700"/>
                    </a:cubicBezTo>
                    <a:cubicBezTo>
                      <a:pt x="368" y="1005259"/>
                      <a:pt x="290137" y="1295029"/>
                      <a:pt x="647700" y="1295400"/>
                    </a:cubicBezTo>
                    <a:close/>
                    <a:moveTo>
                      <a:pt x="647700" y="38100"/>
                    </a:moveTo>
                    <a:cubicBezTo>
                      <a:pt x="984371" y="38100"/>
                      <a:pt x="1257300" y="311027"/>
                      <a:pt x="1257300" y="647700"/>
                    </a:cubicBezTo>
                    <a:cubicBezTo>
                      <a:pt x="1257300" y="984371"/>
                      <a:pt x="984371" y="1257300"/>
                      <a:pt x="647700" y="1257300"/>
                    </a:cubicBezTo>
                    <a:cubicBezTo>
                      <a:pt x="311027" y="1257300"/>
                      <a:pt x="38100" y="984371"/>
                      <a:pt x="38100" y="647700"/>
                    </a:cubicBezTo>
                    <a:cubicBezTo>
                      <a:pt x="38468" y="311180"/>
                      <a:pt x="311180" y="38468"/>
                      <a:pt x="647700" y="381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solidFill>
                  <a:srgbClr val="DB00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0E47EC3-91A2-7AC7-3111-42D883151CF2}"/>
                  </a:ext>
                </a:extLst>
              </p:cNvPr>
              <p:cNvSpPr/>
              <p:nvPr/>
            </p:nvSpPr>
            <p:spPr>
              <a:xfrm>
                <a:off x="9225104" y="4972733"/>
                <a:ext cx="710755" cy="577500"/>
              </a:xfrm>
              <a:custGeom>
                <a:avLst/>
                <a:gdLst>
                  <a:gd name="connsiteX0" fmla="*/ 710756 w 710755"/>
                  <a:gd name="connsiteY0" fmla="*/ 107728 h 577500"/>
                  <a:gd name="connsiteX1" fmla="*/ 603028 w 710755"/>
                  <a:gd name="connsiteY1" fmla="*/ 0 h 577500"/>
                  <a:gd name="connsiteX2" fmla="*/ 241078 w 710755"/>
                  <a:gd name="connsiteY2" fmla="*/ 361950 h 577500"/>
                  <a:gd name="connsiteX3" fmla="*/ 107728 w 710755"/>
                  <a:gd name="connsiteY3" fmla="*/ 228600 h 577500"/>
                  <a:gd name="connsiteX4" fmla="*/ 0 w 710755"/>
                  <a:gd name="connsiteY4" fmla="*/ 336328 h 577500"/>
                  <a:gd name="connsiteX5" fmla="*/ 241078 w 710755"/>
                  <a:gd name="connsiteY5" fmla="*/ 577501 h 577500"/>
                  <a:gd name="connsiteX6" fmla="*/ 107728 w 710755"/>
                  <a:gd name="connsiteY6" fmla="*/ 282511 h 577500"/>
                  <a:gd name="connsiteX7" fmla="*/ 241078 w 710755"/>
                  <a:gd name="connsiteY7" fmla="*/ 415861 h 577500"/>
                  <a:gd name="connsiteX8" fmla="*/ 603028 w 710755"/>
                  <a:gd name="connsiteY8" fmla="*/ 53911 h 577500"/>
                  <a:gd name="connsiteX9" fmla="*/ 656939 w 710755"/>
                  <a:gd name="connsiteY9" fmla="*/ 107728 h 577500"/>
                  <a:gd name="connsiteX10" fmla="*/ 241078 w 710755"/>
                  <a:gd name="connsiteY10" fmla="*/ 523589 h 577500"/>
                  <a:gd name="connsiteX11" fmla="*/ 53912 w 710755"/>
                  <a:gd name="connsiteY11" fmla="*/ 336328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0755" h="577500">
                    <a:moveTo>
                      <a:pt x="710756" y="107728"/>
                    </a:moveTo>
                    <a:lnTo>
                      <a:pt x="603028" y="0"/>
                    </a:lnTo>
                    <a:lnTo>
                      <a:pt x="241078" y="361950"/>
                    </a:lnTo>
                    <a:lnTo>
                      <a:pt x="107728" y="228600"/>
                    </a:lnTo>
                    <a:lnTo>
                      <a:pt x="0" y="336328"/>
                    </a:lnTo>
                    <a:lnTo>
                      <a:pt x="241078" y="577501"/>
                    </a:lnTo>
                    <a:close/>
                    <a:moveTo>
                      <a:pt x="107728" y="282511"/>
                    </a:moveTo>
                    <a:lnTo>
                      <a:pt x="241078" y="415861"/>
                    </a:lnTo>
                    <a:lnTo>
                      <a:pt x="603028" y="53911"/>
                    </a:lnTo>
                    <a:lnTo>
                      <a:pt x="656939" y="107728"/>
                    </a:lnTo>
                    <a:lnTo>
                      <a:pt x="241078" y="523589"/>
                    </a:lnTo>
                    <a:lnTo>
                      <a:pt x="53912" y="33632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>
                <a:solidFill>
                  <a:srgbClr val="EC70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9745A8-70A9-1E05-0BA7-0C4EB5A5311E}"/>
                </a:ext>
              </a:extLst>
            </p:cNvPr>
            <p:cNvSpPr txBox="1"/>
            <p:nvPr/>
          </p:nvSpPr>
          <p:spPr>
            <a:xfrm>
              <a:off x="5828743" y="5390386"/>
              <a:ext cx="2777103" cy="413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64748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</a:pPr>
              <a:r>
                <a:rPr lang="en-GB" sz="1600" b="1" dirty="0">
                  <a:solidFill>
                    <a:srgbClr val="000000"/>
                  </a:solidFill>
                  <a:latin typeface="Univers Next for HSBC Regular" panose="020B0503030202020203" pitchFamily="34" charset="0"/>
                  <a:ea typeface="ＭＳ Ｐゴシック"/>
                </a:rPr>
                <a:t>Automate your finances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A54862-4E21-7F98-85D2-27C19C166579}"/>
              </a:ext>
            </a:extLst>
          </p:cNvPr>
          <p:cNvGrpSpPr/>
          <p:nvPr/>
        </p:nvGrpSpPr>
        <p:grpSpPr>
          <a:xfrm>
            <a:off x="5356388" y="5973861"/>
            <a:ext cx="1950103" cy="445957"/>
            <a:chOff x="5356388" y="5973861"/>
            <a:chExt cx="1950103" cy="445957"/>
          </a:xfrm>
        </p:grpSpPr>
        <p:grpSp>
          <p:nvGrpSpPr>
            <p:cNvPr id="52" name="Graphic 28">
              <a:extLst>
                <a:ext uri="{FF2B5EF4-FFF2-40B4-BE49-F238E27FC236}">
                  <a16:creationId xmlns:a16="http://schemas.microsoft.com/office/drawing/2014/main" id="{266499E2-A9B5-AAED-A54F-A20659DD6663}"/>
                </a:ext>
              </a:extLst>
            </p:cNvPr>
            <p:cNvGrpSpPr/>
            <p:nvPr/>
          </p:nvGrpSpPr>
          <p:grpSpPr>
            <a:xfrm>
              <a:off x="5356388" y="6034429"/>
              <a:ext cx="385389" cy="385389"/>
              <a:chOff x="8932782" y="4604211"/>
              <a:chExt cx="1295400" cy="1295400"/>
            </a:xfrm>
            <a:solidFill>
              <a:srgbClr val="333333"/>
            </a:solidFill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2C81085-A6B0-D072-7594-CFD97D53DF8D}"/>
                  </a:ext>
                </a:extLst>
              </p:cNvPr>
              <p:cNvSpPr/>
              <p:nvPr/>
            </p:nvSpPr>
            <p:spPr>
              <a:xfrm>
                <a:off x="8932782" y="4604211"/>
                <a:ext cx="1295400" cy="1295400"/>
              </a:xfrm>
              <a:custGeom>
                <a:avLst/>
                <a:gdLst>
                  <a:gd name="connsiteX0" fmla="*/ 647700 w 1295400"/>
                  <a:gd name="connsiteY0" fmla="*/ 1295400 h 1295400"/>
                  <a:gd name="connsiteX1" fmla="*/ 1295400 w 1295400"/>
                  <a:gd name="connsiteY1" fmla="*/ 647700 h 1295400"/>
                  <a:gd name="connsiteX2" fmla="*/ 647700 w 1295400"/>
                  <a:gd name="connsiteY2" fmla="*/ 0 h 1295400"/>
                  <a:gd name="connsiteX3" fmla="*/ 0 w 1295400"/>
                  <a:gd name="connsiteY3" fmla="*/ 647700 h 1295400"/>
                  <a:gd name="connsiteX4" fmla="*/ 647700 w 1295400"/>
                  <a:gd name="connsiteY4" fmla="*/ 1295400 h 1295400"/>
                  <a:gd name="connsiteX5" fmla="*/ 647700 w 1295400"/>
                  <a:gd name="connsiteY5" fmla="*/ 38100 h 1295400"/>
                  <a:gd name="connsiteX6" fmla="*/ 1257300 w 1295400"/>
                  <a:gd name="connsiteY6" fmla="*/ 647700 h 1295400"/>
                  <a:gd name="connsiteX7" fmla="*/ 647700 w 1295400"/>
                  <a:gd name="connsiteY7" fmla="*/ 1257300 h 1295400"/>
                  <a:gd name="connsiteX8" fmla="*/ 38100 w 1295400"/>
                  <a:gd name="connsiteY8" fmla="*/ 647700 h 1295400"/>
                  <a:gd name="connsiteX9" fmla="*/ 647700 w 1295400"/>
                  <a:gd name="connsiteY9" fmla="*/ 38100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400" h="1295400">
                    <a:moveTo>
                      <a:pt x="647700" y="1295400"/>
                    </a:moveTo>
                    <a:cubicBezTo>
                      <a:pt x="1005411" y="1295400"/>
                      <a:pt x="1295400" y="1005411"/>
                      <a:pt x="1295400" y="647700"/>
                    </a:cubicBezTo>
                    <a:cubicBezTo>
                      <a:pt x="1295400" y="289985"/>
                      <a:pt x="1005411" y="0"/>
                      <a:pt x="647700" y="0"/>
                    </a:cubicBezTo>
                    <a:cubicBezTo>
                      <a:pt x="289985" y="0"/>
                      <a:pt x="0" y="289985"/>
                      <a:pt x="0" y="647700"/>
                    </a:cubicBezTo>
                    <a:cubicBezTo>
                      <a:pt x="368" y="1005259"/>
                      <a:pt x="290137" y="1295029"/>
                      <a:pt x="647700" y="1295400"/>
                    </a:cubicBezTo>
                    <a:close/>
                    <a:moveTo>
                      <a:pt x="647700" y="38100"/>
                    </a:moveTo>
                    <a:cubicBezTo>
                      <a:pt x="984371" y="38100"/>
                      <a:pt x="1257300" y="311027"/>
                      <a:pt x="1257300" y="647700"/>
                    </a:cubicBezTo>
                    <a:cubicBezTo>
                      <a:pt x="1257300" y="984371"/>
                      <a:pt x="984371" y="1257300"/>
                      <a:pt x="647700" y="1257300"/>
                    </a:cubicBezTo>
                    <a:cubicBezTo>
                      <a:pt x="311027" y="1257300"/>
                      <a:pt x="38100" y="984371"/>
                      <a:pt x="38100" y="647700"/>
                    </a:cubicBezTo>
                    <a:cubicBezTo>
                      <a:pt x="38468" y="311180"/>
                      <a:pt x="311180" y="38468"/>
                      <a:pt x="647700" y="381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solidFill>
                  <a:srgbClr val="DB001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37A4B36F-5EDB-CAE1-0D11-498D4A2D7DBF}"/>
                  </a:ext>
                </a:extLst>
              </p:cNvPr>
              <p:cNvSpPr/>
              <p:nvPr/>
            </p:nvSpPr>
            <p:spPr>
              <a:xfrm>
                <a:off x="9225104" y="4972733"/>
                <a:ext cx="710755" cy="577500"/>
              </a:xfrm>
              <a:custGeom>
                <a:avLst/>
                <a:gdLst>
                  <a:gd name="connsiteX0" fmla="*/ 710756 w 710755"/>
                  <a:gd name="connsiteY0" fmla="*/ 107728 h 577500"/>
                  <a:gd name="connsiteX1" fmla="*/ 603028 w 710755"/>
                  <a:gd name="connsiteY1" fmla="*/ 0 h 577500"/>
                  <a:gd name="connsiteX2" fmla="*/ 241078 w 710755"/>
                  <a:gd name="connsiteY2" fmla="*/ 361950 h 577500"/>
                  <a:gd name="connsiteX3" fmla="*/ 107728 w 710755"/>
                  <a:gd name="connsiteY3" fmla="*/ 228600 h 577500"/>
                  <a:gd name="connsiteX4" fmla="*/ 0 w 710755"/>
                  <a:gd name="connsiteY4" fmla="*/ 336328 h 577500"/>
                  <a:gd name="connsiteX5" fmla="*/ 241078 w 710755"/>
                  <a:gd name="connsiteY5" fmla="*/ 577501 h 577500"/>
                  <a:gd name="connsiteX6" fmla="*/ 107728 w 710755"/>
                  <a:gd name="connsiteY6" fmla="*/ 282511 h 577500"/>
                  <a:gd name="connsiteX7" fmla="*/ 241078 w 710755"/>
                  <a:gd name="connsiteY7" fmla="*/ 415861 h 577500"/>
                  <a:gd name="connsiteX8" fmla="*/ 603028 w 710755"/>
                  <a:gd name="connsiteY8" fmla="*/ 53911 h 577500"/>
                  <a:gd name="connsiteX9" fmla="*/ 656939 w 710755"/>
                  <a:gd name="connsiteY9" fmla="*/ 107728 h 577500"/>
                  <a:gd name="connsiteX10" fmla="*/ 241078 w 710755"/>
                  <a:gd name="connsiteY10" fmla="*/ 523589 h 577500"/>
                  <a:gd name="connsiteX11" fmla="*/ 53912 w 710755"/>
                  <a:gd name="connsiteY11" fmla="*/ 336328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0755" h="577500">
                    <a:moveTo>
                      <a:pt x="710756" y="107728"/>
                    </a:moveTo>
                    <a:lnTo>
                      <a:pt x="603028" y="0"/>
                    </a:lnTo>
                    <a:lnTo>
                      <a:pt x="241078" y="361950"/>
                    </a:lnTo>
                    <a:lnTo>
                      <a:pt x="107728" y="228600"/>
                    </a:lnTo>
                    <a:lnTo>
                      <a:pt x="0" y="336328"/>
                    </a:lnTo>
                    <a:lnTo>
                      <a:pt x="241078" y="577501"/>
                    </a:lnTo>
                    <a:close/>
                    <a:moveTo>
                      <a:pt x="107728" y="282511"/>
                    </a:moveTo>
                    <a:lnTo>
                      <a:pt x="241078" y="415861"/>
                    </a:lnTo>
                    <a:lnTo>
                      <a:pt x="603028" y="53911"/>
                    </a:lnTo>
                    <a:lnTo>
                      <a:pt x="656939" y="107728"/>
                    </a:lnTo>
                    <a:lnTo>
                      <a:pt x="241078" y="523589"/>
                    </a:lnTo>
                    <a:lnTo>
                      <a:pt x="53912" y="33632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>
                <a:solidFill>
                  <a:srgbClr val="EC70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FE8E03D-94AF-C1C6-141E-37EEE332EF2F}"/>
                </a:ext>
              </a:extLst>
            </p:cNvPr>
            <p:cNvSpPr txBox="1"/>
            <p:nvPr/>
          </p:nvSpPr>
          <p:spPr>
            <a:xfrm>
              <a:off x="5828744" y="5973861"/>
              <a:ext cx="1477747" cy="413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64748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</a:pPr>
              <a:r>
                <a:rPr lang="en-GB" sz="1600" b="1" dirty="0">
                  <a:solidFill>
                    <a:srgbClr val="000000"/>
                  </a:solidFill>
                  <a:latin typeface="Univers Next for HSBC Regular" panose="020B0503030202020203" pitchFamily="34" charset="0"/>
                  <a:ea typeface="ＭＳ Ｐゴシック"/>
                </a:rPr>
                <a:t>Set up alerts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9751C20-4D64-2FAD-8583-B1CAC14EC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09092" y="3866663"/>
            <a:ext cx="8194351" cy="510631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AF26E38-2230-76AB-0BF3-8FF13E2A6A04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pic>
        <p:nvPicPr>
          <p:cNvPr id="13" name="Picture 12" descr="A hand holding a dollar bill&#10;&#10;Description automatically generated">
            <a:extLst>
              <a:ext uri="{FF2B5EF4-FFF2-40B4-BE49-F238E27FC236}">
                <a16:creationId xmlns:a16="http://schemas.microsoft.com/office/drawing/2014/main" id="{AFB48504-FE37-6F87-2C68-BD3367169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34" y="4806912"/>
            <a:ext cx="1601281" cy="1601281"/>
          </a:xfrm>
          <a:prstGeom prst="rect">
            <a:avLst/>
          </a:prstGeom>
        </p:spPr>
      </p:pic>
      <p:pic>
        <p:nvPicPr>
          <p:cNvPr id="14" name="Picture 13" descr="A question mark and a question mark in a chat bubble&#10;&#10;Description automatically generated">
            <a:extLst>
              <a:ext uri="{FF2B5EF4-FFF2-40B4-BE49-F238E27FC236}">
                <a16:creationId xmlns:a16="http://schemas.microsoft.com/office/drawing/2014/main" id="{19FAE7AC-5DAA-E97C-1A62-E82C57515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13" y="321972"/>
            <a:ext cx="953397" cy="9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>
            <a:extLst>
              <a:ext uri="{FF2B5EF4-FFF2-40B4-BE49-F238E27FC236}">
                <a16:creationId xmlns:a16="http://schemas.microsoft.com/office/drawing/2014/main" id="{AEBF3504-1EC6-6187-4250-4069DDA484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6" name="Title 20">
            <a:extLst>
              <a:ext uri="{FF2B5EF4-FFF2-40B4-BE49-F238E27FC236}">
                <a16:creationId xmlns:a16="http://schemas.microsoft.com/office/drawing/2014/main" id="{EB90FD90-7C88-4F15-9DFA-1DE2DD34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budget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4CCA1-C1A2-A445-3020-8A6180610D92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C8D68B-1C98-2DE6-A710-54B3F397F59F}"/>
              </a:ext>
            </a:extLst>
          </p:cNvPr>
          <p:cNvGrpSpPr/>
          <p:nvPr/>
        </p:nvGrpSpPr>
        <p:grpSpPr>
          <a:xfrm>
            <a:off x="1770019" y="1072567"/>
            <a:ext cx="8651962" cy="5404939"/>
            <a:chOff x="1770019" y="1072567"/>
            <a:chExt cx="8651962" cy="54049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DCEEA8-94D8-532C-1850-D39C46249294}"/>
                </a:ext>
              </a:extLst>
            </p:cNvPr>
            <p:cNvGrpSpPr/>
            <p:nvPr/>
          </p:nvGrpSpPr>
          <p:grpSpPr>
            <a:xfrm>
              <a:off x="1770019" y="1072567"/>
              <a:ext cx="8651962" cy="5404939"/>
              <a:chOff x="1770019" y="1072567"/>
              <a:chExt cx="8651962" cy="540493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2C9A00B-2D6D-7DC7-A3E7-198B154FA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70019" y="1072567"/>
                <a:ext cx="8651962" cy="540493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DDE7A9-EBCD-2134-6BAA-5C4D3000D4C4}"/>
                  </a:ext>
                </a:extLst>
              </p:cNvPr>
              <p:cNvSpPr txBox="1"/>
              <p:nvPr/>
            </p:nvSpPr>
            <p:spPr>
              <a:xfrm>
                <a:off x="5290457" y="5225145"/>
                <a:ext cx="631372" cy="230832"/>
              </a:xfrm>
              <a:prstGeom prst="rect">
                <a:avLst/>
              </a:prstGeom>
              <a:solidFill>
                <a:srgbClr val="ED1C2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chemeClr val="bg1"/>
                    </a:solidFill>
                    <a:latin typeface="Univers Next for HSBC Thin" panose="020B0303030202020203" pitchFamily="34" charset="0"/>
                  </a:rPr>
                  <a:t>£798.25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8C56EA-89FC-B843-CE27-6CE51D271233}"/>
                </a:ext>
              </a:extLst>
            </p:cNvPr>
            <p:cNvSpPr txBox="1"/>
            <p:nvPr/>
          </p:nvSpPr>
          <p:spPr>
            <a:xfrm>
              <a:off x="9013371" y="5225145"/>
              <a:ext cx="631372" cy="230832"/>
            </a:xfrm>
            <a:prstGeom prst="rect">
              <a:avLst/>
            </a:prstGeom>
            <a:solidFill>
              <a:srgbClr val="ED1C24"/>
            </a:solidFill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Univers Next for HSBC Thin" panose="020B0303030202020203" pitchFamily="34" charset="0"/>
                </a:rPr>
                <a:t>£41.75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62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940B73-5FCD-3FFC-20FB-02206959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8768" y="1072566"/>
            <a:ext cx="8651962" cy="5404940"/>
          </a:xfrm>
          <a:prstGeom prst="rect">
            <a:avLst/>
          </a:prstGeom>
        </p:spPr>
      </p:pic>
      <p:sp>
        <p:nvSpPr>
          <p:cNvPr id="40" name="Slide number">
            <a:extLst>
              <a:ext uri="{FF2B5EF4-FFF2-40B4-BE49-F238E27FC236}">
                <a16:creationId xmlns:a16="http://schemas.microsoft.com/office/drawing/2014/main" id="{AEBF3504-1EC6-6187-4250-4069DDA484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3472" y="6593968"/>
            <a:ext cx="64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GB" altLang="zh-TW" sz="1000" b="0" i="0" kern="1200" dirty="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6" name="Title 20">
            <a:extLst>
              <a:ext uri="{FF2B5EF4-FFF2-40B4-BE49-F238E27FC236}">
                <a16:creationId xmlns:a16="http://schemas.microsoft.com/office/drawing/2014/main" id="{EB90FD90-7C88-4F15-9DFA-1DE2DD34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33505-99B3-EA86-6C19-91C8A74C6AA0}"/>
              </a:ext>
            </a:extLst>
          </p:cNvPr>
          <p:cNvSpPr txBox="1"/>
          <p:nvPr/>
        </p:nvSpPr>
        <p:spPr>
          <a:xfrm>
            <a:off x="7427913" y="6593968"/>
            <a:ext cx="4213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2 – Session 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Financial Planning and Budgeting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85960"/>
      </p:ext>
    </p:extLst>
  </p:cSld>
  <p:clrMapOvr>
    <a:masterClrMapping/>
  </p:clrMapOvr>
</p:sld>
</file>

<file path=ppt/theme/theme1.xml><?xml version="1.0" encoding="utf-8"?>
<a:theme xmlns:a="http://schemas.openxmlformats.org/drawingml/2006/main" name="4_Non-Message Driven">
  <a:themeElements>
    <a:clrScheme name="HSBC Colour pallete 2018">
      <a:dk1>
        <a:srgbClr val="000000"/>
      </a:dk1>
      <a:lt1>
        <a:srgbClr val="FFFFFF"/>
      </a:lt1>
      <a:dk2>
        <a:srgbClr val="4E48C7"/>
      </a:dk2>
      <a:lt2>
        <a:srgbClr val="0F79D6"/>
      </a:lt2>
      <a:accent1>
        <a:srgbClr val="DB0011"/>
      </a:accent1>
      <a:accent2>
        <a:srgbClr val="000000"/>
      </a:accent2>
      <a:accent3>
        <a:srgbClr val="767676"/>
      </a:accent3>
      <a:accent4>
        <a:srgbClr val="D7D8D6"/>
      </a:accent4>
      <a:accent5>
        <a:srgbClr val="B57E10"/>
      </a:accent5>
      <a:accent6>
        <a:srgbClr val="488F29"/>
      </a:accent6>
      <a:hlink>
        <a:srgbClr val="767676"/>
      </a:hlink>
      <a:folHlink>
        <a:srgbClr val="D7D8D6"/>
      </a:folHlink>
    </a:clrScheme>
    <a:fontScheme name="Custom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 Non-Message Driven HSBC 1">
        <a:dk1>
          <a:srgbClr val="000000"/>
        </a:dk1>
        <a:lt1>
          <a:srgbClr val="FFFFFF"/>
        </a:lt1>
        <a:dk2>
          <a:srgbClr val="FF0000"/>
        </a:dk2>
        <a:lt2>
          <a:srgbClr val="EAEAEA"/>
        </a:lt2>
        <a:accent1>
          <a:srgbClr val="194173"/>
        </a:accent1>
        <a:accent2>
          <a:srgbClr val="B9D3ED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A7BFD7"/>
        </a:accent6>
        <a:hlink>
          <a:srgbClr val="559FD3"/>
        </a:hlink>
        <a:folHlink>
          <a:srgbClr val="FDB8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_01">
      <a:srgbClr val="DB0011"/>
    </a:custClr>
    <a:custClr name="Primary_02">
      <a:srgbClr val="000000"/>
    </a:custClr>
    <a:custClr name="Primary_03">
      <a:srgbClr val="FFFFFF"/>
    </a:custClr>
    <a:custClr name="Primary_04">
      <a:srgbClr val="767676"/>
    </a:custClr>
    <a:custClr name="Primary_05">
      <a:srgbClr val="D7D8D6"/>
    </a:custClr>
    <a:custClr name="Primary_06">
      <a:srgbClr val="7770FF"/>
    </a:custClr>
    <a:custClr name="Primary_07">
      <a:srgbClr val="4E48C7"/>
    </a:custClr>
    <a:custClr name="Primary_08">
      <a:srgbClr val="36A1FF"/>
    </a:custClr>
    <a:custClr name="Primary_09">
      <a:srgbClr val="0F79D6"/>
    </a:custClr>
    <a:custClr name="Primary_10">
      <a:srgbClr val="2EB8B1"/>
    </a:custClr>
    <a:custClr name="Primary_11">
      <a:srgbClr val="008580"/>
    </a:custClr>
    <a:custClr name="Primary_12">
      <a:srgbClr val="61C238"/>
    </a:custClr>
    <a:custClr name="Primary_13">
      <a:srgbClr val="488F29"/>
    </a:custClr>
    <a:custClr name="Primary_14">
      <a:srgbClr val="E8A215"/>
    </a:custClr>
    <a:custClr name="Primary_15">
      <a:srgbClr val="B57E10"/>
    </a:custClr>
    <a:custClr name="Blank_01">
      <a:srgbClr val="FFFFFF"/>
    </a:custClr>
    <a:custClr name="Blank_02">
      <a:srgbClr val="FFFFFF"/>
    </a:custClr>
    <a:custClr name="Blank_03">
      <a:srgbClr val="FFFFFF"/>
    </a:custClr>
    <a:custClr name="Blank_04">
      <a:srgbClr val="FFFFFF"/>
    </a:custClr>
    <a:custClr name="Blank_05">
      <a:srgbClr val="FFFFFF"/>
    </a:custClr>
    <a:custClr name="RAG_Red">
      <a:srgbClr val="A8000B"/>
    </a:custClr>
    <a:custClr name="RAG_Amber">
      <a:srgbClr val="E8A215"/>
    </a:custClr>
    <a:custClr name="RAG_Green">
      <a:srgbClr val="008580"/>
    </a:custClr>
  </a:custClrLst>
  <a:extLst>
    <a:ext uri="{05A4C25C-085E-4340-85A3-A5531E510DB2}">
      <thm15:themeFamily xmlns:thm15="http://schemas.microsoft.com/office/thememl/2012/main" name="HSBC A4 Landscape 2018.potx" id="{72A842D0-FAB5-412B-B239-383E6E258A2B}" vid="{3D94EECA-5FB5-4A47-92FA-68DDA705840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13969</TotalTime>
  <Words>929</Words>
  <Application>Microsoft Office PowerPoint</Application>
  <PresentationFormat>Widescreen</PresentationFormat>
  <Paragraphs>201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Helvetica Neue for HSBC Lt</vt:lpstr>
      <vt:lpstr>Symbol</vt:lpstr>
      <vt:lpstr>System Font Regular</vt:lpstr>
      <vt:lpstr>Times New Roman</vt:lpstr>
      <vt:lpstr>Univers Next for HSBC Light</vt:lpstr>
      <vt:lpstr>Univers Next for HSBC Medium</vt:lpstr>
      <vt:lpstr>Univers Next for HSBC Regular</vt:lpstr>
      <vt:lpstr>Univers Next for HSBC Thin</vt:lpstr>
      <vt:lpstr>Wingdings</vt:lpstr>
      <vt:lpstr>Wingdings 2</vt:lpstr>
      <vt:lpstr>4_Non-Message Driven</vt:lpstr>
      <vt:lpstr>Custom Design</vt:lpstr>
      <vt:lpstr>Financial Planning and Budgeting</vt:lpstr>
      <vt:lpstr>What is Budgeting? </vt:lpstr>
      <vt:lpstr>How Does Budgeting Affect Society? </vt:lpstr>
      <vt:lpstr>Long term impact of not budgeting</vt:lpstr>
      <vt:lpstr>When can we budget?</vt:lpstr>
      <vt:lpstr>How to Budget</vt:lpstr>
      <vt:lpstr>Building a budget</vt:lpstr>
      <vt:lpstr>Building a budget</vt:lpstr>
      <vt:lpstr>Building a budget</vt:lpstr>
      <vt:lpstr>Using your budget surplus</vt:lpstr>
      <vt:lpstr>Financial Difficulty</vt:lpstr>
      <vt:lpstr>Using your budget</vt:lpstr>
      <vt:lpstr>Using your budget</vt:lpstr>
      <vt:lpstr>Using your budget</vt:lpstr>
      <vt:lpstr>Stretch Challenge</vt:lpstr>
    </vt:vector>
  </TitlesOfParts>
  <Manager/>
  <Company>HSBC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Money vs Income</dc:title>
  <dc:subject/>
  <dc:creator>Harrison GREEN</dc:creator>
  <cp:keywords/>
  <dc:description/>
  <cp:lastModifiedBy>Harrison GREEN</cp:lastModifiedBy>
  <cp:revision>123</cp:revision>
  <dcterms:created xsi:type="dcterms:W3CDTF">2023-07-31T12:19:01Z</dcterms:created>
  <dcterms:modified xsi:type="dcterms:W3CDTF">2024-09-09T10:54:22Z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486a02c-2dfb-4efe-823f-aa2d1f0e6ab7_Enabled">
    <vt:lpwstr>true</vt:lpwstr>
  </property>
  <property fmtid="{D5CDD505-2E9C-101B-9397-08002B2CF9AE}" pid="3" name="MSIP_Label_3486a02c-2dfb-4efe-823f-aa2d1f0e6ab7_SetDate">
    <vt:lpwstr>2024-09-09T10:54:16Z</vt:lpwstr>
  </property>
  <property fmtid="{D5CDD505-2E9C-101B-9397-08002B2CF9AE}" pid="4" name="MSIP_Label_3486a02c-2dfb-4efe-823f-aa2d1f0e6ab7_Method">
    <vt:lpwstr>Privileged</vt:lpwstr>
  </property>
  <property fmtid="{D5CDD505-2E9C-101B-9397-08002B2CF9AE}" pid="5" name="MSIP_Label_3486a02c-2dfb-4efe-823f-aa2d1f0e6ab7_Name">
    <vt:lpwstr>CLAPUBLIC</vt:lpwstr>
  </property>
  <property fmtid="{D5CDD505-2E9C-101B-9397-08002B2CF9AE}" pid="6" name="MSIP_Label_3486a02c-2dfb-4efe-823f-aa2d1f0e6ab7_SiteId">
    <vt:lpwstr>e0fd434d-ba64-497b-90d2-859c472e1a92</vt:lpwstr>
  </property>
  <property fmtid="{D5CDD505-2E9C-101B-9397-08002B2CF9AE}" pid="7" name="MSIP_Label_3486a02c-2dfb-4efe-823f-aa2d1f0e6ab7_ActionId">
    <vt:lpwstr>c1c66e04-62ea-49f3-af05-e1e9701e364f</vt:lpwstr>
  </property>
  <property fmtid="{D5CDD505-2E9C-101B-9397-08002B2CF9AE}" pid="8" name="MSIP_Label_3486a02c-2dfb-4efe-823f-aa2d1f0e6ab7_ContentBits">
    <vt:lpwstr>2</vt:lpwstr>
  </property>
  <property fmtid="{D5CDD505-2E9C-101B-9397-08002B2CF9AE}" pid="9" name="Classification">
    <vt:lpwstr>PUBLIC</vt:lpwstr>
  </property>
</Properties>
</file>